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notesSlides/notesSlide26.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drawings/drawing2.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2.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2"/>
  </p:notesMasterIdLst>
  <p:sldIdLst>
    <p:sldId id="260" r:id="rId2"/>
    <p:sldId id="355" r:id="rId3"/>
    <p:sldId id="375" r:id="rId4"/>
    <p:sldId id="357" r:id="rId5"/>
    <p:sldId id="347" r:id="rId6"/>
    <p:sldId id="389" r:id="rId7"/>
    <p:sldId id="396" r:id="rId8"/>
    <p:sldId id="369" r:id="rId9"/>
    <p:sldId id="397" r:id="rId10"/>
    <p:sldId id="398" r:id="rId11"/>
    <p:sldId id="405" r:id="rId12"/>
    <p:sldId id="400" r:id="rId13"/>
    <p:sldId id="344" r:id="rId14"/>
    <p:sldId id="402" r:id="rId15"/>
    <p:sldId id="394" r:id="rId16"/>
    <p:sldId id="327" r:id="rId17"/>
    <p:sldId id="337" r:id="rId18"/>
    <p:sldId id="328" r:id="rId19"/>
    <p:sldId id="403" r:id="rId20"/>
    <p:sldId id="404" r:id="rId21"/>
    <p:sldId id="406" r:id="rId22"/>
    <p:sldId id="409" r:id="rId23"/>
    <p:sldId id="410" r:id="rId24"/>
    <p:sldId id="443" r:id="rId25"/>
    <p:sldId id="415" r:id="rId26"/>
    <p:sldId id="431" r:id="rId27"/>
    <p:sldId id="414" r:id="rId28"/>
    <p:sldId id="416" r:id="rId29"/>
    <p:sldId id="421" r:id="rId30"/>
    <p:sldId id="423" r:id="rId31"/>
    <p:sldId id="429" r:id="rId32"/>
    <p:sldId id="438" r:id="rId33"/>
    <p:sldId id="432" r:id="rId34"/>
    <p:sldId id="433" r:id="rId35"/>
    <p:sldId id="434" r:id="rId36"/>
    <p:sldId id="439" r:id="rId37"/>
    <p:sldId id="440" r:id="rId38"/>
    <p:sldId id="441" r:id="rId39"/>
    <p:sldId id="442" r:id="rId40"/>
    <p:sldId id="345" r:id="rId4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sans titre" id="{0C9A40A1-04AF-403E-83A9-DDCA8596CF12}">
          <p14:sldIdLst>
            <p14:sldId id="260"/>
            <p14:sldId id="355"/>
            <p14:sldId id="375"/>
            <p14:sldId id="357"/>
            <p14:sldId id="347"/>
            <p14:sldId id="389"/>
            <p14:sldId id="396"/>
            <p14:sldId id="369"/>
            <p14:sldId id="397"/>
            <p14:sldId id="398"/>
            <p14:sldId id="405"/>
            <p14:sldId id="400"/>
            <p14:sldId id="344"/>
            <p14:sldId id="402"/>
            <p14:sldId id="394"/>
            <p14:sldId id="327"/>
            <p14:sldId id="337"/>
            <p14:sldId id="328"/>
            <p14:sldId id="403"/>
            <p14:sldId id="404"/>
            <p14:sldId id="406"/>
            <p14:sldId id="409"/>
            <p14:sldId id="410"/>
            <p14:sldId id="443"/>
            <p14:sldId id="415"/>
            <p14:sldId id="431"/>
            <p14:sldId id="414"/>
            <p14:sldId id="416"/>
            <p14:sldId id="421"/>
            <p14:sldId id="423"/>
            <p14:sldId id="429"/>
            <p14:sldId id="438"/>
            <p14:sldId id="432"/>
            <p14:sldId id="433"/>
            <p14:sldId id="434"/>
            <p14:sldId id="439"/>
            <p14:sldId id="440"/>
            <p14:sldId id="441"/>
            <p14:sldId id="442"/>
            <p14:sldId id="34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6600"/>
    <a:srgbClr val="669900"/>
    <a:srgbClr val="FF9900"/>
    <a:srgbClr val="0000FF"/>
    <a:srgbClr val="FF5D5D"/>
    <a:srgbClr val="000000"/>
    <a:srgbClr val="CCE9AD"/>
    <a:srgbClr val="FFFFCC"/>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8" autoAdjust="0"/>
    <p:restoredTop sz="87527" autoAdjust="0"/>
  </p:normalViewPr>
  <p:slideViewPr>
    <p:cSldViewPr>
      <p:cViewPr>
        <p:scale>
          <a:sx n="70" d="100"/>
          <a:sy n="70" d="100"/>
        </p:scale>
        <p:origin x="-1038" y="-96"/>
      </p:cViewPr>
      <p:guideLst>
        <p:guide orient="horz" pos="2160"/>
        <p:guide pos="2880"/>
      </p:guideLst>
    </p:cSldViewPr>
  </p:slideViewPr>
  <p:notesTextViewPr>
    <p:cViewPr>
      <p:scale>
        <a:sx n="1" d="1"/>
        <a:sy n="1" d="1"/>
      </p:scale>
      <p:origin x="0" y="0"/>
    </p:cViewPr>
  </p:notesTextViewPr>
  <p:sorterViewPr>
    <p:cViewPr>
      <p:scale>
        <a:sx n="60" d="100"/>
        <a:sy n="60" d="100"/>
      </p:scale>
      <p:origin x="0" y="540"/>
    </p:cViewPr>
  </p:sorterViewPr>
  <p:notesViewPr>
    <p:cSldViewPr>
      <p:cViewPr varScale="1">
        <p:scale>
          <a:sx n="70" d="100"/>
          <a:sy n="70" d="100"/>
        </p:scale>
        <p:origin x="-329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Feuille_de_calcul_Microsoft_Excel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Feuille_de_calcul_Microsoft_Excel10.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Feuille_de_calcul_Microsoft_Excel11.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1" Type="http://schemas.openxmlformats.org/officeDocument/2006/relationships/oleObject" Target="file:///C:\Users\callewah86r\Documents\HELENE\7%20R&#233;sultats%20et%20Fiches-culture\Calculs%20indicateurs%20Cas-types%20.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Feuille_de_calcul_Microsoft_Excel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Feuille_de_calcul_Microsoft_Excel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Feuille_de_calcul_Microsoft_Excel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Feuille_de_calcul_Microsoft_Excel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Feuille_de_calcul_Microsoft_Excel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Feuille_de_calcul_Microsoft_Excel7.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Feuille_de_calcul_Microsoft_Excel8.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Feuille_de_calcul_Microsoft_Excel9.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074142327654511E-2"/>
          <c:y val="5.3549158499631211E-2"/>
          <c:w val="0.56808339293576848"/>
          <c:h val="0.94645084150036873"/>
        </c:manualLayout>
      </c:layout>
      <c:pieChart>
        <c:varyColors val="1"/>
        <c:ser>
          <c:idx val="0"/>
          <c:order val="0"/>
          <c:dLbls>
            <c:dLbl>
              <c:idx val="7"/>
              <c:layout>
                <c:manualLayout>
                  <c:x val="1.544425632021967E-2"/>
                  <c:y val="0"/>
                </c:manualLayout>
              </c:layout>
              <c:showLegendKey val="0"/>
              <c:showVal val="0"/>
              <c:showCatName val="0"/>
              <c:showSerName val="0"/>
              <c:showPercent val="1"/>
              <c:showBubbleSize val="0"/>
            </c:dLbl>
            <c:spPr>
              <a:noFill/>
              <a:ln>
                <a:noFill/>
              </a:ln>
              <a:effectLst/>
            </c:sp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'Etude échantillon'!$W$50:$W$58</c:f>
              <c:strCache>
                <c:ptCount val="9"/>
                <c:pt idx="0">
                  <c:v>Sarrasin</c:v>
                </c:pt>
                <c:pt idx="1">
                  <c:v>Colza-Sarrasin</c:v>
                </c:pt>
                <c:pt idx="2">
                  <c:v>Millet</c:v>
                </c:pt>
                <c:pt idx="3">
                  <c:v>Soja</c:v>
                </c:pt>
                <c:pt idx="4">
                  <c:v>Tournesol</c:v>
                </c:pt>
                <c:pt idx="5">
                  <c:v>Maïs</c:v>
                </c:pt>
                <c:pt idx="6">
                  <c:v>Moha</c:v>
                </c:pt>
                <c:pt idx="7">
                  <c:v>Pois de printemps</c:v>
                </c:pt>
                <c:pt idx="8">
                  <c:v>Sorgho</c:v>
                </c:pt>
              </c:strCache>
            </c:strRef>
          </c:cat>
          <c:val>
            <c:numRef>
              <c:f>'Etude échantillon'!$X$50:$X$58</c:f>
              <c:numCache>
                <c:formatCode>General</c:formatCode>
                <c:ptCount val="9"/>
                <c:pt idx="0">
                  <c:v>45</c:v>
                </c:pt>
                <c:pt idx="1">
                  <c:v>9</c:v>
                </c:pt>
                <c:pt idx="2">
                  <c:v>5</c:v>
                </c:pt>
                <c:pt idx="3">
                  <c:v>5</c:v>
                </c:pt>
                <c:pt idx="4">
                  <c:v>3</c:v>
                </c:pt>
                <c:pt idx="5">
                  <c:v>3</c:v>
                </c:pt>
                <c:pt idx="6">
                  <c:v>1</c:v>
                </c:pt>
                <c:pt idx="7">
                  <c:v>1</c:v>
                </c:pt>
                <c:pt idx="8">
                  <c:v>2</c:v>
                </c:pt>
              </c:numCache>
            </c:numRef>
          </c:val>
          <c:extLst xmlns:c16r2="http://schemas.microsoft.com/office/drawing/2015/06/chart">
            <c:ext xmlns:c16="http://schemas.microsoft.com/office/drawing/2014/chart" uri="{C3380CC4-5D6E-409C-BE32-E72D297353CC}">
              <c16:uniqueId val="{00000000-62E1-4070-BF2F-37D8CDC71124}"/>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7928927109640702"/>
          <c:y val="8.3587967702342147E-4"/>
          <c:w val="0.30279489247664299"/>
          <c:h val="0.86042641844940093"/>
        </c:manualLayout>
      </c:layout>
      <c:overlay val="0"/>
      <c:txPr>
        <a:bodyPr/>
        <a:lstStyle/>
        <a:p>
          <a:pPr>
            <a:defRPr sz="1200"/>
          </a:pPr>
          <a:endParaRPr lang="fr-FR"/>
        </a:p>
      </c:txPr>
    </c:legend>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716411778001678"/>
          <c:y val="4.0160612272995597E-2"/>
          <c:w val="0.80077245377769768"/>
          <c:h val="0.79553226474874006"/>
        </c:manualLayout>
      </c:layout>
      <c:barChart>
        <c:barDir val="col"/>
        <c:grouping val="clustered"/>
        <c:varyColors val="0"/>
        <c:ser>
          <c:idx val="0"/>
          <c:order val="0"/>
          <c:tx>
            <c:strRef>
              <c:f>'Récap Lusignan'!$AB$40</c:f>
              <c:strCache>
                <c:ptCount val="1"/>
                <c:pt idx="0">
                  <c:v>Lusignan</c:v>
                </c:pt>
              </c:strCache>
            </c:strRef>
          </c:tx>
          <c:spPr>
            <a:solidFill>
              <a:srgbClr val="00B050"/>
            </a:solidFill>
          </c:spPr>
          <c:invertIfNegative val="0"/>
          <c:cat>
            <c:strRef>
              <c:f>'Récap Lusignan'!$AC$39:$AI$39</c:f>
              <c:strCache>
                <c:ptCount val="6"/>
                <c:pt idx="0">
                  <c:v>Juin</c:v>
                </c:pt>
                <c:pt idx="1">
                  <c:v>Juillet</c:v>
                </c:pt>
                <c:pt idx="2">
                  <c:v>Août</c:v>
                </c:pt>
                <c:pt idx="3">
                  <c:v>Septembre</c:v>
                </c:pt>
                <c:pt idx="4">
                  <c:v>Octobre</c:v>
                </c:pt>
                <c:pt idx="5">
                  <c:v>21/06 au 20/10</c:v>
                </c:pt>
              </c:strCache>
            </c:strRef>
          </c:cat>
          <c:val>
            <c:numRef>
              <c:f>'Récap Lusignan'!$AC$40:$AI$40</c:f>
              <c:numCache>
                <c:formatCode>0</c:formatCode>
                <c:ptCount val="7"/>
                <c:pt idx="0">
                  <c:v>6.75</c:v>
                </c:pt>
                <c:pt idx="1">
                  <c:v>5.75</c:v>
                </c:pt>
                <c:pt idx="2">
                  <c:v>12.25</c:v>
                </c:pt>
                <c:pt idx="3">
                  <c:v>0.25</c:v>
                </c:pt>
                <c:pt idx="4">
                  <c:v>-51.5</c:v>
                </c:pt>
                <c:pt idx="5">
                  <c:v>-5</c:v>
                </c:pt>
              </c:numCache>
            </c:numRef>
          </c:val>
          <c:extLst xmlns:c16r2="http://schemas.microsoft.com/office/drawing/2015/06/chart">
            <c:ext xmlns:c16="http://schemas.microsoft.com/office/drawing/2014/chart" uri="{C3380CC4-5D6E-409C-BE32-E72D297353CC}">
              <c16:uniqueId val="{00000000-F505-4C10-A7C1-799802C1135C}"/>
            </c:ext>
          </c:extLst>
        </c:ser>
        <c:ser>
          <c:idx val="1"/>
          <c:order val="1"/>
          <c:tx>
            <c:strRef>
              <c:f>'Récap Lusignan'!$AB$41</c:f>
              <c:strCache>
                <c:ptCount val="1"/>
                <c:pt idx="0">
                  <c:v>Poitiers</c:v>
                </c:pt>
              </c:strCache>
            </c:strRef>
          </c:tx>
          <c:spPr>
            <a:solidFill>
              <a:srgbClr val="8064A2"/>
            </a:solidFill>
          </c:spPr>
          <c:invertIfNegative val="0"/>
          <c:cat>
            <c:strRef>
              <c:f>'Récap Lusignan'!$AC$39:$AI$39</c:f>
              <c:strCache>
                <c:ptCount val="6"/>
                <c:pt idx="0">
                  <c:v>Juin</c:v>
                </c:pt>
                <c:pt idx="1">
                  <c:v>Juillet</c:v>
                </c:pt>
                <c:pt idx="2">
                  <c:v>Août</c:v>
                </c:pt>
                <c:pt idx="3">
                  <c:v>Septembre</c:v>
                </c:pt>
                <c:pt idx="4">
                  <c:v>Octobre</c:v>
                </c:pt>
                <c:pt idx="5">
                  <c:v>21/06 au 20/10</c:v>
                </c:pt>
              </c:strCache>
            </c:strRef>
          </c:cat>
          <c:val>
            <c:numRef>
              <c:f>'Récap Lusignan'!$AC$41:$AI$41</c:f>
              <c:numCache>
                <c:formatCode>0</c:formatCode>
                <c:ptCount val="7"/>
                <c:pt idx="0">
                  <c:v>16.8500000035</c:v>
                </c:pt>
                <c:pt idx="1">
                  <c:v>12.799999999999997</c:v>
                </c:pt>
                <c:pt idx="2">
                  <c:v>2.7999999999999972</c:v>
                </c:pt>
                <c:pt idx="3">
                  <c:v>-13.5</c:v>
                </c:pt>
                <c:pt idx="4">
                  <c:v>-35.649999999999991</c:v>
                </c:pt>
                <c:pt idx="5">
                  <c:v>-24.550000000000011</c:v>
                </c:pt>
              </c:numCache>
            </c:numRef>
          </c:val>
          <c:extLst xmlns:c16r2="http://schemas.microsoft.com/office/drawing/2015/06/chart">
            <c:ext xmlns:c16="http://schemas.microsoft.com/office/drawing/2014/chart" uri="{C3380CC4-5D6E-409C-BE32-E72D297353CC}">
              <c16:uniqueId val="{00000001-F505-4C10-A7C1-799802C1135C}"/>
            </c:ext>
          </c:extLst>
        </c:ser>
        <c:ser>
          <c:idx val="2"/>
          <c:order val="2"/>
          <c:tx>
            <c:strRef>
              <c:f>'Récap Lusignan'!$AB$42</c:f>
              <c:strCache>
                <c:ptCount val="1"/>
                <c:pt idx="0">
                  <c:v>Niort</c:v>
                </c:pt>
              </c:strCache>
            </c:strRef>
          </c:tx>
          <c:spPr>
            <a:solidFill>
              <a:srgbClr val="4BACC6"/>
            </a:solidFill>
          </c:spPr>
          <c:invertIfNegative val="0"/>
          <c:cat>
            <c:strRef>
              <c:f>'Récap Lusignan'!$AC$39:$AI$39</c:f>
              <c:strCache>
                <c:ptCount val="6"/>
                <c:pt idx="0">
                  <c:v>Juin</c:v>
                </c:pt>
                <c:pt idx="1">
                  <c:v>Juillet</c:v>
                </c:pt>
                <c:pt idx="2">
                  <c:v>Août</c:v>
                </c:pt>
                <c:pt idx="3">
                  <c:v>Septembre</c:v>
                </c:pt>
                <c:pt idx="4">
                  <c:v>Octobre</c:v>
                </c:pt>
                <c:pt idx="5">
                  <c:v>21/06 au 20/10</c:v>
                </c:pt>
              </c:strCache>
            </c:strRef>
          </c:cat>
          <c:val>
            <c:numRef>
              <c:f>'Récap Lusignan'!$AC$42:$AI$42</c:f>
              <c:numCache>
                <c:formatCode>0</c:formatCode>
                <c:ptCount val="7"/>
                <c:pt idx="0">
                  <c:v>13.5</c:v>
                </c:pt>
                <c:pt idx="1">
                  <c:v>-3.5500000000000043</c:v>
                </c:pt>
                <c:pt idx="2">
                  <c:v>2.0500000000000043</c:v>
                </c:pt>
                <c:pt idx="3">
                  <c:v>-15.749999999999993</c:v>
                </c:pt>
                <c:pt idx="4">
                  <c:v>-51.299999999999983</c:v>
                </c:pt>
                <c:pt idx="5">
                  <c:v>-47.14999999999992</c:v>
                </c:pt>
              </c:numCache>
            </c:numRef>
          </c:val>
          <c:extLst xmlns:c16r2="http://schemas.microsoft.com/office/drawing/2015/06/chart">
            <c:ext xmlns:c16="http://schemas.microsoft.com/office/drawing/2014/chart" uri="{C3380CC4-5D6E-409C-BE32-E72D297353CC}">
              <c16:uniqueId val="{00000002-F505-4C10-A7C1-799802C1135C}"/>
            </c:ext>
          </c:extLst>
        </c:ser>
        <c:ser>
          <c:idx val="3"/>
          <c:order val="3"/>
          <c:tx>
            <c:strRef>
              <c:f>'Récap Lusignan'!$AB$43</c:f>
              <c:strCache>
                <c:ptCount val="1"/>
                <c:pt idx="0">
                  <c:v>Thouars</c:v>
                </c:pt>
              </c:strCache>
            </c:strRef>
          </c:tx>
          <c:spPr>
            <a:solidFill>
              <a:srgbClr val="C00000"/>
            </a:solidFill>
          </c:spPr>
          <c:invertIfNegative val="0"/>
          <c:cat>
            <c:strRef>
              <c:f>'Récap Lusignan'!$AC$39:$AI$39</c:f>
              <c:strCache>
                <c:ptCount val="6"/>
                <c:pt idx="0">
                  <c:v>Juin</c:v>
                </c:pt>
                <c:pt idx="1">
                  <c:v>Juillet</c:v>
                </c:pt>
                <c:pt idx="2">
                  <c:v>Août</c:v>
                </c:pt>
                <c:pt idx="3">
                  <c:v>Septembre</c:v>
                </c:pt>
                <c:pt idx="4">
                  <c:v>Octobre</c:v>
                </c:pt>
                <c:pt idx="5">
                  <c:v>21/06 au 20/10</c:v>
                </c:pt>
              </c:strCache>
            </c:strRef>
          </c:cat>
          <c:val>
            <c:numRef>
              <c:f>'Récap Lusignan'!$AC$43:$AI$43</c:f>
              <c:numCache>
                <c:formatCode>0</c:formatCode>
                <c:ptCount val="7"/>
                <c:pt idx="0">
                  <c:v>16</c:v>
                </c:pt>
                <c:pt idx="1">
                  <c:v>-2.5</c:v>
                </c:pt>
                <c:pt idx="2">
                  <c:v>7.7000000000000028</c:v>
                </c:pt>
                <c:pt idx="3">
                  <c:v>-16.549999999999997</c:v>
                </c:pt>
                <c:pt idx="4">
                  <c:v>-13.700000000000003</c:v>
                </c:pt>
                <c:pt idx="5">
                  <c:v>-29.500000000000028</c:v>
                </c:pt>
              </c:numCache>
            </c:numRef>
          </c:val>
          <c:extLst xmlns:c16r2="http://schemas.microsoft.com/office/drawing/2015/06/chart">
            <c:ext xmlns:c16="http://schemas.microsoft.com/office/drawing/2014/chart" uri="{C3380CC4-5D6E-409C-BE32-E72D297353CC}">
              <c16:uniqueId val="{00000003-F505-4C10-A7C1-799802C1135C}"/>
            </c:ext>
          </c:extLst>
        </c:ser>
        <c:ser>
          <c:idx val="4"/>
          <c:order val="4"/>
          <c:tx>
            <c:strRef>
              <c:f>'Récap Lusignan'!$AB$44</c:f>
              <c:strCache>
                <c:ptCount val="1"/>
                <c:pt idx="0">
                  <c:v>Saintes</c:v>
                </c:pt>
              </c:strCache>
            </c:strRef>
          </c:tx>
          <c:spPr>
            <a:solidFill>
              <a:srgbClr val="0070C0"/>
            </a:solidFill>
          </c:spPr>
          <c:invertIfNegative val="0"/>
          <c:cat>
            <c:strRef>
              <c:f>'Récap Lusignan'!$AC$39:$AI$39</c:f>
              <c:strCache>
                <c:ptCount val="6"/>
                <c:pt idx="0">
                  <c:v>Juin</c:v>
                </c:pt>
                <c:pt idx="1">
                  <c:v>Juillet</c:v>
                </c:pt>
                <c:pt idx="2">
                  <c:v>Août</c:v>
                </c:pt>
                <c:pt idx="3">
                  <c:v>Septembre</c:v>
                </c:pt>
                <c:pt idx="4">
                  <c:v>Octobre</c:v>
                </c:pt>
                <c:pt idx="5">
                  <c:v>21/06 au 20/10</c:v>
                </c:pt>
              </c:strCache>
            </c:strRef>
          </c:cat>
          <c:val>
            <c:numRef>
              <c:f>'Récap Lusignan'!$AC$44:$AI$44</c:f>
              <c:numCache>
                <c:formatCode>0</c:formatCode>
                <c:ptCount val="7"/>
                <c:pt idx="0">
                  <c:v>4.1000000000000085</c:v>
                </c:pt>
                <c:pt idx="1">
                  <c:v>-0.60000000000000142</c:v>
                </c:pt>
                <c:pt idx="2">
                  <c:v>-2.7000000000000099</c:v>
                </c:pt>
                <c:pt idx="3">
                  <c:v>-17.499999999999993</c:v>
                </c:pt>
                <c:pt idx="4">
                  <c:v>-40.450000000000017</c:v>
                </c:pt>
                <c:pt idx="5">
                  <c:v>-32.89999999999992</c:v>
                </c:pt>
              </c:numCache>
            </c:numRef>
          </c:val>
          <c:extLst xmlns:c16r2="http://schemas.microsoft.com/office/drawing/2015/06/chart">
            <c:ext xmlns:c16="http://schemas.microsoft.com/office/drawing/2014/chart" uri="{C3380CC4-5D6E-409C-BE32-E72D297353CC}">
              <c16:uniqueId val="{00000004-F505-4C10-A7C1-799802C1135C}"/>
            </c:ext>
          </c:extLst>
        </c:ser>
        <c:ser>
          <c:idx val="5"/>
          <c:order val="5"/>
          <c:tx>
            <c:strRef>
              <c:f>'Récap Lusignan'!$AB$45</c:f>
              <c:strCache>
                <c:ptCount val="1"/>
                <c:pt idx="0">
                  <c:v>Angoulême</c:v>
                </c:pt>
              </c:strCache>
            </c:strRef>
          </c:tx>
          <c:spPr>
            <a:solidFill>
              <a:srgbClr val="F79646"/>
            </a:solidFill>
          </c:spPr>
          <c:invertIfNegative val="0"/>
          <c:cat>
            <c:strRef>
              <c:f>'Récap Lusignan'!$AC$39:$AI$39</c:f>
              <c:strCache>
                <c:ptCount val="6"/>
                <c:pt idx="0">
                  <c:v>Juin</c:v>
                </c:pt>
                <c:pt idx="1">
                  <c:v>Juillet</c:v>
                </c:pt>
                <c:pt idx="2">
                  <c:v>Août</c:v>
                </c:pt>
                <c:pt idx="3">
                  <c:v>Septembre</c:v>
                </c:pt>
                <c:pt idx="4">
                  <c:v>Octobre</c:v>
                </c:pt>
                <c:pt idx="5">
                  <c:v>21/06 au 20/10</c:v>
                </c:pt>
              </c:strCache>
            </c:strRef>
          </c:cat>
          <c:val>
            <c:numRef>
              <c:f>'Récap Lusignan'!$AC$45:$AI$45</c:f>
              <c:numCache>
                <c:formatCode>0</c:formatCode>
                <c:ptCount val="7"/>
                <c:pt idx="0">
                  <c:v>15.150000000000006</c:v>
                </c:pt>
                <c:pt idx="1">
                  <c:v>2.75</c:v>
                </c:pt>
                <c:pt idx="2">
                  <c:v>2.4499999999999957</c:v>
                </c:pt>
                <c:pt idx="3">
                  <c:v>10.550000000000011</c:v>
                </c:pt>
                <c:pt idx="4">
                  <c:v>-37.800000000000026</c:v>
                </c:pt>
                <c:pt idx="5">
                  <c:v>-19.950000000000017</c:v>
                </c:pt>
              </c:numCache>
            </c:numRef>
          </c:val>
          <c:extLst xmlns:c16r2="http://schemas.microsoft.com/office/drawing/2015/06/chart">
            <c:ext xmlns:c16="http://schemas.microsoft.com/office/drawing/2014/chart" uri="{C3380CC4-5D6E-409C-BE32-E72D297353CC}">
              <c16:uniqueId val="{00000005-F505-4C10-A7C1-799802C1135C}"/>
            </c:ext>
          </c:extLst>
        </c:ser>
        <c:dLbls>
          <c:showLegendKey val="0"/>
          <c:showVal val="0"/>
          <c:showCatName val="0"/>
          <c:showSerName val="0"/>
          <c:showPercent val="0"/>
          <c:showBubbleSize val="0"/>
        </c:dLbls>
        <c:gapWidth val="150"/>
        <c:axId val="138356608"/>
        <c:axId val="138358144"/>
      </c:barChart>
      <c:catAx>
        <c:axId val="138356608"/>
        <c:scaling>
          <c:orientation val="minMax"/>
        </c:scaling>
        <c:delete val="0"/>
        <c:axPos val="b"/>
        <c:numFmt formatCode="General" sourceLinked="1"/>
        <c:majorTickMark val="none"/>
        <c:minorTickMark val="none"/>
        <c:tickLblPos val="low"/>
        <c:txPr>
          <a:bodyPr rot="0" vert="horz"/>
          <a:lstStyle/>
          <a:p>
            <a:pPr>
              <a:defRPr/>
            </a:pPr>
            <a:endParaRPr lang="fr-FR"/>
          </a:p>
        </c:txPr>
        <c:crossAx val="138358144"/>
        <c:crossesAt val="0"/>
        <c:auto val="1"/>
        <c:lblAlgn val="ctr"/>
        <c:lblOffset val="100"/>
        <c:noMultiLvlLbl val="0"/>
      </c:catAx>
      <c:valAx>
        <c:axId val="138358144"/>
        <c:scaling>
          <c:orientation val="minMax"/>
        </c:scaling>
        <c:delete val="0"/>
        <c:axPos val="l"/>
        <c:majorGridlines/>
        <c:title>
          <c:tx>
            <c:rich>
              <a:bodyPr/>
              <a:lstStyle/>
              <a:p>
                <a:pPr>
                  <a:defRPr sz="1400" b="0"/>
                </a:pPr>
                <a:r>
                  <a:rPr lang="fr-FR" sz="1400" b="0" dirty="0"/>
                  <a:t>Différences de cumul de pluviométrie en mm</a:t>
                </a:r>
              </a:p>
              <a:p>
                <a:pPr>
                  <a:defRPr sz="1400" b="0"/>
                </a:pPr>
                <a:r>
                  <a:rPr lang="fr-FR" sz="1400" b="0" dirty="0"/>
                  <a:t>Entre</a:t>
                </a:r>
                <a:r>
                  <a:rPr lang="fr-FR" sz="1400" b="0" baseline="0" dirty="0"/>
                  <a:t> 2004-2017 et 1990-2003</a:t>
                </a:r>
                <a:endParaRPr lang="fr-FR" sz="1400" b="0" dirty="0"/>
              </a:p>
            </c:rich>
          </c:tx>
          <c:layout>
            <c:manualLayout>
              <c:xMode val="edge"/>
              <c:yMode val="edge"/>
              <c:x val="1.6786836071720542E-2"/>
              <c:y val="6.3675173133478799E-2"/>
            </c:manualLayout>
          </c:layout>
          <c:overlay val="0"/>
        </c:title>
        <c:numFmt formatCode="0" sourceLinked="1"/>
        <c:majorTickMark val="out"/>
        <c:minorTickMark val="none"/>
        <c:tickLblPos val="nextTo"/>
        <c:crossAx val="138356608"/>
        <c:crosses val="autoZero"/>
        <c:crossBetween val="between"/>
      </c:valAx>
    </c:plotArea>
    <c:legend>
      <c:legendPos val="r"/>
      <c:layout>
        <c:manualLayout>
          <c:xMode val="edge"/>
          <c:yMode val="edge"/>
          <c:x val="0.83631203770170226"/>
          <c:y val="0.23126465190929821"/>
          <c:w val="0.16116587994460316"/>
          <c:h val="0.40573317541176229"/>
        </c:manualLayout>
      </c:layout>
      <c:overlay val="0"/>
      <c:spPr>
        <a:solidFill>
          <a:sysClr val="window" lastClr="FFFFFF"/>
        </a:solidFill>
      </c:spPr>
      <c:txPr>
        <a:bodyPr/>
        <a:lstStyle/>
        <a:p>
          <a:pPr>
            <a:defRPr sz="1400"/>
          </a:pPr>
          <a:endParaRPr lang="fr-FR"/>
        </a:p>
      </c:txPr>
    </c:legend>
    <c:plotVisOnly val="1"/>
    <c:dispBlanksAs val="gap"/>
    <c:showDLblsOverMax val="0"/>
  </c:chart>
  <c:txPr>
    <a:bodyPr/>
    <a:lstStyle/>
    <a:p>
      <a:pPr>
        <a:defRPr sz="1200"/>
      </a:pPr>
      <a:endParaRPr lang="fr-FR"/>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dirty="0"/>
              <a:t>Rendements seuils </a:t>
            </a:r>
            <a:r>
              <a:rPr lang="fr-FR" dirty="0" smtClean="0"/>
              <a:t>pluriannuels</a:t>
            </a:r>
            <a:endParaRPr lang="fr-FR" dirty="0"/>
          </a:p>
        </c:rich>
      </c:tx>
      <c:layout>
        <c:manualLayout>
          <c:xMode val="edge"/>
          <c:yMode val="edge"/>
          <c:x val="0.33183793495676761"/>
          <c:y val="1.1732646989840638E-2"/>
        </c:manualLayout>
      </c:layout>
      <c:overlay val="0"/>
    </c:title>
    <c:autoTitleDeleted val="0"/>
    <c:plotArea>
      <c:layout>
        <c:manualLayout>
          <c:layoutTarget val="inner"/>
          <c:xMode val="edge"/>
          <c:yMode val="edge"/>
          <c:x val="0.12546693643650086"/>
          <c:y val="0.14180523151748572"/>
          <c:w val="0.83085712835933778"/>
          <c:h val="0.64404325445320887"/>
        </c:manualLayout>
      </c:layout>
      <c:scatterChart>
        <c:scatterStyle val="lineMarker"/>
        <c:varyColors val="0"/>
        <c:ser>
          <c:idx val="0"/>
          <c:order val="0"/>
          <c:tx>
            <c:strRef>
              <c:f>Feuil4!$I$64</c:f>
              <c:strCache>
                <c:ptCount val="1"/>
                <c:pt idx="0">
                  <c:v>Lusignan</c:v>
                </c:pt>
              </c:strCache>
            </c:strRef>
          </c:tx>
          <c:spPr>
            <a:ln w="28575">
              <a:noFill/>
            </a:ln>
          </c:spPr>
          <c:marker>
            <c:symbol val="diamond"/>
            <c:size val="4"/>
          </c:marker>
          <c:xVal>
            <c:numRef>
              <c:f>Feuil4!$H$65:$H$265</c:f>
              <c:numCache>
                <c:formatCode>General</c:formatCode>
                <c:ptCount val="201"/>
                <c:pt idx="0">
                  <c:v>300</c:v>
                </c:pt>
                <c:pt idx="1">
                  <c:v>301</c:v>
                </c:pt>
                <c:pt idx="2">
                  <c:v>302</c:v>
                </c:pt>
                <c:pt idx="3">
                  <c:v>303</c:v>
                </c:pt>
                <c:pt idx="4">
                  <c:v>304</c:v>
                </c:pt>
                <c:pt idx="5">
                  <c:v>305</c:v>
                </c:pt>
                <c:pt idx="6">
                  <c:v>306</c:v>
                </c:pt>
                <c:pt idx="7">
                  <c:v>307</c:v>
                </c:pt>
                <c:pt idx="8">
                  <c:v>308</c:v>
                </c:pt>
                <c:pt idx="9">
                  <c:v>309</c:v>
                </c:pt>
                <c:pt idx="10">
                  <c:v>310</c:v>
                </c:pt>
                <c:pt idx="11">
                  <c:v>311</c:v>
                </c:pt>
                <c:pt idx="12">
                  <c:v>312</c:v>
                </c:pt>
                <c:pt idx="13">
                  <c:v>313</c:v>
                </c:pt>
                <c:pt idx="14">
                  <c:v>314</c:v>
                </c:pt>
                <c:pt idx="15">
                  <c:v>315</c:v>
                </c:pt>
                <c:pt idx="16">
                  <c:v>316</c:v>
                </c:pt>
                <c:pt idx="17">
                  <c:v>317</c:v>
                </c:pt>
                <c:pt idx="18">
                  <c:v>318</c:v>
                </c:pt>
                <c:pt idx="19">
                  <c:v>319</c:v>
                </c:pt>
                <c:pt idx="20">
                  <c:v>320</c:v>
                </c:pt>
                <c:pt idx="21">
                  <c:v>321</c:v>
                </c:pt>
                <c:pt idx="22">
                  <c:v>322</c:v>
                </c:pt>
                <c:pt idx="23">
                  <c:v>323</c:v>
                </c:pt>
                <c:pt idx="24">
                  <c:v>324</c:v>
                </c:pt>
                <c:pt idx="25">
                  <c:v>325</c:v>
                </c:pt>
                <c:pt idx="26">
                  <c:v>326</c:v>
                </c:pt>
                <c:pt idx="27">
                  <c:v>327</c:v>
                </c:pt>
                <c:pt idx="28">
                  <c:v>328</c:v>
                </c:pt>
                <c:pt idx="29">
                  <c:v>329</c:v>
                </c:pt>
                <c:pt idx="30">
                  <c:v>330</c:v>
                </c:pt>
                <c:pt idx="31">
                  <c:v>331</c:v>
                </c:pt>
                <c:pt idx="32">
                  <c:v>332</c:v>
                </c:pt>
                <c:pt idx="33">
                  <c:v>333</c:v>
                </c:pt>
                <c:pt idx="34">
                  <c:v>334</c:v>
                </c:pt>
                <c:pt idx="35">
                  <c:v>335</c:v>
                </c:pt>
                <c:pt idx="36">
                  <c:v>336</c:v>
                </c:pt>
                <c:pt idx="37">
                  <c:v>337</c:v>
                </c:pt>
                <c:pt idx="38">
                  <c:v>338</c:v>
                </c:pt>
                <c:pt idx="39">
                  <c:v>339</c:v>
                </c:pt>
                <c:pt idx="40">
                  <c:v>340</c:v>
                </c:pt>
                <c:pt idx="41">
                  <c:v>341</c:v>
                </c:pt>
                <c:pt idx="42">
                  <c:v>342</c:v>
                </c:pt>
                <c:pt idx="43">
                  <c:v>343</c:v>
                </c:pt>
                <c:pt idx="44">
                  <c:v>344</c:v>
                </c:pt>
                <c:pt idx="45">
                  <c:v>345</c:v>
                </c:pt>
                <c:pt idx="46">
                  <c:v>346</c:v>
                </c:pt>
                <c:pt idx="47">
                  <c:v>347</c:v>
                </c:pt>
                <c:pt idx="48">
                  <c:v>348</c:v>
                </c:pt>
                <c:pt idx="49">
                  <c:v>349</c:v>
                </c:pt>
                <c:pt idx="50">
                  <c:v>350</c:v>
                </c:pt>
                <c:pt idx="51">
                  <c:v>351</c:v>
                </c:pt>
                <c:pt idx="52">
                  <c:v>352</c:v>
                </c:pt>
                <c:pt idx="53">
                  <c:v>353</c:v>
                </c:pt>
                <c:pt idx="54">
                  <c:v>354</c:v>
                </c:pt>
                <c:pt idx="55">
                  <c:v>355</c:v>
                </c:pt>
                <c:pt idx="56">
                  <c:v>356</c:v>
                </c:pt>
                <c:pt idx="57">
                  <c:v>357</c:v>
                </c:pt>
                <c:pt idx="58">
                  <c:v>358</c:v>
                </c:pt>
                <c:pt idx="59">
                  <c:v>359</c:v>
                </c:pt>
                <c:pt idx="60">
                  <c:v>360</c:v>
                </c:pt>
                <c:pt idx="61">
                  <c:v>361</c:v>
                </c:pt>
                <c:pt idx="62">
                  <c:v>362</c:v>
                </c:pt>
                <c:pt idx="63">
                  <c:v>363</c:v>
                </c:pt>
                <c:pt idx="64">
                  <c:v>364</c:v>
                </c:pt>
                <c:pt idx="65">
                  <c:v>365</c:v>
                </c:pt>
                <c:pt idx="66">
                  <c:v>366</c:v>
                </c:pt>
                <c:pt idx="67">
                  <c:v>367</c:v>
                </c:pt>
                <c:pt idx="68">
                  <c:v>368</c:v>
                </c:pt>
                <c:pt idx="69">
                  <c:v>369</c:v>
                </c:pt>
                <c:pt idx="70">
                  <c:v>370</c:v>
                </c:pt>
                <c:pt idx="71">
                  <c:v>371</c:v>
                </c:pt>
                <c:pt idx="72">
                  <c:v>372</c:v>
                </c:pt>
                <c:pt idx="73">
                  <c:v>373</c:v>
                </c:pt>
                <c:pt idx="74">
                  <c:v>374</c:v>
                </c:pt>
                <c:pt idx="75">
                  <c:v>375</c:v>
                </c:pt>
                <c:pt idx="76">
                  <c:v>376</c:v>
                </c:pt>
                <c:pt idx="77">
                  <c:v>377</c:v>
                </c:pt>
                <c:pt idx="78">
                  <c:v>378</c:v>
                </c:pt>
                <c:pt idx="79">
                  <c:v>379</c:v>
                </c:pt>
                <c:pt idx="80">
                  <c:v>380</c:v>
                </c:pt>
                <c:pt idx="81">
                  <c:v>381</c:v>
                </c:pt>
                <c:pt idx="82">
                  <c:v>382</c:v>
                </c:pt>
                <c:pt idx="83">
                  <c:v>383</c:v>
                </c:pt>
                <c:pt idx="84">
                  <c:v>384</c:v>
                </c:pt>
                <c:pt idx="85">
                  <c:v>385</c:v>
                </c:pt>
                <c:pt idx="86">
                  <c:v>386</c:v>
                </c:pt>
                <c:pt idx="87">
                  <c:v>387</c:v>
                </c:pt>
                <c:pt idx="88">
                  <c:v>388</c:v>
                </c:pt>
                <c:pt idx="89">
                  <c:v>389</c:v>
                </c:pt>
                <c:pt idx="90">
                  <c:v>390</c:v>
                </c:pt>
                <c:pt idx="91">
                  <c:v>391</c:v>
                </c:pt>
                <c:pt idx="92">
                  <c:v>392</c:v>
                </c:pt>
                <c:pt idx="93">
                  <c:v>393</c:v>
                </c:pt>
                <c:pt idx="94">
                  <c:v>394</c:v>
                </c:pt>
                <c:pt idx="95">
                  <c:v>395</c:v>
                </c:pt>
                <c:pt idx="96">
                  <c:v>396</c:v>
                </c:pt>
                <c:pt idx="97">
                  <c:v>397</c:v>
                </c:pt>
                <c:pt idx="98">
                  <c:v>398</c:v>
                </c:pt>
                <c:pt idx="99">
                  <c:v>399</c:v>
                </c:pt>
                <c:pt idx="100">
                  <c:v>400</c:v>
                </c:pt>
                <c:pt idx="101">
                  <c:v>401</c:v>
                </c:pt>
                <c:pt idx="102">
                  <c:v>402</c:v>
                </c:pt>
                <c:pt idx="103">
                  <c:v>403</c:v>
                </c:pt>
                <c:pt idx="104">
                  <c:v>404</c:v>
                </c:pt>
                <c:pt idx="105">
                  <c:v>405</c:v>
                </c:pt>
                <c:pt idx="106">
                  <c:v>406</c:v>
                </c:pt>
                <c:pt idx="107">
                  <c:v>407</c:v>
                </c:pt>
                <c:pt idx="108">
                  <c:v>408</c:v>
                </c:pt>
                <c:pt idx="109">
                  <c:v>409</c:v>
                </c:pt>
                <c:pt idx="110">
                  <c:v>410</c:v>
                </c:pt>
                <c:pt idx="111">
                  <c:v>411</c:v>
                </c:pt>
                <c:pt idx="112">
                  <c:v>412</c:v>
                </c:pt>
                <c:pt idx="113">
                  <c:v>413</c:v>
                </c:pt>
                <c:pt idx="114">
                  <c:v>414</c:v>
                </c:pt>
                <c:pt idx="115">
                  <c:v>415</c:v>
                </c:pt>
                <c:pt idx="116">
                  <c:v>416</c:v>
                </c:pt>
                <c:pt idx="117">
                  <c:v>417</c:v>
                </c:pt>
                <c:pt idx="118">
                  <c:v>418</c:v>
                </c:pt>
                <c:pt idx="119">
                  <c:v>419</c:v>
                </c:pt>
                <c:pt idx="120">
                  <c:v>420</c:v>
                </c:pt>
                <c:pt idx="121">
                  <c:v>421</c:v>
                </c:pt>
                <c:pt idx="122">
                  <c:v>422</c:v>
                </c:pt>
                <c:pt idx="123">
                  <c:v>423</c:v>
                </c:pt>
                <c:pt idx="124">
                  <c:v>424</c:v>
                </c:pt>
                <c:pt idx="125">
                  <c:v>425</c:v>
                </c:pt>
                <c:pt idx="126">
                  <c:v>426</c:v>
                </c:pt>
                <c:pt idx="127">
                  <c:v>427</c:v>
                </c:pt>
                <c:pt idx="128">
                  <c:v>428</c:v>
                </c:pt>
                <c:pt idx="129">
                  <c:v>429</c:v>
                </c:pt>
                <c:pt idx="130">
                  <c:v>430</c:v>
                </c:pt>
                <c:pt idx="131">
                  <c:v>431</c:v>
                </c:pt>
                <c:pt idx="132">
                  <c:v>432</c:v>
                </c:pt>
                <c:pt idx="133">
                  <c:v>433</c:v>
                </c:pt>
                <c:pt idx="134">
                  <c:v>434</c:v>
                </c:pt>
                <c:pt idx="135">
                  <c:v>435</c:v>
                </c:pt>
                <c:pt idx="136">
                  <c:v>436</c:v>
                </c:pt>
                <c:pt idx="137">
                  <c:v>437</c:v>
                </c:pt>
                <c:pt idx="138">
                  <c:v>438</c:v>
                </c:pt>
                <c:pt idx="139">
                  <c:v>439</c:v>
                </c:pt>
                <c:pt idx="140">
                  <c:v>440</c:v>
                </c:pt>
                <c:pt idx="141">
                  <c:v>441</c:v>
                </c:pt>
                <c:pt idx="142">
                  <c:v>442</c:v>
                </c:pt>
                <c:pt idx="143">
                  <c:v>443</c:v>
                </c:pt>
                <c:pt idx="144">
                  <c:v>444</c:v>
                </c:pt>
                <c:pt idx="145">
                  <c:v>445</c:v>
                </c:pt>
                <c:pt idx="146">
                  <c:v>446</c:v>
                </c:pt>
                <c:pt idx="147">
                  <c:v>447</c:v>
                </c:pt>
                <c:pt idx="148">
                  <c:v>448</c:v>
                </c:pt>
                <c:pt idx="149">
                  <c:v>449</c:v>
                </c:pt>
                <c:pt idx="150">
                  <c:v>450</c:v>
                </c:pt>
                <c:pt idx="151">
                  <c:v>451</c:v>
                </c:pt>
                <c:pt idx="152">
                  <c:v>452</c:v>
                </c:pt>
                <c:pt idx="153">
                  <c:v>453</c:v>
                </c:pt>
                <c:pt idx="154">
                  <c:v>454</c:v>
                </c:pt>
                <c:pt idx="155">
                  <c:v>455</c:v>
                </c:pt>
                <c:pt idx="156">
                  <c:v>456</c:v>
                </c:pt>
                <c:pt idx="157">
                  <c:v>457</c:v>
                </c:pt>
                <c:pt idx="158">
                  <c:v>458</c:v>
                </c:pt>
                <c:pt idx="159">
                  <c:v>459</c:v>
                </c:pt>
                <c:pt idx="160">
                  <c:v>460</c:v>
                </c:pt>
                <c:pt idx="161">
                  <c:v>461</c:v>
                </c:pt>
                <c:pt idx="162">
                  <c:v>462</c:v>
                </c:pt>
                <c:pt idx="163">
                  <c:v>463</c:v>
                </c:pt>
                <c:pt idx="164">
                  <c:v>464</c:v>
                </c:pt>
                <c:pt idx="165">
                  <c:v>465</c:v>
                </c:pt>
                <c:pt idx="166">
                  <c:v>466</c:v>
                </c:pt>
                <c:pt idx="167">
                  <c:v>467</c:v>
                </c:pt>
                <c:pt idx="168">
                  <c:v>468</c:v>
                </c:pt>
                <c:pt idx="169">
                  <c:v>469</c:v>
                </c:pt>
                <c:pt idx="170">
                  <c:v>470</c:v>
                </c:pt>
                <c:pt idx="171">
                  <c:v>471</c:v>
                </c:pt>
                <c:pt idx="172">
                  <c:v>472</c:v>
                </c:pt>
                <c:pt idx="173">
                  <c:v>473</c:v>
                </c:pt>
                <c:pt idx="174">
                  <c:v>474</c:v>
                </c:pt>
                <c:pt idx="175">
                  <c:v>475</c:v>
                </c:pt>
                <c:pt idx="176">
                  <c:v>476</c:v>
                </c:pt>
                <c:pt idx="177">
                  <c:v>477</c:v>
                </c:pt>
                <c:pt idx="178">
                  <c:v>478</c:v>
                </c:pt>
                <c:pt idx="179">
                  <c:v>479</c:v>
                </c:pt>
                <c:pt idx="180">
                  <c:v>480</c:v>
                </c:pt>
                <c:pt idx="181">
                  <c:v>481</c:v>
                </c:pt>
                <c:pt idx="182">
                  <c:v>482</c:v>
                </c:pt>
                <c:pt idx="183">
                  <c:v>483</c:v>
                </c:pt>
                <c:pt idx="184">
                  <c:v>484</c:v>
                </c:pt>
                <c:pt idx="185">
                  <c:v>485</c:v>
                </c:pt>
                <c:pt idx="186">
                  <c:v>486</c:v>
                </c:pt>
                <c:pt idx="187">
                  <c:v>487</c:v>
                </c:pt>
                <c:pt idx="188">
                  <c:v>488</c:v>
                </c:pt>
                <c:pt idx="189">
                  <c:v>489</c:v>
                </c:pt>
                <c:pt idx="190">
                  <c:v>490</c:v>
                </c:pt>
                <c:pt idx="191">
                  <c:v>491</c:v>
                </c:pt>
                <c:pt idx="192">
                  <c:v>492</c:v>
                </c:pt>
                <c:pt idx="193">
                  <c:v>493</c:v>
                </c:pt>
                <c:pt idx="194">
                  <c:v>494</c:v>
                </c:pt>
                <c:pt idx="195">
                  <c:v>495</c:v>
                </c:pt>
                <c:pt idx="196">
                  <c:v>496</c:v>
                </c:pt>
                <c:pt idx="197">
                  <c:v>497</c:v>
                </c:pt>
                <c:pt idx="198">
                  <c:v>498</c:v>
                </c:pt>
                <c:pt idx="199">
                  <c:v>499</c:v>
                </c:pt>
                <c:pt idx="200">
                  <c:v>500</c:v>
                </c:pt>
              </c:numCache>
            </c:numRef>
          </c:xVal>
          <c:yVal>
            <c:numRef>
              <c:f>Feuil4!$I$65:$I$265</c:f>
              <c:numCache>
                <c:formatCode>0.0</c:formatCode>
                <c:ptCount val="201"/>
                <c:pt idx="0">
                  <c:v>5.8371428571428581</c:v>
                </c:pt>
                <c:pt idx="1">
                  <c:v>5.8163701067615667</c:v>
                </c:pt>
                <c:pt idx="2">
                  <c:v>5.7957446808510653</c:v>
                </c:pt>
                <c:pt idx="3">
                  <c:v>5.7752650176678451</c:v>
                </c:pt>
                <c:pt idx="4">
                  <c:v>5.7549295774647904</c:v>
                </c:pt>
                <c:pt idx="5">
                  <c:v>5.7347368421052645</c:v>
                </c:pt>
                <c:pt idx="6">
                  <c:v>5.7146853146853163</c:v>
                </c:pt>
                <c:pt idx="7">
                  <c:v>5.6947735191637641</c:v>
                </c:pt>
                <c:pt idx="8">
                  <c:v>5.6750000000000007</c:v>
                </c:pt>
                <c:pt idx="9">
                  <c:v>5.6553633217993085</c:v>
                </c:pt>
                <c:pt idx="10">
                  <c:v>5.635862068965519</c:v>
                </c:pt>
                <c:pt idx="11">
                  <c:v>5.6164948453608252</c:v>
                </c:pt>
                <c:pt idx="12">
                  <c:v>5.5972602739726032</c:v>
                </c:pt>
                <c:pt idx="13">
                  <c:v>5.5781569965870315</c:v>
                </c:pt>
                <c:pt idx="14">
                  <c:v>5.5591836734693887</c:v>
                </c:pt>
                <c:pt idx="15">
                  <c:v>5.5403389830508489</c:v>
                </c:pt>
                <c:pt idx="16">
                  <c:v>5.5216216216216232</c:v>
                </c:pt>
                <c:pt idx="17">
                  <c:v>5.5030303030303038</c:v>
                </c:pt>
                <c:pt idx="18">
                  <c:v>5.4845637583892621</c:v>
                </c:pt>
                <c:pt idx="19">
                  <c:v>5.4662207357859538</c:v>
                </c:pt>
                <c:pt idx="20">
                  <c:v>5.4480000000000004</c:v>
                </c:pt>
                <c:pt idx="21">
                  <c:v>5.4299003322259143</c:v>
                </c:pt>
                <c:pt idx="22">
                  <c:v>5.4119205298013267</c:v>
                </c:pt>
                <c:pt idx="23">
                  <c:v>5.3940594059405944</c:v>
                </c:pt>
                <c:pt idx="24">
                  <c:v>5.3763157894736855</c:v>
                </c:pt>
                <c:pt idx="25">
                  <c:v>5.358688524590165</c:v>
                </c:pt>
                <c:pt idx="26">
                  <c:v>5.3411764705882359</c:v>
                </c:pt>
                <c:pt idx="27">
                  <c:v>5.3237785016286656</c:v>
                </c:pt>
                <c:pt idx="28">
                  <c:v>5.3064935064935073</c:v>
                </c:pt>
                <c:pt idx="29">
                  <c:v>5.2893203883495152</c:v>
                </c:pt>
                <c:pt idx="30">
                  <c:v>5.2722580645161301</c:v>
                </c:pt>
                <c:pt idx="31">
                  <c:v>5.2553054662379441</c:v>
                </c:pt>
                <c:pt idx="32">
                  <c:v>5.2384615384615394</c:v>
                </c:pt>
                <c:pt idx="33">
                  <c:v>5.2217252396166138</c:v>
                </c:pt>
                <c:pt idx="34">
                  <c:v>5.2050955414012741</c:v>
                </c:pt>
                <c:pt idx="35">
                  <c:v>5.1885714285714286</c:v>
                </c:pt>
                <c:pt idx="36">
                  <c:v>5.1721518987341781</c:v>
                </c:pt>
                <c:pt idx="37">
                  <c:v>5.1558359621451109</c:v>
                </c:pt>
                <c:pt idx="38">
                  <c:v>5.139622641509435</c:v>
                </c:pt>
                <c:pt idx="39">
                  <c:v>5.1235109717868346</c:v>
                </c:pt>
                <c:pt idx="40">
                  <c:v>5.1075000000000017</c:v>
                </c:pt>
                <c:pt idx="41">
                  <c:v>5.0915887850467296</c:v>
                </c:pt>
                <c:pt idx="42">
                  <c:v>5.0757763975155292</c:v>
                </c:pt>
                <c:pt idx="43">
                  <c:v>5.060061919504645</c:v>
                </c:pt>
                <c:pt idx="44">
                  <c:v>5.0444444444444443</c:v>
                </c:pt>
                <c:pt idx="45">
                  <c:v>5.0289230769230784</c:v>
                </c:pt>
                <c:pt idx="46">
                  <c:v>5.0134969325153378</c:v>
                </c:pt>
                <c:pt idx="47">
                  <c:v>4.9981651376146798</c:v>
                </c:pt>
                <c:pt idx="48">
                  <c:v>4.982926829268294</c:v>
                </c:pt>
                <c:pt idx="49">
                  <c:v>4.9677811550151976</c:v>
                </c:pt>
                <c:pt idx="50">
                  <c:v>4.952727272727274</c:v>
                </c:pt>
                <c:pt idx="51">
                  <c:v>4.9377643504531727</c:v>
                </c:pt>
                <c:pt idx="52">
                  <c:v>4.9228915662650614</c:v>
                </c:pt>
                <c:pt idx="53">
                  <c:v>4.9081081081081095</c:v>
                </c:pt>
                <c:pt idx="54">
                  <c:v>4.8934131736526956</c:v>
                </c:pt>
                <c:pt idx="55">
                  <c:v>4.878805970149255</c:v>
                </c:pt>
                <c:pt idx="56">
                  <c:v>4.8642857142857148</c:v>
                </c:pt>
                <c:pt idx="57">
                  <c:v>4.8498516320474785</c:v>
                </c:pt>
                <c:pt idx="58">
                  <c:v>4.8355029585798821</c:v>
                </c:pt>
                <c:pt idx="59">
                  <c:v>4.8212389380530984</c:v>
                </c:pt>
                <c:pt idx="60">
                  <c:v>4.8070588235294123</c:v>
                </c:pt>
                <c:pt idx="61">
                  <c:v>4.7929618768328455</c:v>
                </c:pt>
                <c:pt idx="62">
                  <c:v>4.7789473684210542</c:v>
                </c:pt>
                <c:pt idx="63">
                  <c:v>4.7650145772594756</c:v>
                </c:pt>
                <c:pt idx="64">
                  <c:v>4.7511627906976752</c:v>
                </c:pt>
                <c:pt idx="65">
                  <c:v>4.7373913043478266</c:v>
                </c:pt>
                <c:pt idx="66">
                  <c:v>4.7236994219653186</c:v>
                </c:pt>
                <c:pt idx="67">
                  <c:v>4.710086455331413</c:v>
                </c:pt>
                <c:pt idx="68">
                  <c:v>4.6965517241379322</c:v>
                </c:pt>
                <c:pt idx="69">
                  <c:v>4.6830945558739261</c:v>
                </c:pt>
                <c:pt idx="70">
                  <c:v>4.6697142857142868</c:v>
                </c:pt>
                <c:pt idx="71">
                  <c:v>4.6564102564102576</c:v>
                </c:pt>
                <c:pt idx="72">
                  <c:v>4.6431818181818194</c:v>
                </c:pt>
                <c:pt idx="73">
                  <c:v>4.6300283286118997</c:v>
                </c:pt>
                <c:pt idx="74">
                  <c:v>4.6169491525423734</c:v>
                </c:pt>
                <c:pt idx="75">
                  <c:v>4.6039436619718321</c:v>
                </c:pt>
                <c:pt idx="76">
                  <c:v>4.5910112359550572</c:v>
                </c:pt>
                <c:pt idx="77">
                  <c:v>4.5781512605042023</c:v>
                </c:pt>
                <c:pt idx="78">
                  <c:v>4.5653631284916214</c:v>
                </c:pt>
                <c:pt idx="79">
                  <c:v>4.5526462395543179</c:v>
                </c:pt>
                <c:pt idx="80">
                  <c:v>4.5400000000000009</c:v>
                </c:pt>
                <c:pt idx="81">
                  <c:v>4.5274238227146828</c:v>
                </c:pt>
                <c:pt idx="82">
                  <c:v>4.5149171270718238</c:v>
                </c:pt>
                <c:pt idx="83">
                  <c:v>4.502479338842976</c:v>
                </c:pt>
                <c:pt idx="84">
                  <c:v>4.490109890109891</c:v>
                </c:pt>
                <c:pt idx="85">
                  <c:v>4.4778082191780832</c:v>
                </c:pt>
                <c:pt idx="86">
                  <c:v>4.4655737704918046</c:v>
                </c:pt>
                <c:pt idx="87">
                  <c:v>4.4534059945504092</c:v>
                </c:pt>
                <c:pt idx="88">
                  <c:v>4.4413043478260876</c:v>
                </c:pt>
                <c:pt idx="89">
                  <c:v>4.4292682926829281</c:v>
                </c:pt>
                <c:pt idx="90">
                  <c:v>4.4172972972972975</c:v>
                </c:pt>
                <c:pt idx="91">
                  <c:v>4.4053908355795155</c:v>
                </c:pt>
                <c:pt idx="92">
                  <c:v>4.3935483870967751</c:v>
                </c:pt>
                <c:pt idx="93">
                  <c:v>4.3817694369973195</c:v>
                </c:pt>
                <c:pt idx="94">
                  <c:v>4.3700534759358298</c:v>
                </c:pt>
                <c:pt idx="95">
                  <c:v>4.3584000000000005</c:v>
                </c:pt>
                <c:pt idx="96">
                  <c:v>4.346808510638299</c:v>
                </c:pt>
                <c:pt idx="97">
                  <c:v>4.3352785145888602</c:v>
                </c:pt>
                <c:pt idx="98">
                  <c:v>4.3238095238095244</c:v>
                </c:pt>
                <c:pt idx="99">
                  <c:v>4.312401055408972</c:v>
                </c:pt>
                <c:pt idx="100">
                  <c:v>4.3010526315789477</c:v>
                </c:pt>
                <c:pt idx="101">
                  <c:v>4.2897637795275596</c:v>
                </c:pt>
                <c:pt idx="102">
                  <c:v>4.2785340314136135</c:v>
                </c:pt>
                <c:pt idx="103">
                  <c:v>4.2673629242819855</c:v>
                </c:pt>
                <c:pt idx="104">
                  <c:v>4.2562500000000005</c:v>
                </c:pt>
                <c:pt idx="105">
                  <c:v>4.2451948051948056</c:v>
                </c:pt>
                <c:pt idx="106">
                  <c:v>4.2341968911917105</c:v>
                </c:pt>
                <c:pt idx="107">
                  <c:v>4.2232558139534886</c:v>
                </c:pt>
                <c:pt idx="108">
                  <c:v>4.2123711340206196</c:v>
                </c:pt>
                <c:pt idx="109">
                  <c:v>4.2015424164524431</c:v>
                </c:pt>
                <c:pt idx="110">
                  <c:v>4.1907692307692317</c:v>
                </c:pt>
                <c:pt idx="111">
                  <c:v>4.1800511508951415</c:v>
                </c:pt>
                <c:pt idx="112">
                  <c:v>4.1693877551020417</c:v>
                </c:pt>
                <c:pt idx="113">
                  <c:v>4.1587786259541994</c:v>
                </c:pt>
                <c:pt idx="114">
                  <c:v>4.1482233502538071</c:v>
                </c:pt>
                <c:pt idx="115">
                  <c:v>4.1377215189873429</c:v>
                </c:pt>
                <c:pt idx="116">
                  <c:v>4.1272727272727279</c:v>
                </c:pt>
                <c:pt idx="117">
                  <c:v>4.1168765743073061</c:v>
                </c:pt>
                <c:pt idx="118">
                  <c:v>4.1065326633165835</c:v>
                </c:pt>
                <c:pt idx="119">
                  <c:v>4.0962406015037605</c:v>
                </c:pt>
                <c:pt idx="120">
                  <c:v>4.0860000000000003</c:v>
                </c:pt>
                <c:pt idx="121">
                  <c:v>4.0758104738154621</c:v>
                </c:pt>
                <c:pt idx="122">
                  <c:v>4.0656716417910452</c:v>
                </c:pt>
                <c:pt idx="123">
                  <c:v>4.0555831265508688</c:v>
                </c:pt>
                <c:pt idx="124">
                  <c:v>4.0455445544554465</c:v>
                </c:pt>
                <c:pt idx="125">
                  <c:v>4.0355555555555558</c:v>
                </c:pt>
                <c:pt idx="126">
                  <c:v>4.0256157635467984</c:v>
                </c:pt>
                <c:pt idx="127">
                  <c:v>4.0157248157248162</c:v>
                </c:pt>
                <c:pt idx="128">
                  <c:v>4.0058823529411764</c:v>
                </c:pt>
                <c:pt idx="129">
                  <c:v>3.9960880195599029</c:v>
                </c:pt>
                <c:pt idx="130">
                  <c:v>3.986341463414635</c:v>
                </c:pt>
                <c:pt idx="131">
                  <c:v>3.9766423357664245</c:v>
                </c:pt>
                <c:pt idx="132">
                  <c:v>3.9669902912621371</c:v>
                </c:pt>
                <c:pt idx="133">
                  <c:v>3.9573849878934633</c:v>
                </c:pt>
                <c:pt idx="134">
                  <c:v>3.9478260869565225</c:v>
                </c:pt>
                <c:pt idx="135">
                  <c:v>3.9383132530120486</c:v>
                </c:pt>
                <c:pt idx="136">
                  <c:v>3.928846153846155</c:v>
                </c:pt>
                <c:pt idx="137">
                  <c:v>3.9194244604316553</c:v>
                </c:pt>
                <c:pt idx="138">
                  <c:v>3.9100478468899529</c:v>
                </c:pt>
                <c:pt idx="139">
                  <c:v>3.900715990453461</c:v>
                </c:pt>
                <c:pt idx="140">
                  <c:v>3.8914285714285719</c:v>
                </c:pt>
                <c:pt idx="141">
                  <c:v>3.8821852731591457</c:v>
                </c:pt>
                <c:pt idx="142">
                  <c:v>3.8729857819905216</c:v>
                </c:pt>
                <c:pt idx="143">
                  <c:v>3.8638297872340432</c:v>
                </c:pt>
                <c:pt idx="144">
                  <c:v>3.8547169811320758</c:v>
                </c:pt>
                <c:pt idx="145">
                  <c:v>3.8456470588235305</c:v>
                </c:pt>
                <c:pt idx="146">
                  <c:v>3.8366197183098598</c:v>
                </c:pt>
                <c:pt idx="147">
                  <c:v>3.8276346604215461</c:v>
                </c:pt>
                <c:pt idx="148">
                  <c:v>3.8186915887850477</c:v>
                </c:pt>
                <c:pt idx="149">
                  <c:v>3.8097902097902105</c:v>
                </c:pt>
                <c:pt idx="150">
                  <c:v>3.80093023255814</c:v>
                </c:pt>
                <c:pt idx="151">
                  <c:v>3.7921113689095129</c:v>
                </c:pt>
                <c:pt idx="152">
                  <c:v>3.7833333333333341</c:v>
                </c:pt>
                <c:pt idx="153">
                  <c:v>3.7745958429561206</c:v>
                </c:pt>
                <c:pt idx="154">
                  <c:v>3.765898617511521</c:v>
                </c:pt>
                <c:pt idx="155">
                  <c:v>3.7572413793103454</c:v>
                </c:pt>
                <c:pt idx="156">
                  <c:v>3.7486238532110097</c:v>
                </c:pt>
                <c:pt idx="157">
                  <c:v>3.7400457665903897</c:v>
                </c:pt>
                <c:pt idx="158">
                  <c:v>3.7315068493150689</c:v>
                </c:pt>
                <c:pt idx="159">
                  <c:v>3.7230068337129851</c:v>
                </c:pt>
                <c:pt idx="160">
                  <c:v>3.7145454545454553</c:v>
                </c:pt>
                <c:pt idx="161">
                  <c:v>3.7061224489795923</c:v>
                </c:pt>
                <c:pt idx="162">
                  <c:v>3.6977375565610866</c:v>
                </c:pt>
                <c:pt idx="163">
                  <c:v>3.6893905191873593</c:v>
                </c:pt>
                <c:pt idx="164">
                  <c:v>3.6810810810810817</c:v>
                </c:pt>
                <c:pt idx="165">
                  <c:v>3.6728089887640452</c:v>
                </c:pt>
                <c:pt idx="166">
                  <c:v>3.664573991031391</c:v>
                </c:pt>
                <c:pt idx="167">
                  <c:v>3.6563758389261753</c:v>
                </c:pt>
                <c:pt idx="168">
                  <c:v>3.6482142857142863</c:v>
                </c:pt>
                <c:pt idx="169">
                  <c:v>3.6400890868596889</c:v>
                </c:pt>
                <c:pt idx="170">
                  <c:v>3.6320000000000001</c:v>
                </c:pt>
                <c:pt idx="171">
                  <c:v>3.6239467849223956</c:v>
                </c:pt>
                <c:pt idx="172">
                  <c:v>3.6159292035398236</c:v>
                </c:pt>
                <c:pt idx="173">
                  <c:v>3.6079470198675505</c:v>
                </c:pt>
                <c:pt idx="174">
                  <c:v>3.6000000000000005</c:v>
                </c:pt>
                <c:pt idx="175">
                  <c:v>3.592087912087913</c:v>
                </c:pt>
                <c:pt idx="176">
                  <c:v>3.5842105263157902</c:v>
                </c:pt>
                <c:pt idx="177">
                  <c:v>3.5763676148796502</c:v>
                </c:pt>
                <c:pt idx="178">
                  <c:v>3.5685589519650662</c:v>
                </c:pt>
                <c:pt idx="179">
                  <c:v>3.5607843137254909</c:v>
                </c:pt>
                <c:pt idx="180">
                  <c:v>3.5530434782608706</c:v>
                </c:pt>
                <c:pt idx="181">
                  <c:v>3.5453362255965297</c:v>
                </c:pt>
                <c:pt idx="182">
                  <c:v>3.5376623376623382</c:v>
                </c:pt>
                <c:pt idx="183">
                  <c:v>3.530021598272139</c:v>
                </c:pt>
                <c:pt idx="184">
                  <c:v>3.5224137931034489</c:v>
                </c:pt>
                <c:pt idx="185">
                  <c:v>3.5148387096774201</c:v>
                </c:pt>
                <c:pt idx="186">
                  <c:v>3.5072961373390568</c:v>
                </c:pt>
                <c:pt idx="187">
                  <c:v>3.499785867237688</c:v>
                </c:pt>
                <c:pt idx="188">
                  <c:v>3.4923076923076928</c:v>
                </c:pt>
                <c:pt idx="189">
                  <c:v>3.4848614072494675</c:v>
                </c:pt>
                <c:pt idx="190">
                  <c:v>3.4774468085106394</c:v>
                </c:pt>
                <c:pt idx="191">
                  <c:v>3.470063694267516</c:v>
                </c:pt>
                <c:pt idx="192">
                  <c:v>3.4627118644067805</c:v>
                </c:pt>
                <c:pt idx="193">
                  <c:v>3.4553911205074002</c:v>
                </c:pt>
                <c:pt idx="194">
                  <c:v>3.4481012658227854</c:v>
                </c:pt>
                <c:pt idx="195">
                  <c:v>3.4408421052631581</c:v>
                </c:pt>
                <c:pt idx="196">
                  <c:v>3.4336134453781519</c:v>
                </c:pt>
                <c:pt idx="197">
                  <c:v>3.4264150943396232</c:v>
                </c:pt>
                <c:pt idx="198">
                  <c:v>3.419246861924687</c:v>
                </c:pt>
                <c:pt idx="199">
                  <c:v>3.4121085594989569</c:v>
                </c:pt>
                <c:pt idx="200">
                  <c:v>3.4050000000000002</c:v>
                </c:pt>
              </c:numCache>
            </c:numRef>
          </c:yVal>
          <c:smooth val="0"/>
        </c:ser>
        <c:ser>
          <c:idx val="1"/>
          <c:order val="1"/>
          <c:tx>
            <c:strRef>
              <c:f>Feuil4!$J$64</c:f>
              <c:strCache>
                <c:ptCount val="1"/>
                <c:pt idx="0">
                  <c:v>Thouars</c:v>
                </c:pt>
              </c:strCache>
            </c:strRef>
          </c:tx>
          <c:spPr>
            <a:ln w="28575">
              <a:noFill/>
            </a:ln>
          </c:spPr>
          <c:marker>
            <c:symbol val="diamond"/>
            <c:size val="4"/>
          </c:marker>
          <c:xVal>
            <c:numRef>
              <c:f>Feuil4!$H$65:$H$265</c:f>
              <c:numCache>
                <c:formatCode>General</c:formatCode>
                <c:ptCount val="201"/>
                <c:pt idx="0">
                  <c:v>300</c:v>
                </c:pt>
                <c:pt idx="1">
                  <c:v>301</c:v>
                </c:pt>
                <c:pt idx="2">
                  <c:v>302</c:v>
                </c:pt>
                <c:pt idx="3">
                  <c:v>303</c:v>
                </c:pt>
                <c:pt idx="4">
                  <c:v>304</c:v>
                </c:pt>
                <c:pt idx="5">
                  <c:v>305</c:v>
                </c:pt>
                <c:pt idx="6">
                  <c:v>306</c:v>
                </c:pt>
                <c:pt idx="7">
                  <c:v>307</c:v>
                </c:pt>
                <c:pt idx="8">
                  <c:v>308</c:v>
                </c:pt>
                <c:pt idx="9">
                  <c:v>309</c:v>
                </c:pt>
                <c:pt idx="10">
                  <c:v>310</c:v>
                </c:pt>
                <c:pt idx="11">
                  <c:v>311</c:v>
                </c:pt>
                <c:pt idx="12">
                  <c:v>312</c:v>
                </c:pt>
                <c:pt idx="13">
                  <c:v>313</c:v>
                </c:pt>
                <c:pt idx="14">
                  <c:v>314</c:v>
                </c:pt>
                <c:pt idx="15">
                  <c:v>315</c:v>
                </c:pt>
                <c:pt idx="16">
                  <c:v>316</c:v>
                </c:pt>
                <c:pt idx="17">
                  <c:v>317</c:v>
                </c:pt>
                <c:pt idx="18">
                  <c:v>318</c:v>
                </c:pt>
                <c:pt idx="19">
                  <c:v>319</c:v>
                </c:pt>
                <c:pt idx="20">
                  <c:v>320</c:v>
                </c:pt>
                <c:pt idx="21">
                  <c:v>321</c:v>
                </c:pt>
                <c:pt idx="22">
                  <c:v>322</c:v>
                </c:pt>
                <c:pt idx="23">
                  <c:v>323</c:v>
                </c:pt>
                <c:pt idx="24">
                  <c:v>324</c:v>
                </c:pt>
                <c:pt idx="25">
                  <c:v>325</c:v>
                </c:pt>
                <c:pt idx="26">
                  <c:v>326</c:v>
                </c:pt>
                <c:pt idx="27">
                  <c:v>327</c:v>
                </c:pt>
                <c:pt idx="28">
                  <c:v>328</c:v>
                </c:pt>
                <c:pt idx="29">
                  <c:v>329</c:v>
                </c:pt>
                <c:pt idx="30">
                  <c:v>330</c:v>
                </c:pt>
                <c:pt idx="31">
                  <c:v>331</c:v>
                </c:pt>
                <c:pt idx="32">
                  <c:v>332</c:v>
                </c:pt>
                <c:pt idx="33">
                  <c:v>333</c:v>
                </c:pt>
                <c:pt idx="34">
                  <c:v>334</c:v>
                </c:pt>
                <c:pt idx="35">
                  <c:v>335</c:v>
                </c:pt>
                <c:pt idx="36">
                  <c:v>336</c:v>
                </c:pt>
                <c:pt idx="37">
                  <c:v>337</c:v>
                </c:pt>
                <c:pt idx="38">
                  <c:v>338</c:v>
                </c:pt>
                <c:pt idx="39">
                  <c:v>339</c:v>
                </c:pt>
                <c:pt idx="40">
                  <c:v>340</c:v>
                </c:pt>
                <c:pt idx="41">
                  <c:v>341</c:v>
                </c:pt>
                <c:pt idx="42">
                  <c:v>342</c:v>
                </c:pt>
                <c:pt idx="43">
                  <c:v>343</c:v>
                </c:pt>
                <c:pt idx="44">
                  <c:v>344</c:v>
                </c:pt>
                <c:pt idx="45">
                  <c:v>345</c:v>
                </c:pt>
                <c:pt idx="46">
                  <c:v>346</c:v>
                </c:pt>
                <c:pt idx="47">
                  <c:v>347</c:v>
                </c:pt>
                <c:pt idx="48">
                  <c:v>348</c:v>
                </c:pt>
                <c:pt idx="49">
                  <c:v>349</c:v>
                </c:pt>
                <c:pt idx="50">
                  <c:v>350</c:v>
                </c:pt>
                <c:pt idx="51">
                  <c:v>351</c:v>
                </c:pt>
                <c:pt idx="52">
                  <c:v>352</c:v>
                </c:pt>
                <c:pt idx="53">
                  <c:v>353</c:v>
                </c:pt>
                <c:pt idx="54">
                  <c:v>354</c:v>
                </c:pt>
                <c:pt idx="55">
                  <c:v>355</c:v>
                </c:pt>
                <c:pt idx="56">
                  <c:v>356</c:v>
                </c:pt>
                <c:pt idx="57">
                  <c:v>357</c:v>
                </c:pt>
                <c:pt idx="58">
                  <c:v>358</c:v>
                </c:pt>
                <c:pt idx="59">
                  <c:v>359</c:v>
                </c:pt>
                <c:pt idx="60">
                  <c:v>360</c:v>
                </c:pt>
                <c:pt idx="61">
                  <c:v>361</c:v>
                </c:pt>
                <c:pt idx="62">
                  <c:v>362</c:v>
                </c:pt>
                <c:pt idx="63">
                  <c:v>363</c:v>
                </c:pt>
                <c:pt idx="64">
                  <c:v>364</c:v>
                </c:pt>
                <c:pt idx="65">
                  <c:v>365</c:v>
                </c:pt>
                <c:pt idx="66">
                  <c:v>366</c:v>
                </c:pt>
                <c:pt idx="67">
                  <c:v>367</c:v>
                </c:pt>
                <c:pt idx="68">
                  <c:v>368</c:v>
                </c:pt>
                <c:pt idx="69">
                  <c:v>369</c:v>
                </c:pt>
                <c:pt idx="70">
                  <c:v>370</c:v>
                </c:pt>
                <c:pt idx="71">
                  <c:v>371</c:v>
                </c:pt>
                <c:pt idx="72">
                  <c:v>372</c:v>
                </c:pt>
                <c:pt idx="73">
                  <c:v>373</c:v>
                </c:pt>
                <c:pt idx="74">
                  <c:v>374</c:v>
                </c:pt>
                <c:pt idx="75">
                  <c:v>375</c:v>
                </c:pt>
                <c:pt idx="76">
                  <c:v>376</c:v>
                </c:pt>
                <c:pt idx="77">
                  <c:v>377</c:v>
                </c:pt>
                <c:pt idx="78">
                  <c:v>378</c:v>
                </c:pt>
                <c:pt idx="79">
                  <c:v>379</c:v>
                </c:pt>
                <c:pt idx="80">
                  <c:v>380</c:v>
                </c:pt>
                <c:pt idx="81">
                  <c:v>381</c:v>
                </c:pt>
                <c:pt idx="82">
                  <c:v>382</c:v>
                </c:pt>
                <c:pt idx="83">
                  <c:v>383</c:v>
                </c:pt>
                <c:pt idx="84">
                  <c:v>384</c:v>
                </c:pt>
                <c:pt idx="85">
                  <c:v>385</c:v>
                </c:pt>
                <c:pt idx="86">
                  <c:v>386</c:v>
                </c:pt>
                <c:pt idx="87">
                  <c:v>387</c:v>
                </c:pt>
                <c:pt idx="88">
                  <c:v>388</c:v>
                </c:pt>
                <c:pt idx="89">
                  <c:v>389</c:v>
                </c:pt>
                <c:pt idx="90">
                  <c:v>390</c:v>
                </c:pt>
                <c:pt idx="91">
                  <c:v>391</c:v>
                </c:pt>
                <c:pt idx="92">
                  <c:v>392</c:v>
                </c:pt>
                <c:pt idx="93">
                  <c:v>393</c:v>
                </c:pt>
                <c:pt idx="94">
                  <c:v>394</c:v>
                </c:pt>
                <c:pt idx="95">
                  <c:v>395</c:v>
                </c:pt>
                <c:pt idx="96">
                  <c:v>396</c:v>
                </c:pt>
                <c:pt idx="97">
                  <c:v>397</c:v>
                </c:pt>
                <c:pt idx="98">
                  <c:v>398</c:v>
                </c:pt>
                <c:pt idx="99">
                  <c:v>399</c:v>
                </c:pt>
                <c:pt idx="100">
                  <c:v>400</c:v>
                </c:pt>
                <c:pt idx="101">
                  <c:v>401</c:v>
                </c:pt>
                <c:pt idx="102">
                  <c:v>402</c:v>
                </c:pt>
                <c:pt idx="103">
                  <c:v>403</c:v>
                </c:pt>
                <c:pt idx="104">
                  <c:v>404</c:v>
                </c:pt>
                <c:pt idx="105">
                  <c:v>405</c:v>
                </c:pt>
                <c:pt idx="106">
                  <c:v>406</c:v>
                </c:pt>
                <c:pt idx="107">
                  <c:v>407</c:v>
                </c:pt>
                <c:pt idx="108">
                  <c:v>408</c:v>
                </c:pt>
                <c:pt idx="109">
                  <c:v>409</c:v>
                </c:pt>
                <c:pt idx="110">
                  <c:v>410</c:v>
                </c:pt>
                <c:pt idx="111">
                  <c:v>411</c:v>
                </c:pt>
                <c:pt idx="112">
                  <c:v>412</c:v>
                </c:pt>
                <c:pt idx="113">
                  <c:v>413</c:v>
                </c:pt>
                <c:pt idx="114">
                  <c:v>414</c:v>
                </c:pt>
                <c:pt idx="115">
                  <c:v>415</c:v>
                </c:pt>
                <c:pt idx="116">
                  <c:v>416</c:v>
                </c:pt>
                <c:pt idx="117">
                  <c:v>417</c:v>
                </c:pt>
                <c:pt idx="118">
                  <c:v>418</c:v>
                </c:pt>
                <c:pt idx="119">
                  <c:v>419</c:v>
                </c:pt>
                <c:pt idx="120">
                  <c:v>420</c:v>
                </c:pt>
                <c:pt idx="121">
                  <c:v>421</c:v>
                </c:pt>
                <c:pt idx="122">
                  <c:v>422</c:v>
                </c:pt>
                <c:pt idx="123">
                  <c:v>423</c:v>
                </c:pt>
                <c:pt idx="124">
                  <c:v>424</c:v>
                </c:pt>
                <c:pt idx="125">
                  <c:v>425</c:v>
                </c:pt>
                <c:pt idx="126">
                  <c:v>426</c:v>
                </c:pt>
                <c:pt idx="127">
                  <c:v>427</c:v>
                </c:pt>
                <c:pt idx="128">
                  <c:v>428</c:v>
                </c:pt>
                <c:pt idx="129">
                  <c:v>429</c:v>
                </c:pt>
                <c:pt idx="130">
                  <c:v>430</c:v>
                </c:pt>
                <c:pt idx="131">
                  <c:v>431</c:v>
                </c:pt>
                <c:pt idx="132">
                  <c:v>432</c:v>
                </c:pt>
                <c:pt idx="133">
                  <c:v>433</c:v>
                </c:pt>
                <c:pt idx="134">
                  <c:v>434</c:v>
                </c:pt>
                <c:pt idx="135">
                  <c:v>435</c:v>
                </c:pt>
                <c:pt idx="136">
                  <c:v>436</c:v>
                </c:pt>
                <c:pt idx="137">
                  <c:v>437</c:v>
                </c:pt>
                <c:pt idx="138">
                  <c:v>438</c:v>
                </c:pt>
                <c:pt idx="139">
                  <c:v>439</c:v>
                </c:pt>
                <c:pt idx="140">
                  <c:v>440</c:v>
                </c:pt>
                <c:pt idx="141">
                  <c:v>441</c:v>
                </c:pt>
                <c:pt idx="142">
                  <c:v>442</c:v>
                </c:pt>
                <c:pt idx="143">
                  <c:v>443</c:v>
                </c:pt>
                <c:pt idx="144">
                  <c:v>444</c:v>
                </c:pt>
                <c:pt idx="145">
                  <c:v>445</c:v>
                </c:pt>
                <c:pt idx="146">
                  <c:v>446</c:v>
                </c:pt>
                <c:pt idx="147">
                  <c:v>447</c:v>
                </c:pt>
                <c:pt idx="148">
                  <c:v>448</c:v>
                </c:pt>
                <c:pt idx="149">
                  <c:v>449</c:v>
                </c:pt>
                <c:pt idx="150">
                  <c:v>450</c:v>
                </c:pt>
                <c:pt idx="151">
                  <c:v>451</c:v>
                </c:pt>
                <c:pt idx="152">
                  <c:v>452</c:v>
                </c:pt>
                <c:pt idx="153">
                  <c:v>453</c:v>
                </c:pt>
                <c:pt idx="154">
                  <c:v>454</c:v>
                </c:pt>
                <c:pt idx="155">
                  <c:v>455</c:v>
                </c:pt>
                <c:pt idx="156">
                  <c:v>456</c:v>
                </c:pt>
                <c:pt idx="157">
                  <c:v>457</c:v>
                </c:pt>
                <c:pt idx="158">
                  <c:v>458</c:v>
                </c:pt>
                <c:pt idx="159">
                  <c:v>459</c:v>
                </c:pt>
                <c:pt idx="160">
                  <c:v>460</c:v>
                </c:pt>
                <c:pt idx="161">
                  <c:v>461</c:v>
                </c:pt>
                <c:pt idx="162">
                  <c:v>462</c:v>
                </c:pt>
                <c:pt idx="163">
                  <c:v>463</c:v>
                </c:pt>
                <c:pt idx="164">
                  <c:v>464</c:v>
                </c:pt>
                <c:pt idx="165">
                  <c:v>465</c:v>
                </c:pt>
                <c:pt idx="166">
                  <c:v>466</c:v>
                </c:pt>
                <c:pt idx="167">
                  <c:v>467</c:v>
                </c:pt>
                <c:pt idx="168">
                  <c:v>468</c:v>
                </c:pt>
                <c:pt idx="169">
                  <c:v>469</c:v>
                </c:pt>
                <c:pt idx="170">
                  <c:v>470</c:v>
                </c:pt>
                <c:pt idx="171">
                  <c:v>471</c:v>
                </c:pt>
                <c:pt idx="172">
                  <c:v>472</c:v>
                </c:pt>
                <c:pt idx="173">
                  <c:v>473</c:v>
                </c:pt>
                <c:pt idx="174">
                  <c:v>474</c:v>
                </c:pt>
                <c:pt idx="175">
                  <c:v>475</c:v>
                </c:pt>
                <c:pt idx="176">
                  <c:v>476</c:v>
                </c:pt>
                <c:pt idx="177">
                  <c:v>477</c:v>
                </c:pt>
                <c:pt idx="178">
                  <c:v>478</c:v>
                </c:pt>
                <c:pt idx="179">
                  <c:v>479</c:v>
                </c:pt>
                <c:pt idx="180">
                  <c:v>480</c:v>
                </c:pt>
                <c:pt idx="181">
                  <c:v>481</c:v>
                </c:pt>
                <c:pt idx="182">
                  <c:v>482</c:v>
                </c:pt>
                <c:pt idx="183">
                  <c:v>483</c:v>
                </c:pt>
                <c:pt idx="184">
                  <c:v>484</c:v>
                </c:pt>
                <c:pt idx="185">
                  <c:v>485</c:v>
                </c:pt>
                <c:pt idx="186">
                  <c:v>486</c:v>
                </c:pt>
                <c:pt idx="187">
                  <c:v>487</c:v>
                </c:pt>
                <c:pt idx="188">
                  <c:v>488</c:v>
                </c:pt>
                <c:pt idx="189">
                  <c:v>489</c:v>
                </c:pt>
                <c:pt idx="190">
                  <c:v>490</c:v>
                </c:pt>
                <c:pt idx="191">
                  <c:v>491</c:v>
                </c:pt>
                <c:pt idx="192">
                  <c:v>492</c:v>
                </c:pt>
                <c:pt idx="193">
                  <c:v>493</c:v>
                </c:pt>
                <c:pt idx="194">
                  <c:v>494</c:v>
                </c:pt>
                <c:pt idx="195">
                  <c:v>495</c:v>
                </c:pt>
                <c:pt idx="196">
                  <c:v>496</c:v>
                </c:pt>
                <c:pt idx="197">
                  <c:v>497</c:v>
                </c:pt>
                <c:pt idx="198">
                  <c:v>498</c:v>
                </c:pt>
                <c:pt idx="199">
                  <c:v>499</c:v>
                </c:pt>
                <c:pt idx="200">
                  <c:v>500</c:v>
                </c:pt>
              </c:numCache>
            </c:numRef>
          </c:xVal>
          <c:yVal>
            <c:numRef>
              <c:f>Feuil4!$J$65:$J$265</c:f>
              <c:numCache>
                <c:formatCode>0.0</c:formatCode>
                <c:ptCount val="201"/>
                <c:pt idx="0">
                  <c:v>7.4642857142857153</c:v>
                </c:pt>
                <c:pt idx="1">
                  <c:v>7.4377224199288259</c:v>
                </c:pt>
                <c:pt idx="2">
                  <c:v>7.4113475177304968</c:v>
                </c:pt>
                <c:pt idx="3">
                  <c:v>7.3851590106007068</c:v>
                </c:pt>
                <c:pt idx="4">
                  <c:v>7.3591549295774659</c:v>
                </c:pt>
                <c:pt idx="5">
                  <c:v>7.3333333333333339</c:v>
                </c:pt>
                <c:pt idx="6">
                  <c:v>7.3076923076923084</c:v>
                </c:pt>
                <c:pt idx="7">
                  <c:v>7.2822299651567954</c:v>
                </c:pt>
                <c:pt idx="8">
                  <c:v>7.2569444444444464</c:v>
                </c:pt>
                <c:pt idx="9">
                  <c:v>7.2318339100346032</c:v>
                </c:pt>
                <c:pt idx="10">
                  <c:v>7.2068965517241388</c:v>
                </c:pt>
                <c:pt idx="11">
                  <c:v>7.182130584192441</c:v>
                </c:pt>
                <c:pt idx="12">
                  <c:v>7.1575342465753433</c:v>
                </c:pt>
                <c:pt idx="13">
                  <c:v>7.1331058020477824</c:v>
                </c:pt>
                <c:pt idx="14">
                  <c:v>7.108843537414967</c:v>
                </c:pt>
                <c:pt idx="15">
                  <c:v>7.084745762711866</c:v>
                </c:pt>
                <c:pt idx="16">
                  <c:v>7.0608108108108114</c:v>
                </c:pt>
                <c:pt idx="17">
                  <c:v>7.0370370370370372</c:v>
                </c:pt>
                <c:pt idx="18">
                  <c:v>7.0134228187919465</c:v>
                </c:pt>
                <c:pt idx="19">
                  <c:v>6.9899665551839476</c:v>
                </c:pt>
                <c:pt idx="20">
                  <c:v>6.9666666666666677</c:v>
                </c:pt>
                <c:pt idx="21">
                  <c:v>6.9435215946843867</c:v>
                </c:pt>
                <c:pt idx="22">
                  <c:v>6.9205298013245038</c:v>
                </c:pt>
                <c:pt idx="23">
                  <c:v>6.8976897689768979</c:v>
                </c:pt>
                <c:pt idx="24">
                  <c:v>6.8750000000000009</c:v>
                </c:pt>
                <c:pt idx="25">
                  <c:v>6.8524590163934427</c:v>
                </c:pt>
                <c:pt idx="26">
                  <c:v>6.8300653594771257</c:v>
                </c:pt>
                <c:pt idx="27">
                  <c:v>6.8078175895765476</c:v>
                </c:pt>
                <c:pt idx="28">
                  <c:v>6.7857142857142874</c:v>
                </c:pt>
                <c:pt idx="29">
                  <c:v>6.7637540453074454</c:v>
                </c:pt>
                <c:pt idx="30">
                  <c:v>6.741935483870968</c:v>
                </c:pt>
                <c:pt idx="31">
                  <c:v>6.7202572347266889</c:v>
                </c:pt>
                <c:pt idx="32">
                  <c:v>6.6987179487179489</c:v>
                </c:pt>
                <c:pt idx="33">
                  <c:v>6.6773162939297137</c:v>
                </c:pt>
                <c:pt idx="34">
                  <c:v>6.6560509554140133</c:v>
                </c:pt>
                <c:pt idx="35">
                  <c:v>6.6349206349206362</c:v>
                </c:pt>
                <c:pt idx="36">
                  <c:v>6.613924050632912</c:v>
                </c:pt>
                <c:pt idx="37">
                  <c:v>6.5930599369085172</c:v>
                </c:pt>
                <c:pt idx="38">
                  <c:v>6.5723270440251582</c:v>
                </c:pt>
                <c:pt idx="39">
                  <c:v>6.5517241379310356</c:v>
                </c:pt>
                <c:pt idx="40">
                  <c:v>6.5312500000000009</c:v>
                </c:pt>
                <c:pt idx="41">
                  <c:v>6.5109034267912778</c:v>
                </c:pt>
                <c:pt idx="42">
                  <c:v>6.4906832298136656</c:v>
                </c:pt>
                <c:pt idx="43">
                  <c:v>6.4705882352941195</c:v>
                </c:pt>
                <c:pt idx="44">
                  <c:v>6.450617283950618</c:v>
                </c:pt>
                <c:pt idx="45">
                  <c:v>6.430769230769231</c:v>
                </c:pt>
                <c:pt idx="46">
                  <c:v>6.4110429447852768</c:v>
                </c:pt>
                <c:pt idx="47">
                  <c:v>6.391437308868503</c:v>
                </c:pt>
                <c:pt idx="48">
                  <c:v>6.3719512195121961</c:v>
                </c:pt>
                <c:pt idx="49">
                  <c:v>6.3525835866261406</c:v>
                </c:pt>
                <c:pt idx="50">
                  <c:v>6.3333333333333339</c:v>
                </c:pt>
                <c:pt idx="51">
                  <c:v>6.3141993957703937</c:v>
                </c:pt>
                <c:pt idx="52">
                  <c:v>6.2951807228915673</c:v>
                </c:pt>
                <c:pt idx="53">
                  <c:v>6.2762762762762767</c:v>
                </c:pt>
                <c:pt idx="54">
                  <c:v>6.2574850299401206</c:v>
                </c:pt>
                <c:pt idx="55">
                  <c:v>6.2388059701492544</c:v>
                </c:pt>
                <c:pt idx="56">
                  <c:v>6.2202380952380967</c:v>
                </c:pt>
                <c:pt idx="57">
                  <c:v>6.2017804154302683</c:v>
                </c:pt>
                <c:pt idx="58">
                  <c:v>6.1834319526627226</c:v>
                </c:pt>
                <c:pt idx="59">
                  <c:v>6.1651917404129799</c:v>
                </c:pt>
                <c:pt idx="60">
                  <c:v>6.1470588235294121</c:v>
                </c:pt>
                <c:pt idx="61">
                  <c:v>6.1290322580645178</c:v>
                </c:pt>
                <c:pt idx="62">
                  <c:v>6.1111111111111116</c:v>
                </c:pt>
                <c:pt idx="63">
                  <c:v>6.0932944606414008</c:v>
                </c:pt>
                <c:pt idx="64">
                  <c:v>6.0755813953488378</c:v>
                </c:pt>
                <c:pt idx="65">
                  <c:v>6.0579710144927548</c:v>
                </c:pt>
                <c:pt idx="66">
                  <c:v>6.0404624277456653</c:v>
                </c:pt>
                <c:pt idx="67">
                  <c:v>6.0230547550432281</c:v>
                </c:pt>
                <c:pt idx="68">
                  <c:v>6.0057471264367823</c:v>
                </c:pt>
                <c:pt idx="69">
                  <c:v>5.988538681948425</c:v>
                </c:pt>
                <c:pt idx="70">
                  <c:v>5.9714285714285715</c:v>
                </c:pt>
                <c:pt idx="71">
                  <c:v>5.9544159544159561</c:v>
                </c:pt>
                <c:pt idx="72">
                  <c:v>5.9375</c:v>
                </c:pt>
                <c:pt idx="73">
                  <c:v>5.9206798866855523</c:v>
                </c:pt>
                <c:pt idx="74">
                  <c:v>5.9039548022598876</c:v>
                </c:pt>
                <c:pt idx="75">
                  <c:v>5.8873239436619729</c:v>
                </c:pt>
                <c:pt idx="76">
                  <c:v>5.8707865168539328</c:v>
                </c:pt>
                <c:pt idx="77">
                  <c:v>5.8543417366946793</c:v>
                </c:pt>
                <c:pt idx="78">
                  <c:v>5.8379888268156428</c:v>
                </c:pt>
                <c:pt idx="79">
                  <c:v>5.8217270194986082</c:v>
                </c:pt>
                <c:pt idx="80">
                  <c:v>5.8055555555555562</c:v>
                </c:pt>
                <c:pt idx="81">
                  <c:v>5.7894736842105265</c:v>
                </c:pt>
                <c:pt idx="82">
                  <c:v>5.7734806629834257</c:v>
                </c:pt>
                <c:pt idx="83">
                  <c:v>5.7575757575757578</c:v>
                </c:pt>
                <c:pt idx="84">
                  <c:v>5.7417582417582427</c:v>
                </c:pt>
                <c:pt idx="85">
                  <c:v>5.7260273972602747</c:v>
                </c:pt>
                <c:pt idx="86">
                  <c:v>5.7103825136612034</c:v>
                </c:pt>
                <c:pt idx="87">
                  <c:v>5.6948228882833796</c:v>
                </c:pt>
                <c:pt idx="88">
                  <c:v>5.679347826086957</c:v>
                </c:pt>
                <c:pt idx="89">
                  <c:v>5.6639566395663969</c:v>
                </c:pt>
                <c:pt idx="90">
                  <c:v>5.64864864864865</c:v>
                </c:pt>
                <c:pt idx="91">
                  <c:v>5.6334231805929926</c:v>
                </c:pt>
                <c:pt idx="92">
                  <c:v>5.6182795698924739</c:v>
                </c:pt>
                <c:pt idx="93">
                  <c:v>5.6032171581769452</c:v>
                </c:pt>
                <c:pt idx="94">
                  <c:v>5.5882352941176467</c:v>
                </c:pt>
                <c:pt idx="95">
                  <c:v>5.5733333333333333</c:v>
                </c:pt>
                <c:pt idx="96">
                  <c:v>5.5585106382978733</c:v>
                </c:pt>
                <c:pt idx="97">
                  <c:v>5.5437665782493371</c:v>
                </c:pt>
                <c:pt idx="98">
                  <c:v>5.5291005291005302</c:v>
                </c:pt>
                <c:pt idx="99">
                  <c:v>5.5145118733509246</c:v>
                </c:pt>
                <c:pt idx="100">
                  <c:v>5.5</c:v>
                </c:pt>
                <c:pt idx="101">
                  <c:v>5.4855643044619429</c:v>
                </c:pt>
                <c:pt idx="102">
                  <c:v>5.4712041884816767</c:v>
                </c:pt>
                <c:pt idx="103">
                  <c:v>5.4569190600522202</c:v>
                </c:pt>
                <c:pt idx="104">
                  <c:v>5.4427083333333339</c:v>
                </c:pt>
                <c:pt idx="105">
                  <c:v>5.4285714285714288</c:v>
                </c:pt>
                <c:pt idx="106">
                  <c:v>5.414507772020726</c:v>
                </c:pt>
                <c:pt idx="107">
                  <c:v>5.4005167958656344</c:v>
                </c:pt>
                <c:pt idx="108">
                  <c:v>5.3865979381443303</c:v>
                </c:pt>
                <c:pt idx="109">
                  <c:v>5.3727506426735232</c:v>
                </c:pt>
                <c:pt idx="110">
                  <c:v>5.3589743589743595</c:v>
                </c:pt>
                <c:pt idx="111">
                  <c:v>5.3452685421994897</c:v>
                </c:pt>
                <c:pt idx="112">
                  <c:v>5.3316326530612255</c:v>
                </c:pt>
                <c:pt idx="113">
                  <c:v>5.3180661577608141</c:v>
                </c:pt>
                <c:pt idx="114">
                  <c:v>5.3045685279187822</c:v>
                </c:pt>
                <c:pt idx="115">
                  <c:v>5.2911392405063298</c:v>
                </c:pt>
                <c:pt idx="116">
                  <c:v>5.2777777777777777</c:v>
                </c:pt>
                <c:pt idx="117">
                  <c:v>5.2644836272040312</c:v>
                </c:pt>
                <c:pt idx="118">
                  <c:v>5.251256281407036</c:v>
                </c:pt>
                <c:pt idx="119">
                  <c:v>5.2380952380952381</c:v>
                </c:pt>
                <c:pt idx="120">
                  <c:v>5.2250000000000005</c:v>
                </c:pt>
                <c:pt idx="121">
                  <c:v>5.2119700748129683</c:v>
                </c:pt>
                <c:pt idx="122">
                  <c:v>5.1990049751243799</c:v>
                </c:pt>
                <c:pt idx="123">
                  <c:v>5.1861042183622832</c:v>
                </c:pt>
                <c:pt idx="124">
                  <c:v>5.1732673267326748</c:v>
                </c:pt>
                <c:pt idx="125">
                  <c:v>5.1604938271604954</c:v>
                </c:pt>
                <c:pt idx="126">
                  <c:v>5.1477832512315267</c:v>
                </c:pt>
                <c:pt idx="127">
                  <c:v>5.135135135135136</c:v>
                </c:pt>
                <c:pt idx="128">
                  <c:v>5.1225490196078436</c:v>
                </c:pt>
                <c:pt idx="129">
                  <c:v>5.1100244498777512</c:v>
                </c:pt>
                <c:pt idx="130">
                  <c:v>5.0975609756097562</c:v>
                </c:pt>
                <c:pt idx="131">
                  <c:v>5.0851581508515835</c:v>
                </c:pt>
                <c:pt idx="132">
                  <c:v>5.0728155339805836</c:v>
                </c:pt>
                <c:pt idx="133">
                  <c:v>5.0605326876513326</c:v>
                </c:pt>
                <c:pt idx="134">
                  <c:v>5.0483091787439616</c:v>
                </c:pt>
                <c:pt idx="135">
                  <c:v>5.0361445783132535</c:v>
                </c:pt>
                <c:pt idx="136">
                  <c:v>5.0240384615384626</c:v>
                </c:pt>
                <c:pt idx="137">
                  <c:v>5.0119904076738608</c:v>
                </c:pt>
                <c:pt idx="138">
                  <c:v>5.0000000000000009</c:v>
                </c:pt>
                <c:pt idx="139">
                  <c:v>4.9880668257756575</c:v>
                </c:pt>
                <c:pt idx="140">
                  <c:v>4.9761904761904763</c:v>
                </c:pt>
                <c:pt idx="141">
                  <c:v>4.9643705463182908</c:v>
                </c:pt>
                <c:pt idx="142">
                  <c:v>4.9526066350710902</c:v>
                </c:pt>
                <c:pt idx="143">
                  <c:v>4.9408983451536654</c:v>
                </c:pt>
                <c:pt idx="144">
                  <c:v>4.9292452830188687</c:v>
                </c:pt>
                <c:pt idx="145">
                  <c:v>4.9176470588235306</c:v>
                </c:pt>
                <c:pt idx="146">
                  <c:v>4.9061032863849769</c:v>
                </c:pt>
                <c:pt idx="147">
                  <c:v>4.894613583138173</c:v>
                </c:pt>
                <c:pt idx="148">
                  <c:v>4.8831775700934585</c:v>
                </c:pt>
                <c:pt idx="149">
                  <c:v>4.8717948717948723</c:v>
                </c:pt>
                <c:pt idx="150">
                  <c:v>4.8604651162790704</c:v>
                </c:pt>
                <c:pt idx="151">
                  <c:v>4.8491879350348031</c:v>
                </c:pt>
                <c:pt idx="152">
                  <c:v>4.8379629629629637</c:v>
                </c:pt>
                <c:pt idx="153">
                  <c:v>4.8267898383371834</c:v>
                </c:pt>
                <c:pt idx="154">
                  <c:v>4.8156682027649769</c:v>
                </c:pt>
                <c:pt idx="155">
                  <c:v>4.8045977011494259</c:v>
                </c:pt>
                <c:pt idx="156">
                  <c:v>4.7935779816513762</c:v>
                </c:pt>
                <c:pt idx="157">
                  <c:v>4.7826086956521747</c:v>
                </c:pt>
                <c:pt idx="158">
                  <c:v>4.7716894977168955</c:v>
                </c:pt>
                <c:pt idx="159">
                  <c:v>4.7608200455580878</c:v>
                </c:pt>
                <c:pt idx="160">
                  <c:v>4.75</c:v>
                </c:pt>
                <c:pt idx="161">
                  <c:v>4.7392290249433104</c:v>
                </c:pt>
                <c:pt idx="162">
                  <c:v>4.7285067873303168</c:v>
                </c:pt>
                <c:pt idx="163">
                  <c:v>4.7178329571106099</c:v>
                </c:pt>
                <c:pt idx="164">
                  <c:v>4.7072072072072082</c:v>
                </c:pt>
                <c:pt idx="165">
                  <c:v>4.6966292134831464</c:v>
                </c:pt>
                <c:pt idx="166">
                  <c:v>4.6860986547085206</c:v>
                </c:pt>
                <c:pt idx="167">
                  <c:v>4.6756152125279646</c:v>
                </c:pt>
                <c:pt idx="168">
                  <c:v>4.6651785714285712</c:v>
                </c:pt>
                <c:pt idx="169">
                  <c:v>4.6547884187082413</c:v>
                </c:pt>
                <c:pt idx="170">
                  <c:v>4.6444444444444448</c:v>
                </c:pt>
                <c:pt idx="171">
                  <c:v>4.6341463414634152</c:v>
                </c:pt>
                <c:pt idx="172">
                  <c:v>4.6238938053097351</c:v>
                </c:pt>
                <c:pt idx="173">
                  <c:v>4.6136865342163365</c:v>
                </c:pt>
                <c:pt idx="174">
                  <c:v>4.6035242290748899</c:v>
                </c:pt>
                <c:pt idx="175">
                  <c:v>4.593406593406594</c:v>
                </c:pt>
                <c:pt idx="176">
                  <c:v>4.5833333333333339</c:v>
                </c:pt>
                <c:pt idx="177">
                  <c:v>4.5733041575492344</c:v>
                </c:pt>
                <c:pt idx="178">
                  <c:v>4.5633187772925767</c:v>
                </c:pt>
                <c:pt idx="179">
                  <c:v>4.5533769063180838</c:v>
                </c:pt>
                <c:pt idx="180">
                  <c:v>4.5434782608695663</c:v>
                </c:pt>
                <c:pt idx="181">
                  <c:v>4.5336225596529287</c:v>
                </c:pt>
                <c:pt idx="182">
                  <c:v>4.5238095238095246</c:v>
                </c:pt>
                <c:pt idx="183">
                  <c:v>4.514038876889849</c:v>
                </c:pt>
                <c:pt idx="184">
                  <c:v>4.5043103448275872</c:v>
                </c:pt>
                <c:pt idx="185">
                  <c:v>4.4946236559139789</c:v>
                </c:pt>
                <c:pt idx="186">
                  <c:v>4.4849785407725324</c:v>
                </c:pt>
                <c:pt idx="187">
                  <c:v>4.475374732334048</c:v>
                </c:pt>
                <c:pt idx="188">
                  <c:v>4.4658119658119659</c:v>
                </c:pt>
                <c:pt idx="189">
                  <c:v>4.456289978678039</c:v>
                </c:pt>
                <c:pt idx="190">
                  <c:v>4.4468085106382986</c:v>
                </c:pt>
                <c:pt idx="191">
                  <c:v>4.4373673036093422</c:v>
                </c:pt>
                <c:pt idx="192">
                  <c:v>4.4279661016949161</c:v>
                </c:pt>
                <c:pt idx="193">
                  <c:v>4.4186046511627914</c:v>
                </c:pt>
                <c:pt idx="194">
                  <c:v>4.4092827004219419</c:v>
                </c:pt>
                <c:pt idx="195">
                  <c:v>4.4000000000000004</c:v>
                </c:pt>
                <c:pt idx="196">
                  <c:v>4.3907563025210097</c:v>
                </c:pt>
                <c:pt idx="197">
                  <c:v>4.3815513626834388</c:v>
                </c:pt>
                <c:pt idx="198">
                  <c:v>4.3723849372384933</c:v>
                </c:pt>
                <c:pt idx="199">
                  <c:v>4.3632567849686854</c:v>
                </c:pt>
                <c:pt idx="200">
                  <c:v>4.354166666666667</c:v>
                </c:pt>
              </c:numCache>
            </c:numRef>
          </c:yVal>
          <c:smooth val="0"/>
        </c:ser>
        <c:dLbls>
          <c:showLegendKey val="0"/>
          <c:showVal val="0"/>
          <c:showCatName val="0"/>
          <c:showSerName val="0"/>
          <c:showPercent val="0"/>
          <c:showBubbleSize val="0"/>
        </c:dLbls>
        <c:axId val="147622144"/>
        <c:axId val="147624320"/>
      </c:scatterChart>
      <c:valAx>
        <c:axId val="147622144"/>
        <c:scaling>
          <c:orientation val="minMax"/>
          <c:max val="500"/>
          <c:min val="300"/>
        </c:scaling>
        <c:delete val="0"/>
        <c:axPos val="b"/>
        <c:title>
          <c:tx>
            <c:rich>
              <a:bodyPr/>
              <a:lstStyle/>
              <a:p>
                <a:pPr>
                  <a:defRPr/>
                </a:pPr>
                <a:r>
                  <a:rPr lang="fr-FR"/>
                  <a:t>Prix du sarrasin en €/t</a:t>
                </a:r>
              </a:p>
            </c:rich>
          </c:tx>
          <c:layout>
            <c:manualLayout>
              <c:xMode val="edge"/>
              <c:yMode val="edge"/>
              <c:x val="0.39933340154096786"/>
              <c:y val="0.8681016924045476"/>
            </c:manualLayout>
          </c:layout>
          <c:overlay val="0"/>
        </c:title>
        <c:numFmt formatCode="General" sourceLinked="1"/>
        <c:majorTickMark val="out"/>
        <c:minorTickMark val="none"/>
        <c:tickLblPos val="nextTo"/>
        <c:crossAx val="147624320"/>
        <c:crosses val="autoZero"/>
        <c:crossBetween val="midCat"/>
      </c:valAx>
      <c:valAx>
        <c:axId val="147624320"/>
        <c:scaling>
          <c:orientation val="minMax"/>
          <c:min val="0"/>
        </c:scaling>
        <c:delete val="0"/>
        <c:axPos val="l"/>
        <c:majorGridlines/>
        <c:title>
          <c:tx>
            <c:rich>
              <a:bodyPr/>
              <a:lstStyle/>
              <a:p>
                <a:pPr>
                  <a:defRPr b="0"/>
                </a:pPr>
                <a:r>
                  <a:rPr lang="fr-FR" b="0"/>
                  <a:t>Rendement en q/ha</a:t>
                </a:r>
              </a:p>
            </c:rich>
          </c:tx>
          <c:layout/>
          <c:overlay val="0"/>
        </c:title>
        <c:numFmt formatCode="0" sourceLinked="0"/>
        <c:majorTickMark val="none"/>
        <c:minorTickMark val="none"/>
        <c:tickLblPos val="nextTo"/>
        <c:crossAx val="147622144"/>
        <c:crosses val="autoZero"/>
        <c:crossBetween val="midCat"/>
      </c:valAx>
    </c:plotArea>
    <c:legend>
      <c:legendPos val="r"/>
      <c:layout>
        <c:manualLayout>
          <c:xMode val="edge"/>
          <c:yMode val="edge"/>
          <c:x val="0.79444669630259657"/>
          <c:y val="0.18891944104975991"/>
          <c:w val="0.17129830454647094"/>
          <c:h val="0.13536736658889753"/>
        </c:manualLayout>
      </c:layout>
      <c:overlay val="0"/>
      <c:spPr>
        <a:solidFill>
          <a:sysClr val="window" lastClr="FFFFFF"/>
        </a:solidFill>
      </c:spPr>
    </c:legend>
    <c:plotVisOnly val="1"/>
    <c:dispBlanksAs val="gap"/>
    <c:showDLblsOverMax val="0"/>
  </c:chart>
  <c:txPr>
    <a:bodyPr/>
    <a:lstStyle/>
    <a:p>
      <a:pPr>
        <a:defRPr sz="1050"/>
      </a:pPr>
      <a:endParaRPr lang="fr-FR"/>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2000" dirty="0" err="1">
                <a:solidFill>
                  <a:srgbClr val="008000"/>
                </a:solidFill>
              </a:rPr>
              <a:t>Rendements</a:t>
            </a:r>
            <a:r>
              <a:rPr lang="en-US" sz="2000" dirty="0">
                <a:solidFill>
                  <a:srgbClr val="008000"/>
                </a:solidFill>
              </a:rPr>
              <a:t> </a:t>
            </a:r>
            <a:r>
              <a:rPr lang="en-US" sz="2000" dirty="0" err="1">
                <a:solidFill>
                  <a:srgbClr val="008000"/>
                </a:solidFill>
              </a:rPr>
              <a:t>seuils</a:t>
            </a:r>
            <a:r>
              <a:rPr lang="en-US" sz="2000" dirty="0">
                <a:solidFill>
                  <a:srgbClr val="008000"/>
                </a:solidFill>
              </a:rPr>
              <a:t> </a:t>
            </a:r>
            <a:r>
              <a:rPr lang="en-US" sz="2000" dirty="0" smtClean="0">
                <a:solidFill>
                  <a:srgbClr val="008000"/>
                </a:solidFill>
              </a:rPr>
              <a:t>du </a:t>
            </a:r>
            <a:r>
              <a:rPr lang="en-US" sz="2000" dirty="0" err="1" smtClean="0">
                <a:solidFill>
                  <a:srgbClr val="008000"/>
                </a:solidFill>
              </a:rPr>
              <a:t>Tournesol</a:t>
            </a:r>
            <a:r>
              <a:rPr lang="en-US" sz="2000" dirty="0" smtClean="0">
                <a:solidFill>
                  <a:srgbClr val="008000"/>
                </a:solidFill>
              </a:rPr>
              <a:t> </a:t>
            </a:r>
            <a:r>
              <a:rPr lang="en-US" sz="2000" dirty="0">
                <a:solidFill>
                  <a:srgbClr val="008000"/>
                </a:solidFill>
              </a:rPr>
              <a:t>en sec  - </a:t>
            </a:r>
            <a:r>
              <a:rPr lang="en-US" sz="2000" dirty="0" err="1">
                <a:solidFill>
                  <a:srgbClr val="008000"/>
                </a:solidFill>
              </a:rPr>
              <a:t>Climat</a:t>
            </a:r>
            <a:r>
              <a:rPr lang="en-US" sz="2000" dirty="0">
                <a:solidFill>
                  <a:srgbClr val="008000"/>
                </a:solidFill>
              </a:rPr>
              <a:t> de Niort</a:t>
            </a:r>
          </a:p>
          <a:p>
            <a:pPr>
              <a:defRPr sz="1100"/>
            </a:pPr>
            <a:r>
              <a:rPr lang="en-US" sz="1100" dirty="0">
                <a:solidFill>
                  <a:srgbClr val="008000"/>
                </a:solidFill>
              </a:rPr>
              <a:t>(</a:t>
            </a:r>
            <a:r>
              <a:rPr lang="en-US" sz="1100" dirty="0" err="1">
                <a:solidFill>
                  <a:srgbClr val="008000"/>
                </a:solidFill>
              </a:rPr>
              <a:t>Semence</a:t>
            </a:r>
            <a:r>
              <a:rPr lang="en-US" sz="1100" dirty="0">
                <a:solidFill>
                  <a:srgbClr val="008000"/>
                </a:solidFill>
              </a:rPr>
              <a:t> </a:t>
            </a:r>
            <a:r>
              <a:rPr lang="en-US" sz="1100" dirty="0" err="1" smtClean="0">
                <a:solidFill>
                  <a:srgbClr val="008000"/>
                </a:solidFill>
              </a:rPr>
              <a:t>certifiée</a:t>
            </a:r>
            <a:r>
              <a:rPr lang="en-US" sz="1100" baseline="0" dirty="0" smtClean="0">
                <a:solidFill>
                  <a:srgbClr val="008000"/>
                </a:solidFill>
              </a:rPr>
              <a:t> </a:t>
            </a:r>
            <a:r>
              <a:rPr lang="en-US" sz="1100" baseline="0" dirty="0">
                <a:solidFill>
                  <a:srgbClr val="008000"/>
                </a:solidFill>
              </a:rPr>
              <a:t>-</a:t>
            </a:r>
            <a:r>
              <a:rPr lang="en-US" sz="1100" dirty="0">
                <a:solidFill>
                  <a:srgbClr val="008000"/>
                </a:solidFill>
              </a:rPr>
              <a:t> </a:t>
            </a:r>
            <a:r>
              <a:rPr lang="en-US" sz="1100" dirty="0" err="1">
                <a:solidFill>
                  <a:srgbClr val="008000"/>
                </a:solidFill>
              </a:rPr>
              <a:t>Précédent</a:t>
            </a:r>
            <a:r>
              <a:rPr lang="en-US" sz="1100" dirty="0">
                <a:solidFill>
                  <a:srgbClr val="008000"/>
                </a:solidFill>
              </a:rPr>
              <a:t> </a:t>
            </a:r>
            <a:r>
              <a:rPr lang="en-US" sz="1100" dirty="0" err="1">
                <a:solidFill>
                  <a:srgbClr val="008000"/>
                </a:solidFill>
              </a:rPr>
              <a:t>Orge</a:t>
            </a:r>
            <a:r>
              <a:rPr lang="en-US" sz="1100" dirty="0">
                <a:solidFill>
                  <a:srgbClr val="008000"/>
                </a:solidFill>
              </a:rPr>
              <a:t> </a:t>
            </a:r>
            <a:r>
              <a:rPr lang="en-US" sz="1100" dirty="0" err="1">
                <a:solidFill>
                  <a:srgbClr val="008000"/>
                </a:solidFill>
              </a:rPr>
              <a:t>ou</a:t>
            </a:r>
            <a:r>
              <a:rPr lang="en-US" sz="1100" dirty="0">
                <a:solidFill>
                  <a:srgbClr val="008000"/>
                </a:solidFill>
              </a:rPr>
              <a:t> </a:t>
            </a:r>
            <a:r>
              <a:rPr lang="en-US" sz="1100" dirty="0" err="1" smtClean="0">
                <a:solidFill>
                  <a:srgbClr val="008000"/>
                </a:solidFill>
              </a:rPr>
              <a:t>Pois</a:t>
            </a:r>
            <a:r>
              <a:rPr lang="en-US" sz="1100" dirty="0" smtClean="0">
                <a:solidFill>
                  <a:srgbClr val="008000"/>
                </a:solidFill>
              </a:rPr>
              <a:t> – </a:t>
            </a:r>
            <a:r>
              <a:rPr lang="en-US" sz="1100" dirty="0" err="1" smtClean="0">
                <a:solidFill>
                  <a:srgbClr val="008000"/>
                </a:solidFill>
              </a:rPr>
              <a:t>conduite</a:t>
            </a:r>
            <a:r>
              <a:rPr lang="en-US" sz="1100" dirty="0" smtClean="0">
                <a:solidFill>
                  <a:srgbClr val="008000"/>
                </a:solidFill>
              </a:rPr>
              <a:t> </a:t>
            </a:r>
            <a:r>
              <a:rPr lang="en-US" sz="1100" dirty="0" err="1" smtClean="0">
                <a:solidFill>
                  <a:srgbClr val="008000"/>
                </a:solidFill>
              </a:rPr>
              <a:t>économe</a:t>
            </a:r>
            <a:r>
              <a:rPr lang="en-US" sz="1100" dirty="0" smtClean="0">
                <a:solidFill>
                  <a:srgbClr val="008000"/>
                </a:solidFill>
              </a:rPr>
              <a:t>)</a:t>
            </a:r>
            <a:endParaRPr lang="en-US" sz="1100" dirty="0">
              <a:solidFill>
                <a:srgbClr val="008000"/>
              </a:solidFill>
            </a:endParaRPr>
          </a:p>
        </c:rich>
      </c:tx>
      <c:layout>
        <c:manualLayout>
          <c:xMode val="edge"/>
          <c:yMode val="edge"/>
          <c:x val="0.14987180421891708"/>
          <c:y val="1.3295347119441941E-2"/>
        </c:manualLayout>
      </c:layout>
      <c:overlay val="0"/>
    </c:title>
    <c:autoTitleDeleted val="0"/>
    <c:view3D>
      <c:rotX val="5"/>
      <c:rotY val="20"/>
      <c:rAngAx val="1"/>
    </c:view3D>
    <c:floor>
      <c:thickness val="0"/>
    </c:floor>
    <c:sideWall>
      <c:thickness val="0"/>
    </c:sideWall>
    <c:backWall>
      <c:thickness val="0"/>
    </c:backWall>
    <c:plotArea>
      <c:layout>
        <c:manualLayout>
          <c:layoutTarget val="inner"/>
          <c:xMode val="edge"/>
          <c:yMode val="edge"/>
          <c:x val="5.079602896860138E-2"/>
          <c:y val="0.31568038938453247"/>
          <c:w val="0.943031131525226"/>
          <c:h val="0.60702355655143514"/>
        </c:manualLayout>
      </c:layout>
      <c:bar3DChart>
        <c:barDir val="col"/>
        <c:grouping val="standard"/>
        <c:varyColors val="0"/>
        <c:ser>
          <c:idx val="0"/>
          <c:order val="0"/>
          <c:tx>
            <c:strRef>
              <c:f>'Rdt seuil'!$B$45:$B$46</c:f>
              <c:strCache>
                <c:ptCount val="1"/>
                <c:pt idx="0">
                  <c:v>Semence certifiée Précédent Orge ou Pois</c:v>
                </c:pt>
              </c:strCache>
            </c:strRef>
          </c:tx>
          <c:invertIfNegative val="0"/>
          <c:dPt>
            <c:idx val="0"/>
            <c:invertIfNegative val="0"/>
            <c:bubble3D val="0"/>
            <c:spPr>
              <a:solidFill>
                <a:srgbClr val="92D050"/>
              </a:solidFill>
            </c:spPr>
          </c:dPt>
          <c:dPt>
            <c:idx val="1"/>
            <c:invertIfNegative val="0"/>
            <c:bubble3D val="0"/>
            <c:spPr>
              <a:solidFill>
                <a:schemeClr val="accent6">
                  <a:lumMod val="75000"/>
                </a:schemeClr>
              </a:solidFill>
            </c:spPr>
          </c:dPt>
          <c:dPt>
            <c:idx val="2"/>
            <c:invertIfNegative val="0"/>
            <c:bubble3D val="0"/>
            <c:spPr>
              <a:solidFill>
                <a:srgbClr val="C00000"/>
              </a:solidFill>
            </c:spPr>
          </c:dPt>
          <c:dLbls>
            <c:showLegendKey val="0"/>
            <c:showVal val="1"/>
            <c:showCatName val="0"/>
            <c:showSerName val="0"/>
            <c:showPercent val="0"/>
            <c:showBubbleSize val="0"/>
            <c:showLeaderLines val="0"/>
          </c:dLbls>
          <c:cat>
            <c:strRef>
              <c:f>'Rdt seuil'!$A$47:$A$49</c:f>
              <c:strCache>
                <c:ptCount val="3"/>
                <c:pt idx="0">
                  <c:v>Tournesol 1</c:v>
                </c:pt>
                <c:pt idx="1">
                  <c:v>Tournesol 1 (DJ)</c:v>
                </c:pt>
                <c:pt idx="2">
                  <c:v>Tournesol 1 (DJ et pluviométrie)</c:v>
                </c:pt>
              </c:strCache>
            </c:strRef>
          </c:cat>
          <c:val>
            <c:numRef>
              <c:f>'Rdt seuil'!$B$47:$B$49</c:f>
              <c:numCache>
                <c:formatCode>0.00</c:formatCode>
                <c:ptCount val="3"/>
                <c:pt idx="0">
                  <c:v>7.0024242424242376</c:v>
                </c:pt>
                <c:pt idx="1">
                  <c:v>8.1898701298701013</c:v>
                </c:pt>
                <c:pt idx="2">
                  <c:v>13.8896103896104</c:v>
                </c:pt>
              </c:numCache>
            </c:numRef>
          </c:val>
        </c:ser>
        <c:dLbls>
          <c:showLegendKey val="0"/>
          <c:showVal val="0"/>
          <c:showCatName val="0"/>
          <c:showSerName val="0"/>
          <c:showPercent val="0"/>
          <c:showBubbleSize val="0"/>
        </c:dLbls>
        <c:gapWidth val="150"/>
        <c:shape val="box"/>
        <c:axId val="147064704"/>
        <c:axId val="147066240"/>
        <c:axId val="147141952"/>
      </c:bar3DChart>
      <c:catAx>
        <c:axId val="147064704"/>
        <c:scaling>
          <c:orientation val="minMax"/>
        </c:scaling>
        <c:delete val="0"/>
        <c:axPos val="b"/>
        <c:majorTickMark val="out"/>
        <c:minorTickMark val="none"/>
        <c:tickLblPos val="nextTo"/>
        <c:txPr>
          <a:bodyPr/>
          <a:lstStyle/>
          <a:p>
            <a:pPr>
              <a:defRPr sz="1200"/>
            </a:pPr>
            <a:endParaRPr lang="fr-FR"/>
          </a:p>
        </c:txPr>
        <c:crossAx val="147066240"/>
        <c:crossesAt val="0"/>
        <c:auto val="1"/>
        <c:lblAlgn val="ctr"/>
        <c:lblOffset val="100"/>
        <c:noMultiLvlLbl val="0"/>
      </c:catAx>
      <c:valAx>
        <c:axId val="147066240"/>
        <c:scaling>
          <c:orientation val="minMax"/>
        </c:scaling>
        <c:delete val="0"/>
        <c:axPos val="l"/>
        <c:majorGridlines/>
        <c:numFmt formatCode="General" sourceLinked="0"/>
        <c:majorTickMark val="out"/>
        <c:minorTickMark val="none"/>
        <c:tickLblPos val="nextTo"/>
        <c:crossAx val="147064704"/>
        <c:crosses val="autoZero"/>
        <c:crossBetween val="between"/>
        <c:majorUnit val="2"/>
        <c:minorUnit val="2"/>
      </c:valAx>
      <c:serAx>
        <c:axId val="147141952"/>
        <c:scaling>
          <c:orientation val="minMax"/>
        </c:scaling>
        <c:delete val="1"/>
        <c:axPos val="b"/>
        <c:majorTickMark val="out"/>
        <c:minorTickMark val="none"/>
        <c:tickLblPos val="none"/>
        <c:crossAx val="147066240"/>
        <c:crosses val="autoZero"/>
      </c:ser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443213609517622"/>
          <c:y val="4.9840104342785373E-2"/>
          <c:w val="0.67648162922365973"/>
          <c:h val="0.88820820597939387"/>
        </c:manualLayout>
      </c:layout>
      <c:pieChart>
        <c:varyColors val="1"/>
        <c:ser>
          <c:idx val="0"/>
          <c:order val="0"/>
          <c:dLbls>
            <c:dLbl>
              <c:idx val="0"/>
              <c:layout>
                <c:manualLayout>
                  <c:x val="-0.23697138125114039"/>
                  <c:y val="-0.25808736717827629"/>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D38-4DBC-88B0-9904984698DF}"/>
                </c:ext>
              </c:extLst>
            </c:dLbl>
            <c:spPr>
              <a:noFill/>
              <a:ln>
                <a:noFill/>
              </a:ln>
              <a:effectLst/>
            </c:spPr>
            <c:txPr>
              <a:bodyPr/>
              <a:lstStyle/>
              <a:p>
                <a:pPr>
                  <a:defRPr sz="1100"/>
                </a:pPr>
                <a:endParaRPr lang="fr-FR"/>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Sarrasin!$J$120:$J$121</c:f>
              <c:strCache>
                <c:ptCount val="2"/>
                <c:pt idx="0">
                  <c:v>non</c:v>
                </c:pt>
                <c:pt idx="1">
                  <c:v>oui</c:v>
                </c:pt>
              </c:strCache>
            </c:strRef>
          </c:cat>
          <c:val>
            <c:numRef>
              <c:f>Sarrasin!$K$120:$K$121</c:f>
              <c:numCache>
                <c:formatCode>General</c:formatCode>
                <c:ptCount val="2"/>
                <c:pt idx="0">
                  <c:v>50</c:v>
                </c:pt>
                <c:pt idx="1">
                  <c:v>18</c:v>
                </c:pt>
              </c:numCache>
            </c:numRef>
          </c:val>
          <c:extLst xmlns:c16r2="http://schemas.microsoft.com/office/drawing/2015/06/chart">
            <c:ext xmlns:c16="http://schemas.microsoft.com/office/drawing/2014/chart" uri="{C3380CC4-5D6E-409C-BE32-E72D297353CC}">
              <c16:uniqueId val="{00000000-2A08-4689-B221-F508703652D5}"/>
            </c:ext>
          </c:extLst>
        </c:ser>
        <c:dLbls>
          <c:showLegendKey val="0"/>
          <c:showVal val="0"/>
          <c:showCatName val="1"/>
          <c:showSerName val="0"/>
          <c:showPercent val="1"/>
          <c:showBubbleSize val="0"/>
          <c:showLeaderLines val="1"/>
        </c:dLbls>
        <c:firstSliceAng val="0"/>
      </c:pieChart>
    </c:plotArea>
    <c:plotVisOnly val="1"/>
    <c:dispBlanksAs val="gap"/>
    <c:showDLblsOverMax val="0"/>
  </c:chart>
  <c:spPr>
    <a:noFill/>
    <a:ln>
      <a:noFill/>
    </a:ln>
  </c:spPr>
  <c:txPr>
    <a:bodyPr/>
    <a:lstStyle/>
    <a:p>
      <a:pPr>
        <a:defRPr sz="800"/>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332085800868649"/>
          <c:y val="4.6144163080532631E-2"/>
          <c:w val="0.69977646275557071"/>
          <c:h val="0.92705054546529608"/>
        </c:manualLayout>
      </c:layout>
      <c:pieChart>
        <c:varyColors val="1"/>
        <c:ser>
          <c:idx val="0"/>
          <c:order val="0"/>
          <c:dLbls>
            <c:dLbl>
              <c:idx val="0"/>
              <c:layout>
                <c:manualLayout>
                  <c:x val="-0.24406673280256055"/>
                  <c:y val="-0.19078101714547999"/>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A84-4894-8F9B-AF1986EDC074}"/>
                </c:ext>
              </c:extLst>
            </c:dLbl>
            <c:spPr>
              <a:noFill/>
              <a:ln>
                <a:noFill/>
              </a:ln>
              <a:effectLst/>
            </c:spPr>
            <c:txPr>
              <a:bodyPr/>
              <a:lstStyle/>
              <a:p>
                <a:pPr>
                  <a:defRPr sz="1100"/>
                </a:pPr>
                <a:endParaRPr lang="fr-FR"/>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Sarrasin!$T$120:$T$121</c:f>
              <c:strCache>
                <c:ptCount val="2"/>
                <c:pt idx="0">
                  <c:v>non</c:v>
                </c:pt>
                <c:pt idx="1">
                  <c:v>oui</c:v>
                </c:pt>
              </c:strCache>
            </c:strRef>
          </c:cat>
          <c:val>
            <c:numRef>
              <c:f>Sarrasin!$U$120:$U$121</c:f>
              <c:numCache>
                <c:formatCode>General</c:formatCode>
                <c:ptCount val="2"/>
                <c:pt idx="0">
                  <c:v>45</c:v>
                </c:pt>
                <c:pt idx="1">
                  <c:v>23</c:v>
                </c:pt>
              </c:numCache>
            </c:numRef>
          </c:val>
          <c:extLst xmlns:c16r2="http://schemas.microsoft.com/office/drawing/2015/06/chart">
            <c:ext xmlns:c16="http://schemas.microsoft.com/office/drawing/2014/chart" uri="{C3380CC4-5D6E-409C-BE32-E72D297353CC}">
              <c16:uniqueId val="{00000000-2A08-4689-B221-F508703652D5}"/>
            </c:ext>
          </c:extLst>
        </c:ser>
        <c:dLbls>
          <c:showLegendKey val="0"/>
          <c:showVal val="0"/>
          <c:showCatName val="1"/>
          <c:showSerName val="0"/>
          <c:showPercent val="1"/>
          <c:showBubbleSize val="0"/>
          <c:showLeaderLines val="1"/>
        </c:dLbls>
        <c:firstSliceAng val="0"/>
      </c:pieChart>
    </c:plotArea>
    <c:plotVisOnly val="1"/>
    <c:dispBlanksAs val="gap"/>
    <c:showDLblsOverMax val="0"/>
  </c:chart>
  <c:spPr>
    <a:noFill/>
    <a:ln>
      <a:noFill/>
    </a:ln>
  </c:spPr>
  <c:txPr>
    <a:bodyPr/>
    <a:lstStyle/>
    <a:p>
      <a:pPr>
        <a:defRPr sz="800"/>
      </a:pPr>
      <a:endParaRPr lang="fr-FR"/>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16769118648901E-2"/>
          <c:y val="0.1307936507936508"/>
          <c:w val="0.45345682425326844"/>
          <c:h val="0.74175955278317485"/>
        </c:manualLayout>
      </c:layout>
      <c:pieChart>
        <c:varyColors val="1"/>
        <c:ser>
          <c:idx val="0"/>
          <c:order val="0"/>
          <c:dPt>
            <c:idx val="0"/>
            <c:bubble3D val="0"/>
            <c:spPr>
              <a:solidFill>
                <a:srgbClr val="EEB500"/>
              </a:solidFill>
            </c:spPr>
            <c:extLst xmlns:c16r2="http://schemas.microsoft.com/office/drawing/2015/06/chart">
              <c:ext xmlns:c16="http://schemas.microsoft.com/office/drawing/2014/chart" uri="{C3380CC4-5D6E-409C-BE32-E72D297353CC}">
                <c16:uniqueId val="{00000001-21FC-4BBA-BA1A-F1CAA0248E45}"/>
              </c:ext>
            </c:extLst>
          </c:dPt>
          <c:dPt>
            <c:idx val="1"/>
            <c:bubble3D val="0"/>
            <c:spPr>
              <a:solidFill>
                <a:srgbClr val="ED7D31"/>
              </a:solidFill>
            </c:spPr>
            <c:extLst xmlns:c16r2="http://schemas.microsoft.com/office/drawing/2015/06/chart">
              <c:ext xmlns:c16="http://schemas.microsoft.com/office/drawing/2014/chart" uri="{C3380CC4-5D6E-409C-BE32-E72D297353CC}">
                <c16:uniqueId val="{00000003-21FC-4BBA-BA1A-F1CAA0248E45}"/>
              </c:ext>
            </c:extLst>
          </c:dPt>
          <c:dPt>
            <c:idx val="2"/>
            <c:bubble3D val="0"/>
            <c:spPr>
              <a:solidFill>
                <a:srgbClr val="00B050"/>
              </a:solidFill>
            </c:spPr>
            <c:extLst xmlns:c16r2="http://schemas.microsoft.com/office/drawing/2015/06/chart">
              <c:ext xmlns:c16="http://schemas.microsoft.com/office/drawing/2014/chart" uri="{C3380CC4-5D6E-409C-BE32-E72D297353CC}">
                <c16:uniqueId val="{00000005-1762-4067-8208-FA52B0318599}"/>
              </c:ext>
            </c:extLst>
          </c:dPt>
          <c:dPt>
            <c:idx val="3"/>
            <c:bubble3D val="0"/>
            <c:spPr>
              <a:solidFill>
                <a:srgbClr val="E13C09"/>
              </a:solidFill>
              <a:ln>
                <a:noFill/>
              </a:ln>
            </c:spPr>
            <c:extLst xmlns:c16r2="http://schemas.microsoft.com/office/drawing/2015/06/chart">
              <c:ext xmlns:c16="http://schemas.microsoft.com/office/drawing/2014/chart" uri="{C3380CC4-5D6E-409C-BE32-E72D297353CC}">
                <c16:uniqueId val="{00000005-21FC-4BBA-BA1A-F1CAA0248E45}"/>
              </c:ext>
            </c:extLst>
          </c:dPt>
          <c:dPt>
            <c:idx val="4"/>
            <c:bubble3D val="0"/>
            <c:spPr>
              <a:solidFill>
                <a:srgbClr val="92D050"/>
              </a:solidFill>
            </c:spPr>
            <c:extLst xmlns:c16r2="http://schemas.microsoft.com/office/drawing/2015/06/chart">
              <c:ext xmlns:c16="http://schemas.microsoft.com/office/drawing/2014/chart" uri="{C3380CC4-5D6E-409C-BE32-E72D297353CC}">
                <c16:uniqueId val="{00000007-21FC-4BBA-BA1A-F1CAA0248E45}"/>
              </c:ext>
            </c:extLst>
          </c:dPt>
          <c:dPt>
            <c:idx val="5"/>
            <c:bubble3D val="0"/>
            <c:spPr>
              <a:solidFill>
                <a:schemeClr val="accent4"/>
              </a:solidFill>
            </c:spPr>
            <c:extLst xmlns:c16r2="http://schemas.microsoft.com/office/drawing/2015/06/chart">
              <c:ext xmlns:c16="http://schemas.microsoft.com/office/drawing/2014/chart" uri="{C3380CC4-5D6E-409C-BE32-E72D297353CC}">
                <c16:uniqueId val="{00000009-21FC-4BBA-BA1A-F1CAA0248E45}"/>
              </c:ext>
            </c:extLst>
          </c:dPt>
          <c:dPt>
            <c:idx val="6"/>
            <c:bubble3D val="0"/>
            <c:spPr>
              <a:solidFill>
                <a:srgbClr val="FFC000">
                  <a:lumMod val="60000"/>
                  <a:lumOff val="40000"/>
                </a:srgbClr>
              </a:solidFill>
            </c:spPr>
            <c:extLst xmlns:c16r2="http://schemas.microsoft.com/office/drawing/2015/06/chart">
              <c:ext xmlns:c16="http://schemas.microsoft.com/office/drawing/2014/chart" uri="{C3380CC4-5D6E-409C-BE32-E72D297353CC}">
                <c16:uniqueId val="{0000000B-21FC-4BBA-BA1A-F1CAA0248E45}"/>
              </c:ext>
            </c:extLst>
          </c:dPt>
          <c:dPt>
            <c:idx val="7"/>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D-21FC-4BBA-BA1A-F1CAA0248E45}"/>
              </c:ext>
            </c:extLst>
          </c:dPt>
          <c:dPt>
            <c:idx val="8"/>
            <c:bubble3D val="0"/>
            <c:spPr>
              <a:solidFill>
                <a:schemeClr val="bg1">
                  <a:lumMod val="65000"/>
                </a:schemeClr>
              </a:solidFill>
            </c:spPr>
            <c:extLst xmlns:c16r2="http://schemas.microsoft.com/office/drawing/2015/06/chart">
              <c:ext xmlns:c16="http://schemas.microsoft.com/office/drawing/2014/chart" uri="{C3380CC4-5D6E-409C-BE32-E72D297353CC}">
                <c16:uniqueId val="{0000000F-21FC-4BBA-BA1A-F1CAA0248E45}"/>
              </c:ext>
            </c:extLst>
          </c:dPt>
          <c:dLbls>
            <c:spPr>
              <a:noFill/>
              <a:ln>
                <a:noFill/>
              </a:ln>
              <a:effectLst/>
            </c:sp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Sarrasin!$G$138:$G$146</c:f>
              <c:strCache>
                <c:ptCount val="8"/>
                <c:pt idx="0">
                  <c:v>Orge d'Hiver</c:v>
                </c:pt>
                <c:pt idx="1">
                  <c:v>Blé tendre</c:v>
                </c:pt>
                <c:pt idx="2">
                  <c:v>Pois d'hiver</c:v>
                </c:pt>
                <c:pt idx="3">
                  <c:v>Blé dur</c:v>
                </c:pt>
                <c:pt idx="4">
                  <c:v>Pois de printemps</c:v>
                </c:pt>
                <c:pt idx="5">
                  <c:v>Colza</c:v>
                </c:pt>
                <c:pt idx="6">
                  <c:v>Orge de printemps</c:v>
                </c:pt>
                <c:pt idx="7">
                  <c:v>Autre</c:v>
                </c:pt>
              </c:strCache>
            </c:strRef>
          </c:cat>
          <c:val>
            <c:numRef>
              <c:f>Sarrasin!$I$138:$I$146</c:f>
              <c:numCache>
                <c:formatCode>General</c:formatCode>
                <c:ptCount val="9"/>
                <c:pt idx="0">
                  <c:v>21</c:v>
                </c:pt>
                <c:pt idx="1">
                  <c:v>17</c:v>
                </c:pt>
                <c:pt idx="2">
                  <c:v>13</c:v>
                </c:pt>
                <c:pt idx="3">
                  <c:v>8</c:v>
                </c:pt>
                <c:pt idx="4">
                  <c:v>4</c:v>
                </c:pt>
                <c:pt idx="5">
                  <c:v>1</c:v>
                </c:pt>
                <c:pt idx="6">
                  <c:v>1</c:v>
                </c:pt>
                <c:pt idx="7">
                  <c:v>3</c:v>
                </c:pt>
              </c:numCache>
            </c:numRef>
          </c:val>
          <c:extLst xmlns:c16r2="http://schemas.microsoft.com/office/drawing/2015/06/chart">
            <c:ext xmlns:c16="http://schemas.microsoft.com/office/drawing/2014/chart" uri="{C3380CC4-5D6E-409C-BE32-E72D297353CC}">
              <c16:uniqueId val="{00000000-7EA8-408A-9D05-AAE1C88B1D1B}"/>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57795750982514094"/>
          <c:y val="0.10797604844848939"/>
          <c:w val="0.35147108994391302"/>
          <c:h val="0.78148913204031312"/>
        </c:manualLayout>
      </c:layout>
      <c:overlay val="0"/>
      <c:txPr>
        <a:bodyPr/>
        <a:lstStyle/>
        <a:p>
          <a:pPr>
            <a:defRPr sz="1100"/>
          </a:pPr>
          <a:endParaRPr lang="fr-FR"/>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89129483814524"/>
          <c:y val="5.1400554097404488E-2"/>
          <c:w val="0.67822069116360451"/>
          <c:h val="0.68447142023913676"/>
        </c:manualLayout>
      </c:layout>
      <c:barChart>
        <c:barDir val="col"/>
        <c:grouping val="clustered"/>
        <c:varyColors val="0"/>
        <c:ser>
          <c:idx val="0"/>
          <c:order val="0"/>
          <c:tx>
            <c:strRef>
              <c:f>Sarrasin!$I$190</c:f>
              <c:strCache>
                <c:ptCount val="1"/>
                <c:pt idx="0">
                  <c:v>Céréales</c:v>
                </c:pt>
              </c:strCache>
            </c:strRef>
          </c:tx>
          <c:spPr>
            <a:solidFill>
              <a:srgbClr val="F79646"/>
            </a:solidFill>
          </c:spPr>
          <c:invertIfNegative val="0"/>
          <c:cat>
            <c:numRef>
              <c:f>Sarrasin!$J$184:$P$184</c:f>
              <c:numCache>
                <c:formatCode>General</c:formatCode>
                <c:ptCount val="7"/>
                <c:pt idx="0">
                  <c:v>2017</c:v>
                </c:pt>
                <c:pt idx="1">
                  <c:v>2016</c:v>
                </c:pt>
                <c:pt idx="2">
                  <c:v>2015</c:v>
                </c:pt>
                <c:pt idx="3">
                  <c:v>2014</c:v>
                </c:pt>
                <c:pt idx="4">
                  <c:v>2013</c:v>
                </c:pt>
                <c:pt idx="5">
                  <c:v>2011</c:v>
                </c:pt>
                <c:pt idx="6">
                  <c:v>2010</c:v>
                </c:pt>
              </c:numCache>
            </c:numRef>
          </c:cat>
          <c:val>
            <c:numRef>
              <c:f>Sarrasin!$J$190:$Q$190</c:f>
              <c:numCache>
                <c:formatCode>0</c:formatCode>
                <c:ptCount val="8"/>
                <c:pt idx="0">
                  <c:v>6.1148148148148147</c:v>
                </c:pt>
                <c:pt idx="1">
                  <c:v>3.7454545454545456</c:v>
                </c:pt>
                <c:pt idx="2">
                  <c:v>11.23</c:v>
                </c:pt>
                <c:pt idx="3">
                  <c:v>7</c:v>
                </c:pt>
                <c:pt idx="4">
                  <c:v>23</c:v>
                </c:pt>
                <c:pt idx="5">
                  <c:v>5.25</c:v>
                </c:pt>
                <c:pt idx="6">
                  <c:v>0</c:v>
                </c:pt>
                <c:pt idx="7">
                  <c:v>0</c:v>
                </c:pt>
              </c:numCache>
            </c:numRef>
          </c:val>
          <c:extLst xmlns:c16r2="http://schemas.microsoft.com/office/drawing/2015/06/chart">
            <c:ext xmlns:c16="http://schemas.microsoft.com/office/drawing/2014/chart" uri="{C3380CC4-5D6E-409C-BE32-E72D297353CC}">
              <c16:uniqueId val="{00000000-9748-4B21-9A6B-3B6FC5462713}"/>
            </c:ext>
          </c:extLst>
        </c:ser>
        <c:ser>
          <c:idx val="1"/>
          <c:order val="1"/>
          <c:tx>
            <c:strRef>
              <c:f>Sarrasin!$I$191</c:f>
              <c:strCache>
                <c:ptCount val="1"/>
                <c:pt idx="0">
                  <c:v>Pois</c:v>
                </c:pt>
              </c:strCache>
            </c:strRef>
          </c:tx>
          <c:spPr>
            <a:solidFill>
              <a:srgbClr val="00B050"/>
            </a:solidFill>
          </c:spPr>
          <c:invertIfNegative val="0"/>
          <c:cat>
            <c:numRef>
              <c:f>Sarrasin!$J$184:$P$184</c:f>
              <c:numCache>
                <c:formatCode>General</c:formatCode>
                <c:ptCount val="7"/>
                <c:pt idx="0">
                  <c:v>2017</c:v>
                </c:pt>
                <c:pt idx="1">
                  <c:v>2016</c:v>
                </c:pt>
                <c:pt idx="2">
                  <c:v>2015</c:v>
                </c:pt>
                <c:pt idx="3">
                  <c:v>2014</c:v>
                </c:pt>
                <c:pt idx="4">
                  <c:v>2013</c:v>
                </c:pt>
                <c:pt idx="5">
                  <c:v>2011</c:v>
                </c:pt>
                <c:pt idx="6">
                  <c:v>2010</c:v>
                </c:pt>
              </c:numCache>
            </c:numRef>
          </c:cat>
          <c:val>
            <c:numRef>
              <c:f>Sarrasin!$J$191:$Q$191</c:f>
              <c:numCache>
                <c:formatCode>0</c:formatCode>
                <c:ptCount val="8"/>
                <c:pt idx="0">
                  <c:v>5.335</c:v>
                </c:pt>
                <c:pt idx="1">
                  <c:v>4.25</c:v>
                </c:pt>
                <c:pt idx="2">
                  <c:v>16.5</c:v>
                </c:pt>
                <c:pt idx="3">
                  <c:v>0</c:v>
                </c:pt>
                <c:pt idx="4">
                  <c:v>0</c:v>
                </c:pt>
                <c:pt idx="5">
                  <c:v>0</c:v>
                </c:pt>
                <c:pt idx="6">
                  <c:v>4</c:v>
                </c:pt>
                <c:pt idx="7">
                  <c:v>0</c:v>
                </c:pt>
              </c:numCache>
            </c:numRef>
          </c:val>
          <c:extLst xmlns:c16r2="http://schemas.microsoft.com/office/drawing/2015/06/chart">
            <c:ext xmlns:c16="http://schemas.microsoft.com/office/drawing/2014/chart" uri="{C3380CC4-5D6E-409C-BE32-E72D297353CC}">
              <c16:uniqueId val="{00000001-9748-4B21-9A6B-3B6FC5462713}"/>
            </c:ext>
          </c:extLst>
        </c:ser>
        <c:dLbls>
          <c:showLegendKey val="0"/>
          <c:showVal val="0"/>
          <c:showCatName val="0"/>
          <c:showSerName val="0"/>
          <c:showPercent val="0"/>
          <c:showBubbleSize val="0"/>
        </c:dLbls>
        <c:gapWidth val="150"/>
        <c:axId val="123115008"/>
        <c:axId val="123116544"/>
      </c:barChart>
      <c:catAx>
        <c:axId val="123115008"/>
        <c:scaling>
          <c:orientation val="minMax"/>
        </c:scaling>
        <c:delete val="0"/>
        <c:axPos val="b"/>
        <c:numFmt formatCode="General" sourceLinked="1"/>
        <c:majorTickMark val="none"/>
        <c:minorTickMark val="none"/>
        <c:tickLblPos val="nextTo"/>
        <c:crossAx val="123116544"/>
        <c:crosses val="autoZero"/>
        <c:auto val="1"/>
        <c:lblAlgn val="ctr"/>
        <c:lblOffset val="100"/>
        <c:noMultiLvlLbl val="0"/>
      </c:catAx>
      <c:valAx>
        <c:axId val="123116544"/>
        <c:scaling>
          <c:orientation val="minMax"/>
        </c:scaling>
        <c:delete val="0"/>
        <c:axPos val="l"/>
        <c:majorGridlines/>
        <c:title>
          <c:tx>
            <c:rich>
              <a:bodyPr/>
              <a:lstStyle/>
              <a:p>
                <a:pPr>
                  <a:defRPr b="0"/>
                </a:pPr>
                <a:r>
                  <a:rPr lang="fr-FR" b="0"/>
                  <a:t>Rendement q/ha</a:t>
                </a:r>
              </a:p>
            </c:rich>
          </c:tx>
          <c:layout/>
          <c:overlay val="0"/>
        </c:title>
        <c:numFmt formatCode="0" sourceLinked="1"/>
        <c:majorTickMark val="out"/>
        <c:minorTickMark val="none"/>
        <c:tickLblPos val="nextTo"/>
        <c:crossAx val="123115008"/>
        <c:crosses val="autoZero"/>
        <c:crossBetween val="between"/>
      </c:valAx>
    </c:plotArea>
    <c:legend>
      <c:legendPos val="r"/>
      <c:layout>
        <c:manualLayout>
          <c:xMode val="edge"/>
          <c:yMode val="edge"/>
          <c:x val="0.62022309711286094"/>
          <c:y val="0.17091243802857975"/>
          <c:w val="0.17422134733158356"/>
          <c:h val="0.17669364246135899"/>
        </c:manualLayout>
      </c:layout>
      <c:overlay val="0"/>
      <c:spPr>
        <a:solidFill>
          <a:sysClr val="window" lastClr="FFFFFF"/>
        </a:solidFill>
      </c:spPr>
    </c:legend>
    <c:plotVisOnly val="1"/>
    <c:dispBlanksAs val="gap"/>
    <c:showDLblsOverMax val="0"/>
  </c:chart>
  <c:txPr>
    <a:bodyPr/>
    <a:lstStyle/>
    <a:p>
      <a:pPr>
        <a:defRPr sz="1100"/>
      </a:pPr>
      <a:endParaRPr lang="fr-FR"/>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702342143537793"/>
          <c:y val="5.1919630735813196E-2"/>
          <c:w val="0.68388262992869864"/>
          <c:h val="0.91805930726636342"/>
        </c:manualLayout>
      </c:layout>
      <c:pieChart>
        <c:varyColors val="1"/>
        <c:ser>
          <c:idx val="0"/>
          <c:order val="0"/>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B81-4F6D-B457-83826E2F68F6}"/>
                </c:ext>
              </c:extLst>
            </c:dLbl>
            <c:dLbl>
              <c:idx val="1"/>
              <c:layout/>
              <c:tx>
                <c:rich>
                  <a:bodyPr/>
                  <a:lstStyle/>
                  <a:p>
                    <a:r>
                      <a:rPr lang="en-US" sz="1050"/>
                      <a:t>Certi
21%</a:t>
                    </a:r>
                    <a:endParaRPr lang="en-US"/>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BBE0-4529-AAA6-F9443784F402}"/>
                </c:ext>
              </c:extLst>
            </c:dLbl>
            <c:spPr>
              <a:noFill/>
              <a:ln>
                <a:noFill/>
              </a:ln>
              <a:effectLst/>
            </c:spPr>
            <c:txPr>
              <a:bodyPr/>
              <a:lstStyle/>
              <a:p>
                <a:pPr>
                  <a:defRPr sz="1050"/>
                </a:pPr>
                <a:endParaRPr lang="fr-FR"/>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Sarrasin!$O$120:$O$121</c:f>
              <c:strCache>
                <c:ptCount val="2"/>
                <c:pt idx="0">
                  <c:v>Ferme</c:v>
                </c:pt>
                <c:pt idx="1">
                  <c:v>Certifiées</c:v>
                </c:pt>
              </c:strCache>
            </c:strRef>
          </c:cat>
          <c:val>
            <c:numRef>
              <c:f>Sarrasin!$P$120:$P$121</c:f>
              <c:numCache>
                <c:formatCode>General</c:formatCode>
                <c:ptCount val="2"/>
                <c:pt idx="0">
                  <c:v>54</c:v>
                </c:pt>
                <c:pt idx="1">
                  <c:v>14</c:v>
                </c:pt>
              </c:numCache>
            </c:numRef>
          </c:val>
          <c:extLst xmlns:c16r2="http://schemas.microsoft.com/office/drawing/2015/06/chart">
            <c:ext xmlns:c16="http://schemas.microsoft.com/office/drawing/2014/chart" uri="{C3380CC4-5D6E-409C-BE32-E72D297353CC}">
              <c16:uniqueId val="{00000000-077A-4788-951A-948F48F7228B}"/>
            </c:ext>
          </c:extLst>
        </c:ser>
        <c:dLbls>
          <c:showLegendKey val="0"/>
          <c:showVal val="0"/>
          <c:showCatName val="1"/>
          <c:showSerName val="0"/>
          <c:showPercent val="1"/>
          <c:showBubbleSize val="0"/>
          <c:showLeaderLines val="1"/>
        </c:dLbls>
        <c:firstSliceAng val="0"/>
      </c:pieChart>
    </c:plotArea>
    <c:plotVisOnly val="1"/>
    <c:dispBlanksAs val="gap"/>
    <c:showDLblsOverMax val="0"/>
  </c:chart>
  <c:spPr>
    <a:noFill/>
    <a:ln>
      <a:noFill/>
    </a:ln>
  </c:spPr>
  <c:txPr>
    <a:bodyPr/>
    <a:lstStyle/>
    <a:p>
      <a:pPr>
        <a:defRPr sz="800"/>
      </a:pPr>
      <a:endParaRPr lang="fr-FR"/>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Sarrasin!$BB$3</c:f>
              <c:strCache>
                <c:ptCount val="1"/>
                <c:pt idx="0">
                  <c:v>MSN</c:v>
                </c:pt>
              </c:strCache>
            </c:strRef>
          </c:tx>
          <c:spPr>
            <a:ln w="28575">
              <a:noFill/>
            </a:ln>
          </c:spPr>
          <c:marker>
            <c:symbol val="circle"/>
            <c:size val="5"/>
          </c:marker>
          <c:xVal>
            <c:numRef>
              <c:f>Sarrasin!$BA$4:$BA$82</c:f>
              <c:numCache>
                <c:formatCode>0</c:formatCode>
                <c:ptCount val="79"/>
                <c:pt idx="0">
                  <c:v>3</c:v>
                </c:pt>
                <c:pt idx="1">
                  <c:v>8</c:v>
                </c:pt>
                <c:pt idx="2">
                  <c:v>3.85</c:v>
                </c:pt>
                <c:pt idx="3">
                  <c:v>4</c:v>
                </c:pt>
                <c:pt idx="4">
                  <c:v>10</c:v>
                </c:pt>
                <c:pt idx="5">
                  <c:v>7</c:v>
                </c:pt>
                <c:pt idx="6">
                  <c:v>7</c:v>
                </c:pt>
                <c:pt idx="7">
                  <c:v>7</c:v>
                </c:pt>
                <c:pt idx="8">
                  <c:v>10</c:v>
                </c:pt>
                <c:pt idx="9">
                  <c:v>3.25</c:v>
                </c:pt>
                <c:pt idx="10">
                  <c:v>3.25</c:v>
                </c:pt>
                <c:pt idx="11">
                  <c:v>5</c:v>
                </c:pt>
                <c:pt idx="12">
                  <c:v>5</c:v>
                </c:pt>
                <c:pt idx="13">
                  <c:v>18</c:v>
                </c:pt>
                <c:pt idx="14">
                  <c:v>18</c:v>
                </c:pt>
                <c:pt idx="15">
                  <c:v>10</c:v>
                </c:pt>
                <c:pt idx="16">
                  <c:v>12</c:v>
                </c:pt>
                <c:pt idx="17">
                  <c:v>1.5</c:v>
                </c:pt>
                <c:pt idx="18">
                  <c:v>4.0999999999999996</c:v>
                </c:pt>
                <c:pt idx="19">
                  <c:v>4.0999999999999996</c:v>
                </c:pt>
                <c:pt idx="20">
                  <c:v>4.0999999999999996</c:v>
                </c:pt>
                <c:pt idx="21">
                  <c:v>0</c:v>
                </c:pt>
                <c:pt idx="22">
                  <c:v>0</c:v>
                </c:pt>
                <c:pt idx="23">
                  <c:v>0</c:v>
                </c:pt>
                <c:pt idx="24">
                  <c:v>3.75</c:v>
                </c:pt>
                <c:pt idx="25">
                  <c:v>6</c:v>
                </c:pt>
                <c:pt idx="26">
                  <c:v>7</c:v>
                </c:pt>
                <c:pt idx="27">
                  <c:v>7</c:v>
                </c:pt>
                <c:pt idx="28">
                  <c:v>4.5</c:v>
                </c:pt>
                <c:pt idx="29">
                  <c:v>4.5</c:v>
                </c:pt>
                <c:pt idx="30">
                  <c:v>0</c:v>
                </c:pt>
                <c:pt idx="31">
                  <c:v>9</c:v>
                </c:pt>
                <c:pt idx="32">
                  <c:v>3.1</c:v>
                </c:pt>
                <c:pt idx="33">
                  <c:v>0.7</c:v>
                </c:pt>
                <c:pt idx="34">
                  <c:v>10</c:v>
                </c:pt>
                <c:pt idx="35">
                  <c:v>0</c:v>
                </c:pt>
                <c:pt idx="36">
                  <c:v>3.2</c:v>
                </c:pt>
                <c:pt idx="37">
                  <c:v>4.5</c:v>
                </c:pt>
                <c:pt idx="38">
                  <c:v>0</c:v>
                </c:pt>
                <c:pt idx="39">
                  <c:v>15</c:v>
                </c:pt>
                <c:pt idx="40">
                  <c:v>0</c:v>
                </c:pt>
                <c:pt idx="41">
                  <c:v>5</c:v>
                </c:pt>
                <c:pt idx="42">
                  <c:v>6</c:v>
                </c:pt>
                <c:pt idx="43">
                  <c:v>1.75</c:v>
                </c:pt>
                <c:pt idx="44">
                  <c:v>5.5</c:v>
                </c:pt>
                <c:pt idx="45">
                  <c:v>0</c:v>
                </c:pt>
                <c:pt idx="46">
                  <c:v>19</c:v>
                </c:pt>
                <c:pt idx="47">
                  <c:v>15</c:v>
                </c:pt>
                <c:pt idx="48">
                  <c:v>6.5</c:v>
                </c:pt>
                <c:pt idx="49">
                  <c:v>6.5</c:v>
                </c:pt>
                <c:pt idx="50">
                  <c:v>6.5</c:v>
                </c:pt>
                <c:pt idx="51">
                  <c:v>8</c:v>
                </c:pt>
                <c:pt idx="52">
                  <c:v>19</c:v>
                </c:pt>
                <c:pt idx="53">
                  <c:v>6</c:v>
                </c:pt>
                <c:pt idx="54">
                  <c:v>10.8</c:v>
                </c:pt>
                <c:pt idx="55">
                  <c:v>7</c:v>
                </c:pt>
                <c:pt idx="56">
                  <c:v>6</c:v>
                </c:pt>
                <c:pt idx="57">
                  <c:v>6</c:v>
                </c:pt>
                <c:pt idx="58">
                  <c:v>6</c:v>
                </c:pt>
                <c:pt idx="59">
                  <c:v>0</c:v>
                </c:pt>
                <c:pt idx="60">
                  <c:v>0</c:v>
                </c:pt>
                <c:pt idx="61">
                  <c:v>13</c:v>
                </c:pt>
                <c:pt idx="62">
                  <c:v>13</c:v>
                </c:pt>
                <c:pt idx="63">
                  <c:v>5</c:v>
                </c:pt>
                <c:pt idx="64">
                  <c:v>0</c:v>
                </c:pt>
                <c:pt idx="65">
                  <c:v>3</c:v>
                </c:pt>
                <c:pt idx="66">
                  <c:v>23</c:v>
                </c:pt>
                <c:pt idx="67">
                  <c:v>23</c:v>
                </c:pt>
                <c:pt idx="68">
                  <c:v>0</c:v>
                </c:pt>
                <c:pt idx="69">
                  <c:v>5.5</c:v>
                </c:pt>
                <c:pt idx="70">
                  <c:v>18</c:v>
                </c:pt>
                <c:pt idx="71">
                  <c:v>10</c:v>
                </c:pt>
                <c:pt idx="72">
                  <c:v>10</c:v>
                </c:pt>
                <c:pt idx="73">
                  <c:v>12</c:v>
                </c:pt>
                <c:pt idx="74">
                  <c:v>8.5</c:v>
                </c:pt>
                <c:pt idx="75">
                  <c:v>15</c:v>
                </c:pt>
                <c:pt idx="76">
                  <c:v>2</c:v>
                </c:pt>
                <c:pt idx="77">
                  <c:v>4</c:v>
                </c:pt>
                <c:pt idx="78">
                  <c:v>5</c:v>
                </c:pt>
              </c:numCache>
            </c:numRef>
          </c:xVal>
          <c:yVal>
            <c:numRef>
              <c:f>Sarrasin!$BB$4:$BB$82</c:f>
              <c:numCache>
                <c:formatCode>0</c:formatCode>
                <c:ptCount val="79"/>
                <c:pt idx="0">
                  <c:v>-155</c:v>
                </c:pt>
                <c:pt idx="1">
                  <c:v>134.5</c:v>
                </c:pt>
                <c:pt idx="2">
                  <c:v>-94.800000000000011</c:v>
                </c:pt>
                <c:pt idx="3">
                  <c:v>-93</c:v>
                </c:pt>
                <c:pt idx="4">
                  <c:v>113</c:v>
                </c:pt>
                <c:pt idx="5">
                  <c:v>102.6</c:v>
                </c:pt>
                <c:pt idx="6">
                  <c:v>102.6</c:v>
                </c:pt>
                <c:pt idx="7">
                  <c:v>102.6</c:v>
                </c:pt>
                <c:pt idx="8">
                  <c:v>89.5</c:v>
                </c:pt>
                <c:pt idx="9">
                  <c:v>-28.75</c:v>
                </c:pt>
                <c:pt idx="10">
                  <c:v>-28.75</c:v>
                </c:pt>
                <c:pt idx="11">
                  <c:v>29</c:v>
                </c:pt>
                <c:pt idx="12">
                  <c:v>29</c:v>
                </c:pt>
                <c:pt idx="13">
                  <c:v>458</c:v>
                </c:pt>
                <c:pt idx="14">
                  <c:v>458</c:v>
                </c:pt>
                <c:pt idx="15">
                  <c:v>180.5</c:v>
                </c:pt>
                <c:pt idx="16">
                  <c:v>200</c:v>
                </c:pt>
                <c:pt idx="17">
                  <c:v>-119.5</c:v>
                </c:pt>
                <c:pt idx="18">
                  <c:v>-53.800000000000026</c:v>
                </c:pt>
                <c:pt idx="19">
                  <c:v>-14.40000000000002</c:v>
                </c:pt>
                <c:pt idx="20">
                  <c:v>5.5999999999999801</c:v>
                </c:pt>
                <c:pt idx="21">
                  <c:v>-56.7</c:v>
                </c:pt>
                <c:pt idx="22">
                  <c:v>-56.7</c:v>
                </c:pt>
                <c:pt idx="23">
                  <c:v>-56.7</c:v>
                </c:pt>
                <c:pt idx="24">
                  <c:v>-34.25</c:v>
                </c:pt>
                <c:pt idx="25">
                  <c:v>41</c:v>
                </c:pt>
                <c:pt idx="26">
                  <c:v>78</c:v>
                </c:pt>
                <c:pt idx="27">
                  <c:v>87</c:v>
                </c:pt>
                <c:pt idx="28">
                  <c:v>-54.5</c:v>
                </c:pt>
                <c:pt idx="29">
                  <c:v>-45.5</c:v>
                </c:pt>
                <c:pt idx="30">
                  <c:v>-50.25</c:v>
                </c:pt>
                <c:pt idx="31">
                  <c:v>115</c:v>
                </c:pt>
                <c:pt idx="32">
                  <c:v>-68.7</c:v>
                </c:pt>
                <c:pt idx="33">
                  <c:v>-237.15</c:v>
                </c:pt>
                <c:pt idx="34">
                  <c:v>190</c:v>
                </c:pt>
                <c:pt idx="35">
                  <c:v>-52</c:v>
                </c:pt>
                <c:pt idx="36">
                  <c:v>-139.4</c:v>
                </c:pt>
                <c:pt idx="37">
                  <c:v>8.5</c:v>
                </c:pt>
                <c:pt idx="38">
                  <c:v>-73</c:v>
                </c:pt>
                <c:pt idx="39">
                  <c:v>355</c:v>
                </c:pt>
                <c:pt idx="40">
                  <c:v>-73.75</c:v>
                </c:pt>
                <c:pt idx="41">
                  <c:v>-18</c:v>
                </c:pt>
                <c:pt idx="42">
                  <c:v>50</c:v>
                </c:pt>
                <c:pt idx="43">
                  <c:v>-133.25</c:v>
                </c:pt>
                <c:pt idx="44">
                  <c:v>-9.5</c:v>
                </c:pt>
                <c:pt idx="45">
                  <c:v>-52</c:v>
                </c:pt>
                <c:pt idx="46">
                  <c:v>316.75</c:v>
                </c:pt>
                <c:pt idx="47">
                  <c:v>265</c:v>
                </c:pt>
                <c:pt idx="48">
                  <c:v>-45.800000000000011</c:v>
                </c:pt>
                <c:pt idx="49">
                  <c:v>-66.5</c:v>
                </c:pt>
                <c:pt idx="50">
                  <c:v>-45.800000000000011</c:v>
                </c:pt>
                <c:pt idx="51">
                  <c:v>3.6999999999999886</c:v>
                </c:pt>
                <c:pt idx="52">
                  <c:v>366.70000000000005</c:v>
                </c:pt>
                <c:pt idx="53">
                  <c:v>22.75</c:v>
                </c:pt>
                <c:pt idx="54">
                  <c:v>175.20000000000005</c:v>
                </c:pt>
                <c:pt idx="55">
                  <c:v>-2</c:v>
                </c:pt>
                <c:pt idx="56">
                  <c:v>13</c:v>
                </c:pt>
                <c:pt idx="57">
                  <c:v>29.25</c:v>
                </c:pt>
                <c:pt idx="58">
                  <c:v>29.25</c:v>
                </c:pt>
                <c:pt idx="59">
                  <c:v>-80.75</c:v>
                </c:pt>
                <c:pt idx="60">
                  <c:v>-80.75</c:v>
                </c:pt>
                <c:pt idx="61">
                  <c:v>261.375</c:v>
                </c:pt>
                <c:pt idx="62">
                  <c:v>261.375</c:v>
                </c:pt>
                <c:pt idx="63">
                  <c:v>26.450000000000003</c:v>
                </c:pt>
                <c:pt idx="64">
                  <c:v>-57</c:v>
                </c:pt>
                <c:pt idx="65">
                  <c:v>-139.30000000000001</c:v>
                </c:pt>
                <c:pt idx="66">
                  <c:v>591.375</c:v>
                </c:pt>
                <c:pt idx="67">
                  <c:v>591.375</c:v>
                </c:pt>
                <c:pt idx="68">
                  <c:v>-88.5</c:v>
                </c:pt>
                <c:pt idx="69">
                  <c:v>-52.5</c:v>
                </c:pt>
                <c:pt idx="70">
                  <c:v>404</c:v>
                </c:pt>
                <c:pt idx="71">
                  <c:v>150.75</c:v>
                </c:pt>
                <c:pt idx="72">
                  <c:v>111.89999999999998</c:v>
                </c:pt>
                <c:pt idx="73">
                  <c:v>139</c:v>
                </c:pt>
                <c:pt idx="74">
                  <c:v>115.75</c:v>
                </c:pt>
                <c:pt idx="75">
                  <c:v>336.7</c:v>
                </c:pt>
                <c:pt idx="76">
                  <c:v>-212</c:v>
                </c:pt>
                <c:pt idx="77">
                  <c:v>-46</c:v>
                </c:pt>
                <c:pt idx="78">
                  <c:v>-49.400000000000006</c:v>
                </c:pt>
              </c:numCache>
            </c:numRef>
          </c:yVal>
          <c:smooth val="0"/>
          <c:extLst xmlns:c16r2="http://schemas.microsoft.com/office/drawing/2015/06/chart">
            <c:ext xmlns:c16="http://schemas.microsoft.com/office/drawing/2014/chart" uri="{C3380CC4-5D6E-409C-BE32-E72D297353CC}">
              <c16:uniqueId val="{00000000-AC6A-461B-B742-E0DA93D4ABEF}"/>
            </c:ext>
          </c:extLst>
        </c:ser>
        <c:ser>
          <c:idx val="1"/>
          <c:order val="1"/>
          <c:tx>
            <c:strRef>
              <c:f>Feuil3!$S$2</c:f>
              <c:strCache>
                <c:ptCount val="1"/>
                <c:pt idx="0">
                  <c:v>Blé-NT-SD Ferme</c:v>
                </c:pt>
              </c:strCache>
            </c:strRef>
          </c:tx>
          <c:spPr>
            <a:ln w="28575">
              <a:noFill/>
            </a:ln>
          </c:spPr>
          <c:marker>
            <c:symbol val="circle"/>
            <c:size val="4"/>
          </c:marker>
          <c:xVal>
            <c:numRef>
              <c:f>Feuil3!$R$3:$R$253</c:f>
              <c:numCache>
                <c:formatCode>General</c:formatCode>
                <c:ptCount val="25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c:v>
                </c:pt>
                <c:pt idx="227">
                  <c:v>22.7</c:v>
                </c:pt>
                <c:pt idx="228">
                  <c:v>22.8</c:v>
                </c:pt>
                <c:pt idx="229">
                  <c:v>22.9</c:v>
                </c:pt>
                <c:pt idx="230">
                  <c:v>23</c:v>
                </c:pt>
                <c:pt idx="231">
                  <c:v>23.1</c:v>
                </c:pt>
                <c:pt idx="232">
                  <c:v>23.2</c:v>
                </c:pt>
                <c:pt idx="233">
                  <c:v>23.3</c:v>
                </c:pt>
                <c:pt idx="234">
                  <c:v>23.4</c:v>
                </c:pt>
                <c:pt idx="235">
                  <c:v>23.5</c:v>
                </c:pt>
                <c:pt idx="236">
                  <c:v>23.6</c:v>
                </c:pt>
                <c:pt idx="237">
                  <c:v>23.7</c:v>
                </c:pt>
                <c:pt idx="238">
                  <c:v>23.8</c:v>
                </c:pt>
                <c:pt idx="239">
                  <c:v>23.9</c:v>
                </c:pt>
                <c:pt idx="240">
                  <c:v>24</c:v>
                </c:pt>
                <c:pt idx="241">
                  <c:v>24.1</c:v>
                </c:pt>
                <c:pt idx="242">
                  <c:v>24.2</c:v>
                </c:pt>
                <c:pt idx="243">
                  <c:v>24.3</c:v>
                </c:pt>
                <c:pt idx="244">
                  <c:v>24.4</c:v>
                </c:pt>
                <c:pt idx="245">
                  <c:v>24.5</c:v>
                </c:pt>
                <c:pt idx="246">
                  <c:v>24.6</c:v>
                </c:pt>
                <c:pt idx="247">
                  <c:v>24.7</c:v>
                </c:pt>
                <c:pt idx="248">
                  <c:v>24.8</c:v>
                </c:pt>
                <c:pt idx="249">
                  <c:v>24.9</c:v>
                </c:pt>
                <c:pt idx="250">
                  <c:v>25</c:v>
                </c:pt>
              </c:numCache>
            </c:numRef>
          </c:xVal>
          <c:yVal>
            <c:numRef>
              <c:f>Feuil3!$S$3:$S$253</c:f>
              <c:numCache>
                <c:formatCode>General</c:formatCode>
                <c:ptCount val="251"/>
                <c:pt idx="0">
                  <c:v>-129</c:v>
                </c:pt>
                <c:pt idx="1">
                  <c:v>-125.7</c:v>
                </c:pt>
                <c:pt idx="2">
                  <c:v>-122.4</c:v>
                </c:pt>
                <c:pt idx="3">
                  <c:v>-119.1</c:v>
                </c:pt>
                <c:pt idx="4">
                  <c:v>-115.8</c:v>
                </c:pt>
                <c:pt idx="5">
                  <c:v>-112.5</c:v>
                </c:pt>
                <c:pt idx="6">
                  <c:v>-109.2</c:v>
                </c:pt>
                <c:pt idx="7">
                  <c:v>-105.9</c:v>
                </c:pt>
                <c:pt idx="8">
                  <c:v>-102.6</c:v>
                </c:pt>
                <c:pt idx="9">
                  <c:v>-99.3</c:v>
                </c:pt>
                <c:pt idx="10">
                  <c:v>-96</c:v>
                </c:pt>
                <c:pt idx="11">
                  <c:v>-92.699999999999989</c:v>
                </c:pt>
                <c:pt idx="12">
                  <c:v>-89.4</c:v>
                </c:pt>
                <c:pt idx="13">
                  <c:v>-86.1</c:v>
                </c:pt>
                <c:pt idx="14">
                  <c:v>-82.800000000000011</c:v>
                </c:pt>
                <c:pt idx="15">
                  <c:v>-79.5</c:v>
                </c:pt>
                <c:pt idx="16">
                  <c:v>-76.2</c:v>
                </c:pt>
                <c:pt idx="17">
                  <c:v>-72.900000000000006</c:v>
                </c:pt>
                <c:pt idx="18">
                  <c:v>-69.599999999999994</c:v>
                </c:pt>
                <c:pt idx="19">
                  <c:v>-66.3</c:v>
                </c:pt>
                <c:pt idx="20">
                  <c:v>-63</c:v>
                </c:pt>
                <c:pt idx="21">
                  <c:v>-59.7</c:v>
                </c:pt>
                <c:pt idx="22">
                  <c:v>-56.399999999999991</c:v>
                </c:pt>
                <c:pt idx="23">
                  <c:v>-53.100000000000009</c:v>
                </c:pt>
                <c:pt idx="24">
                  <c:v>-49.8</c:v>
                </c:pt>
                <c:pt idx="25">
                  <c:v>-46.5</c:v>
                </c:pt>
                <c:pt idx="26">
                  <c:v>-43.2</c:v>
                </c:pt>
                <c:pt idx="27">
                  <c:v>-39.899999999999991</c:v>
                </c:pt>
                <c:pt idx="28">
                  <c:v>-36.600000000000009</c:v>
                </c:pt>
                <c:pt idx="29">
                  <c:v>-33.299999999999997</c:v>
                </c:pt>
                <c:pt idx="30">
                  <c:v>-30</c:v>
                </c:pt>
                <c:pt idx="31">
                  <c:v>-26.700000000000003</c:v>
                </c:pt>
                <c:pt idx="32">
                  <c:v>-23.400000000000006</c:v>
                </c:pt>
                <c:pt idx="33">
                  <c:v>-20.099999999999994</c:v>
                </c:pt>
                <c:pt idx="34">
                  <c:v>-16.799999999999997</c:v>
                </c:pt>
                <c:pt idx="35">
                  <c:v>-13.5</c:v>
                </c:pt>
                <c:pt idx="36">
                  <c:v>-10.200000000000003</c:v>
                </c:pt>
                <c:pt idx="37">
                  <c:v>-6.9000000000000057</c:v>
                </c:pt>
                <c:pt idx="38">
                  <c:v>-3.5999999999999943</c:v>
                </c:pt>
                <c:pt idx="39">
                  <c:v>-0.30000000000001137</c:v>
                </c:pt>
                <c:pt idx="40">
                  <c:v>3</c:v>
                </c:pt>
                <c:pt idx="41">
                  <c:v>6.2999999999999829</c:v>
                </c:pt>
                <c:pt idx="42">
                  <c:v>9.5999999999999943</c:v>
                </c:pt>
                <c:pt idx="43">
                  <c:v>12.900000000000006</c:v>
                </c:pt>
                <c:pt idx="44">
                  <c:v>16.200000000000017</c:v>
                </c:pt>
                <c:pt idx="45">
                  <c:v>19.5</c:v>
                </c:pt>
                <c:pt idx="46">
                  <c:v>22.799999999999983</c:v>
                </c:pt>
                <c:pt idx="47">
                  <c:v>26.099999999999994</c:v>
                </c:pt>
                <c:pt idx="48">
                  <c:v>29.400000000000006</c:v>
                </c:pt>
                <c:pt idx="49">
                  <c:v>32.700000000000017</c:v>
                </c:pt>
                <c:pt idx="50">
                  <c:v>36</c:v>
                </c:pt>
                <c:pt idx="51">
                  <c:v>39.299999999999983</c:v>
                </c:pt>
                <c:pt idx="52">
                  <c:v>42.599999999999994</c:v>
                </c:pt>
                <c:pt idx="53">
                  <c:v>45.900000000000006</c:v>
                </c:pt>
                <c:pt idx="54">
                  <c:v>49.200000000000017</c:v>
                </c:pt>
                <c:pt idx="55">
                  <c:v>52.5</c:v>
                </c:pt>
                <c:pt idx="56">
                  <c:v>55.799999999999983</c:v>
                </c:pt>
                <c:pt idx="57">
                  <c:v>59.099999999999994</c:v>
                </c:pt>
                <c:pt idx="58">
                  <c:v>62.400000000000006</c:v>
                </c:pt>
                <c:pt idx="59">
                  <c:v>65.700000000000017</c:v>
                </c:pt>
                <c:pt idx="60">
                  <c:v>69</c:v>
                </c:pt>
                <c:pt idx="61">
                  <c:v>72.299999999999983</c:v>
                </c:pt>
                <c:pt idx="62">
                  <c:v>75.599999999999994</c:v>
                </c:pt>
                <c:pt idx="63">
                  <c:v>78.900000000000006</c:v>
                </c:pt>
                <c:pt idx="64">
                  <c:v>82.199999999999989</c:v>
                </c:pt>
                <c:pt idx="65">
                  <c:v>85.5</c:v>
                </c:pt>
                <c:pt idx="66">
                  <c:v>88.800000000000011</c:v>
                </c:pt>
                <c:pt idx="67">
                  <c:v>92.1</c:v>
                </c:pt>
                <c:pt idx="68">
                  <c:v>95.4</c:v>
                </c:pt>
                <c:pt idx="69">
                  <c:v>98.699999999999989</c:v>
                </c:pt>
                <c:pt idx="70">
                  <c:v>102</c:v>
                </c:pt>
                <c:pt idx="71">
                  <c:v>105.30000000000001</c:v>
                </c:pt>
                <c:pt idx="72">
                  <c:v>108.6</c:v>
                </c:pt>
                <c:pt idx="73">
                  <c:v>111.9</c:v>
                </c:pt>
                <c:pt idx="74">
                  <c:v>115.19999999999999</c:v>
                </c:pt>
                <c:pt idx="75">
                  <c:v>118.5</c:v>
                </c:pt>
                <c:pt idx="76">
                  <c:v>121.80000000000001</c:v>
                </c:pt>
                <c:pt idx="77">
                  <c:v>125.1</c:v>
                </c:pt>
                <c:pt idx="78">
                  <c:v>128.39999999999998</c:v>
                </c:pt>
                <c:pt idx="79">
                  <c:v>131.69999999999999</c:v>
                </c:pt>
                <c:pt idx="80">
                  <c:v>135</c:v>
                </c:pt>
                <c:pt idx="81">
                  <c:v>138.30000000000001</c:v>
                </c:pt>
                <c:pt idx="82">
                  <c:v>141.59999999999997</c:v>
                </c:pt>
                <c:pt idx="83">
                  <c:v>144.90000000000003</c:v>
                </c:pt>
                <c:pt idx="84">
                  <c:v>148.19999999999999</c:v>
                </c:pt>
                <c:pt idx="85">
                  <c:v>151.5</c:v>
                </c:pt>
                <c:pt idx="86">
                  <c:v>154.80000000000001</c:v>
                </c:pt>
                <c:pt idx="87">
                  <c:v>158.09999999999997</c:v>
                </c:pt>
                <c:pt idx="88">
                  <c:v>161.40000000000003</c:v>
                </c:pt>
                <c:pt idx="89">
                  <c:v>164.7</c:v>
                </c:pt>
                <c:pt idx="90">
                  <c:v>168</c:v>
                </c:pt>
                <c:pt idx="91">
                  <c:v>171.3</c:v>
                </c:pt>
                <c:pt idx="92">
                  <c:v>174.59999999999997</c:v>
                </c:pt>
                <c:pt idx="93">
                  <c:v>177.90000000000003</c:v>
                </c:pt>
                <c:pt idx="94">
                  <c:v>181.2</c:v>
                </c:pt>
                <c:pt idx="95">
                  <c:v>184.5</c:v>
                </c:pt>
                <c:pt idx="96">
                  <c:v>187.8</c:v>
                </c:pt>
                <c:pt idx="97">
                  <c:v>191.09999999999997</c:v>
                </c:pt>
                <c:pt idx="98">
                  <c:v>194.40000000000003</c:v>
                </c:pt>
                <c:pt idx="99">
                  <c:v>197.7</c:v>
                </c:pt>
                <c:pt idx="100">
                  <c:v>201</c:v>
                </c:pt>
                <c:pt idx="101">
                  <c:v>204.3</c:v>
                </c:pt>
                <c:pt idx="102">
                  <c:v>207.59999999999997</c:v>
                </c:pt>
                <c:pt idx="103">
                  <c:v>210.90000000000003</c:v>
                </c:pt>
                <c:pt idx="104">
                  <c:v>214.2</c:v>
                </c:pt>
                <c:pt idx="105">
                  <c:v>217.5</c:v>
                </c:pt>
                <c:pt idx="106">
                  <c:v>220.8</c:v>
                </c:pt>
                <c:pt idx="107">
                  <c:v>224.09999999999997</c:v>
                </c:pt>
                <c:pt idx="108">
                  <c:v>227.40000000000003</c:v>
                </c:pt>
                <c:pt idx="109">
                  <c:v>230.7</c:v>
                </c:pt>
                <c:pt idx="110">
                  <c:v>234</c:v>
                </c:pt>
                <c:pt idx="111">
                  <c:v>237.3</c:v>
                </c:pt>
                <c:pt idx="112">
                  <c:v>240.59999999999997</c:v>
                </c:pt>
                <c:pt idx="113">
                  <c:v>243.90000000000003</c:v>
                </c:pt>
                <c:pt idx="114">
                  <c:v>247.2</c:v>
                </c:pt>
                <c:pt idx="115">
                  <c:v>250.5</c:v>
                </c:pt>
                <c:pt idx="116">
                  <c:v>253.8</c:v>
                </c:pt>
                <c:pt idx="117">
                  <c:v>257.09999999999997</c:v>
                </c:pt>
                <c:pt idx="118">
                  <c:v>260.40000000000003</c:v>
                </c:pt>
                <c:pt idx="119">
                  <c:v>263.7</c:v>
                </c:pt>
                <c:pt idx="120">
                  <c:v>267</c:v>
                </c:pt>
                <c:pt idx="121">
                  <c:v>270.3</c:v>
                </c:pt>
                <c:pt idx="122">
                  <c:v>273.59999999999997</c:v>
                </c:pt>
                <c:pt idx="123">
                  <c:v>276.90000000000003</c:v>
                </c:pt>
                <c:pt idx="124">
                  <c:v>280.2</c:v>
                </c:pt>
                <c:pt idx="125">
                  <c:v>283.5</c:v>
                </c:pt>
                <c:pt idx="126">
                  <c:v>286.8</c:v>
                </c:pt>
                <c:pt idx="127">
                  <c:v>290.10000000000002</c:v>
                </c:pt>
                <c:pt idx="128">
                  <c:v>293.39999999999998</c:v>
                </c:pt>
                <c:pt idx="129">
                  <c:v>296.7</c:v>
                </c:pt>
                <c:pt idx="130">
                  <c:v>300</c:v>
                </c:pt>
                <c:pt idx="131">
                  <c:v>303.3</c:v>
                </c:pt>
                <c:pt idx="132">
                  <c:v>306.60000000000002</c:v>
                </c:pt>
                <c:pt idx="133">
                  <c:v>309.89999999999998</c:v>
                </c:pt>
                <c:pt idx="134">
                  <c:v>313.2</c:v>
                </c:pt>
                <c:pt idx="135">
                  <c:v>316.5</c:v>
                </c:pt>
                <c:pt idx="136">
                  <c:v>319.8</c:v>
                </c:pt>
                <c:pt idx="137">
                  <c:v>323.10000000000002</c:v>
                </c:pt>
                <c:pt idx="138">
                  <c:v>326.39999999999998</c:v>
                </c:pt>
                <c:pt idx="139">
                  <c:v>329.7</c:v>
                </c:pt>
                <c:pt idx="140">
                  <c:v>333</c:v>
                </c:pt>
                <c:pt idx="141">
                  <c:v>336.3</c:v>
                </c:pt>
                <c:pt idx="142">
                  <c:v>339.6</c:v>
                </c:pt>
                <c:pt idx="143">
                  <c:v>342.9</c:v>
                </c:pt>
                <c:pt idx="144">
                  <c:v>346.2</c:v>
                </c:pt>
                <c:pt idx="145">
                  <c:v>349.5</c:v>
                </c:pt>
                <c:pt idx="146">
                  <c:v>352.8</c:v>
                </c:pt>
                <c:pt idx="147">
                  <c:v>356.1</c:v>
                </c:pt>
                <c:pt idx="148">
                  <c:v>359.4</c:v>
                </c:pt>
                <c:pt idx="149">
                  <c:v>362.7</c:v>
                </c:pt>
                <c:pt idx="150">
                  <c:v>366</c:v>
                </c:pt>
                <c:pt idx="151">
                  <c:v>369.3</c:v>
                </c:pt>
                <c:pt idx="152">
                  <c:v>372.6</c:v>
                </c:pt>
                <c:pt idx="153">
                  <c:v>375.9</c:v>
                </c:pt>
                <c:pt idx="154">
                  <c:v>379.2</c:v>
                </c:pt>
                <c:pt idx="155">
                  <c:v>382.5</c:v>
                </c:pt>
                <c:pt idx="156">
                  <c:v>385.79999999999995</c:v>
                </c:pt>
                <c:pt idx="157">
                  <c:v>389.1</c:v>
                </c:pt>
                <c:pt idx="158">
                  <c:v>392.4</c:v>
                </c:pt>
                <c:pt idx="159">
                  <c:v>395.70000000000005</c:v>
                </c:pt>
                <c:pt idx="160">
                  <c:v>399</c:v>
                </c:pt>
                <c:pt idx="161">
                  <c:v>402.30000000000007</c:v>
                </c:pt>
                <c:pt idx="162">
                  <c:v>405.6</c:v>
                </c:pt>
                <c:pt idx="163">
                  <c:v>408.9</c:v>
                </c:pt>
                <c:pt idx="164">
                  <c:v>412.19999999999993</c:v>
                </c:pt>
                <c:pt idx="165">
                  <c:v>415.5</c:v>
                </c:pt>
                <c:pt idx="166">
                  <c:v>418.80000000000007</c:v>
                </c:pt>
                <c:pt idx="167">
                  <c:v>422.1</c:v>
                </c:pt>
                <c:pt idx="168">
                  <c:v>425.4</c:v>
                </c:pt>
                <c:pt idx="169">
                  <c:v>428.69999999999993</c:v>
                </c:pt>
                <c:pt idx="170">
                  <c:v>432</c:v>
                </c:pt>
                <c:pt idx="171">
                  <c:v>435.30000000000007</c:v>
                </c:pt>
                <c:pt idx="172">
                  <c:v>438.6</c:v>
                </c:pt>
                <c:pt idx="173">
                  <c:v>441.9</c:v>
                </c:pt>
                <c:pt idx="174">
                  <c:v>445.19999999999993</c:v>
                </c:pt>
                <c:pt idx="175">
                  <c:v>448.5</c:v>
                </c:pt>
                <c:pt idx="176">
                  <c:v>451.80000000000007</c:v>
                </c:pt>
                <c:pt idx="177">
                  <c:v>455.1</c:v>
                </c:pt>
                <c:pt idx="178">
                  <c:v>458.4</c:v>
                </c:pt>
                <c:pt idx="179">
                  <c:v>461.69999999999993</c:v>
                </c:pt>
                <c:pt idx="180">
                  <c:v>465</c:v>
                </c:pt>
                <c:pt idx="181">
                  <c:v>468.30000000000007</c:v>
                </c:pt>
                <c:pt idx="182">
                  <c:v>471.6</c:v>
                </c:pt>
                <c:pt idx="183">
                  <c:v>474.9</c:v>
                </c:pt>
                <c:pt idx="184">
                  <c:v>478.19999999999993</c:v>
                </c:pt>
                <c:pt idx="185">
                  <c:v>481.5</c:v>
                </c:pt>
                <c:pt idx="186">
                  <c:v>484.80000000000007</c:v>
                </c:pt>
                <c:pt idx="187">
                  <c:v>488.1</c:v>
                </c:pt>
                <c:pt idx="188">
                  <c:v>491.4</c:v>
                </c:pt>
                <c:pt idx="189">
                  <c:v>494.69999999999993</c:v>
                </c:pt>
                <c:pt idx="190">
                  <c:v>498</c:v>
                </c:pt>
                <c:pt idx="191">
                  <c:v>501.30000000000007</c:v>
                </c:pt>
                <c:pt idx="192">
                  <c:v>504.6</c:v>
                </c:pt>
                <c:pt idx="193">
                  <c:v>507.9</c:v>
                </c:pt>
                <c:pt idx="194">
                  <c:v>511.19999999999993</c:v>
                </c:pt>
                <c:pt idx="195">
                  <c:v>514.5</c:v>
                </c:pt>
                <c:pt idx="196">
                  <c:v>517.80000000000007</c:v>
                </c:pt>
                <c:pt idx="197">
                  <c:v>521.1</c:v>
                </c:pt>
                <c:pt idx="198">
                  <c:v>524.4</c:v>
                </c:pt>
                <c:pt idx="199">
                  <c:v>527.69999999999993</c:v>
                </c:pt>
                <c:pt idx="200">
                  <c:v>531</c:v>
                </c:pt>
                <c:pt idx="201">
                  <c:v>534.30000000000007</c:v>
                </c:pt>
                <c:pt idx="202">
                  <c:v>537.6</c:v>
                </c:pt>
                <c:pt idx="203">
                  <c:v>540.9</c:v>
                </c:pt>
                <c:pt idx="204">
                  <c:v>544.19999999999993</c:v>
                </c:pt>
                <c:pt idx="205">
                  <c:v>547.5</c:v>
                </c:pt>
                <c:pt idx="206">
                  <c:v>550.80000000000007</c:v>
                </c:pt>
                <c:pt idx="207">
                  <c:v>554.1</c:v>
                </c:pt>
                <c:pt idx="208">
                  <c:v>557.4</c:v>
                </c:pt>
                <c:pt idx="209">
                  <c:v>560.69999999999993</c:v>
                </c:pt>
                <c:pt idx="210">
                  <c:v>564</c:v>
                </c:pt>
                <c:pt idx="211">
                  <c:v>567.30000000000007</c:v>
                </c:pt>
                <c:pt idx="212">
                  <c:v>570.6</c:v>
                </c:pt>
                <c:pt idx="213">
                  <c:v>573.9</c:v>
                </c:pt>
                <c:pt idx="214">
                  <c:v>577.19999999999993</c:v>
                </c:pt>
                <c:pt idx="215">
                  <c:v>580.5</c:v>
                </c:pt>
                <c:pt idx="216">
                  <c:v>583.80000000000007</c:v>
                </c:pt>
                <c:pt idx="217">
                  <c:v>587.1</c:v>
                </c:pt>
                <c:pt idx="218">
                  <c:v>590.4</c:v>
                </c:pt>
                <c:pt idx="219">
                  <c:v>593.69999999999993</c:v>
                </c:pt>
                <c:pt idx="220">
                  <c:v>597</c:v>
                </c:pt>
                <c:pt idx="221">
                  <c:v>600.30000000000007</c:v>
                </c:pt>
                <c:pt idx="222">
                  <c:v>603.6</c:v>
                </c:pt>
                <c:pt idx="223">
                  <c:v>606.9</c:v>
                </c:pt>
                <c:pt idx="224">
                  <c:v>610.19999999999993</c:v>
                </c:pt>
                <c:pt idx="225">
                  <c:v>613.5</c:v>
                </c:pt>
                <c:pt idx="226">
                  <c:v>616.80000000000007</c:v>
                </c:pt>
                <c:pt idx="227">
                  <c:v>620.1</c:v>
                </c:pt>
                <c:pt idx="228">
                  <c:v>623.4</c:v>
                </c:pt>
                <c:pt idx="229">
                  <c:v>626.69999999999993</c:v>
                </c:pt>
                <c:pt idx="230">
                  <c:v>630</c:v>
                </c:pt>
                <c:pt idx="231">
                  <c:v>633.30000000000007</c:v>
                </c:pt>
                <c:pt idx="232">
                  <c:v>636.6</c:v>
                </c:pt>
                <c:pt idx="233">
                  <c:v>639.9</c:v>
                </c:pt>
                <c:pt idx="234">
                  <c:v>643.19999999999993</c:v>
                </c:pt>
                <c:pt idx="235">
                  <c:v>646.5</c:v>
                </c:pt>
                <c:pt idx="236">
                  <c:v>649.80000000000007</c:v>
                </c:pt>
                <c:pt idx="237">
                  <c:v>653.1</c:v>
                </c:pt>
                <c:pt idx="238">
                  <c:v>656.4</c:v>
                </c:pt>
                <c:pt idx="239">
                  <c:v>659.69999999999993</c:v>
                </c:pt>
                <c:pt idx="240">
                  <c:v>663</c:v>
                </c:pt>
                <c:pt idx="241">
                  <c:v>666.30000000000007</c:v>
                </c:pt>
                <c:pt idx="242">
                  <c:v>669.6</c:v>
                </c:pt>
                <c:pt idx="243">
                  <c:v>672.9</c:v>
                </c:pt>
                <c:pt idx="244">
                  <c:v>676.19999999999993</c:v>
                </c:pt>
                <c:pt idx="245">
                  <c:v>679.5</c:v>
                </c:pt>
                <c:pt idx="246">
                  <c:v>682.80000000000007</c:v>
                </c:pt>
                <c:pt idx="247">
                  <c:v>686.1</c:v>
                </c:pt>
                <c:pt idx="248">
                  <c:v>689.4</c:v>
                </c:pt>
                <c:pt idx="249">
                  <c:v>692.7</c:v>
                </c:pt>
                <c:pt idx="250">
                  <c:v>696</c:v>
                </c:pt>
              </c:numCache>
            </c:numRef>
          </c:yVal>
          <c:smooth val="0"/>
          <c:extLst xmlns:c16r2="http://schemas.microsoft.com/office/drawing/2015/06/chart">
            <c:ext xmlns:c16="http://schemas.microsoft.com/office/drawing/2014/chart" uri="{C3380CC4-5D6E-409C-BE32-E72D297353CC}">
              <c16:uniqueId val="{00000001-AC6A-461B-B742-E0DA93D4ABEF}"/>
            </c:ext>
          </c:extLst>
        </c:ser>
        <c:ser>
          <c:idx val="2"/>
          <c:order val="2"/>
          <c:tx>
            <c:strRef>
              <c:f>Feuil3!$U$2</c:f>
              <c:strCache>
                <c:ptCount val="1"/>
                <c:pt idx="0">
                  <c:v>Blé-NT-TCS certifiées</c:v>
                </c:pt>
              </c:strCache>
            </c:strRef>
          </c:tx>
          <c:spPr>
            <a:ln w="28575">
              <a:noFill/>
            </a:ln>
          </c:spPr>
          <c:marker>
            <c:symbol val="circle"/>
            <c:size val="4"/>
          </c:marker>
          <c:xVal>
            <c:numRef>
              <c:f>Feuil3!$R$3:$R$253</c:f>
              <c:numCache>
                <c:formatCode>General</c:formatCode>
                <c:ptCount val="25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c:v>
                </c:pt>
                <c:pt idx="227">
                  <c:v>22.7</c:v>
                </c:pt>
                <c:pt idx="228">
                  <c:v>22.8</c:v>
                </c:pt>
                <c:pt idx="229">
                  <c:v>22.9</c:v>
                </c:pt>
                <c:pt idx="230">
                  <c:v>23</c:v>
                </c:pt>
                <c:pt idx="231">
                  <c:v>23.1</c:v>
                </c:pt>
                <c:pt idx="232">
                  <c:v>23.2</c:v>
                </c:pt>
                <c:pt idx="233">
                  <c:v>23.3</c:v>
                </c:pt>
                <c:pt idx="234">
                  <c:v>23.4</c:v>
                </c:pt>
                <c:pt idx="235">
                  <c:v>23.5</c:v>
                </c:pt>
                <c:pt idx="236">
                  <c:v>23.6</c:v>
                </c:pt>
                <c:pt idx="237">
                  <c:v>23.7</c:v>
                </c:pt>
                <c:pt idx="238">
                  <c:v>23.8</c:v>
                </c:pt>
                <c:pt idx="239">
                  <c:v>23.9</c:v>
                </c:pt>
                <c:pt idx="240">
                  <c:v>24</c:v>
                </c:pt>
                <c:pt idx="241">
                  <c:v>24.1</c:v>
                </c:pt>
                <c:pt idx="242">
                  <c:v>24.2</c:v>
                </c:pt>
                <c:pt idx="243">
                  <c:v>24.3</c:v>
                </c:pt>
                <c:pt idx="244">
                  <c:v>24.4</c:v>
                </c:pt>
                <c:pt idx="245">
                  <c:v>24.5</c:v>
                </c:pt>
                <c:pt idx="246">
                  <c:v>24.6</c:v>
                </c:pt>
                <c:pt idx="247">
                  <c:v>24.7</c:v>
                </c:pt>
                <c:pt idx="248">
                  <c:v>24.8</c:v>
                </c:pt>
                <c:pt idx="249">
                  <c:v>24.9</c:v>
                </c:pt>
                <c:pt idx="250">
                  <c:v>25</c:v>
                </c:pt>
              </c:numCache>
            </c:numRef>
          </c:xVal>
          <c:yVal>
            <c:numRef>
              <c:f>Feuil3!$U$3:$U$253</c:f>
              <c:numCache>
                <c:formatCode>General</c:formatCode>
                <c:ptCount val="251"/>
                <c:pt idx="0">
                  <c:v>-216</c:v>
                </c:pt>
                <c:pt idx="1">
                  <c:v>-212.7</c:v>
                </c:pt>
                <c:pt idx="2">
                  <c:v>-209.4</c:v>
                </c:pt>
                <c:pt idx="3">
                  <c:v>-206.1</c:v>
                </c:pt>
                <c:pt idx="4">
                  <c:v>-202.8</c:v>
                </c:pt>
                <c:pt idx="5">
                  <c:v>-199.5</c:v>
                </c:pt>
                <c:pt idx="6">
                  <c:v>-196.2</c:v>
                </c:pt>
                <c:pt idx="7">
                  <c:v>-192.9</c:v>
                </c:pt>
                <c:pt idx="8">
                  <c:v>-189.6</c:v>
                </c:pt>
                <c:pt idx="9">
                  <c:v>-186.3</c:v>
                </c:pt>
                <c:pt idx="10">
                  <c:v>-183</c:v>
                </c:pt>
                <c:pt idx="11">
                  <c:v>-179.7</c:v>
                </c:pt>
                <c:pt idx="12">
                  <c:v>-176.4</c:v>
                </c:pt>
                <c:pt idx="13">
                  <c:v>-173.1</c:v>
                </c:pt>
                <c:pt idx="14">
                  <c:v>-169.8</c:v>
                </c:pt>
                <c:pt idx="15">
                  <c:v>-166.5</c:v>
                </c:pt>
                <c:pt idx="16">
                  <c:v>-163.19999999999999</c:v>
                </c:pt>
                <c:pt idx="17">
                  <c:v>-159.9</c:v>
                </c:pt>
                <c:pt idx="18">
                  <c:v>-156.6</c:v>
                </c:pt>
                <c:pt idx="19">
                  <c:v>-153.30000000000001</c:v>
                </c:pt>
                <c:pt idx="20">
                  <c:v>-150</c:v>
                </c:pt>
                <c:pt idx="21">
                  <c:v>-146.69999999999999</c:v>
                </c:pt>
                <c:pt idx="22">
                  <c:v>-143.39999999999998</c:v>
                </c:pt>
                <c:pt idx="23">
                  <c:v>-140.10000000000002</c:v>
                </c:pt>
                <c:pt idx="24">
                  <c:v>-136.80000000000001</c:v>
                </c:pt>
                <c:pt idx="25">
                  <c:v>-133.5</c:v>
                </c:pt>
                <c:pt idx="26">
                  <c:v>-130.19999999999999</c:v>
                </c:pt>
                <c:pt idx="27">
                  <c:v>-126.89999999999999</c:v>
                </c:pt>
                <c:pt idx="28">
                  <c:v>-123.60000000000001</c:v>
                </c:pt>
                <c:pt idx="29">
                  <c:v>-120.3</c:v>
                </c:pt>
                <c:pt idx="30">
                  <c:v>-117</c:v>
                </c:pt>
                <c:pt idx="31">
                  <c:v>-113.7</c:v>
                </c:pt>
                <c:pt idx="32">
                  <c:v>-110.4</c:v>
                </c:pt>
                <c:pt idx="33">
                  <c:v>-107.1</c:v>
                </c:pt>
                <c:pt idx="34">
                  <c:v>-103.8</c:v>
                </c:pt>
                <c:pt idx="35">
                  <c:v>-100.5</c:v>
                </c:pt>
                <c:pt idx="36">
                  <c:v>-97.2</c:v>
                </c:pt>
                <c:pt idx="37">
                  <c:v>-93.9</c:v>
                </c:pt>
                <c:pt idx="38">
                  <c:v>-90.6</c:v>
                </c:pt>
                <c:pt idx="39">
                  <c:v>-87.300000000000011</c:v>
                </c:pt>
                <c:pt idx="40">
                  <c:v>-84</c:v>
                </c:pt>
                <c:pt idx="41">
                  <c:v>-80.700000000000017</c:v>
                </c:pt>
                <c:pt idx="42">
                  <c:v>-77.400000000000006</c:v>
                </c:pt>
                <c:pt idx="43">
                  <c:v>-74.099999999999994</c:v>
                </c:pt>
                <c:pt idx="44">
                  <c:v>-70.799999999999983</c:v>
                </c:pt>
                <c:pt idx="45">
                  <c:v>-67.5</c:v>
                </c:pt>
                <c:pt idx="46">
                  <c:v>-64.200000000000017</c:v>
                </c:pt>
                <c:pt idx="47">
                  <c:v>-60.900000000000006</c:v>
                </c:pt>
                <c:pt idx="48">
                  <c:v>-57.599999999999994</c:v>
                </c:pt>
                <c:pt idx="49">
                  <c:v>-54.299999999999983</c:v>
                </c:pt>
                <c:pt idx="50">
                  <c:v>-51</c:v>
                </c:pt>
                <c:pt idx="51">
                  <c:v>-47.700000000000017</c:v>
                </c:pt>
                <c:pt idx="52">
                  <c:v>-44.400000000000006</c:v>
                </c:pt>
                <c:pt idx="53">
                  <c:v>-41.099999999999994</c:v>
                </c:pt>
                <c:pt idx="54">
                  <c:v>-37.799999999999983</c:v>
                </c:pt>
                <c:pt idx="55">
                  <c:v>-34.5</c:v>
                </c:pt>
                <c:pt idx="56">
                  <c:v>-31.200000000000017</c:v>
                </c:pt>
                <c:pt idx="57">
                  <c:v>-27.900000000000006</c:v>
                </c:pt>
                <c:pt idx="58">
                  <c:v>-24.599999999999994</c:v>
                </c:pt>
                <c:pt idx="59">
                  <c:v>-21.299999999999983</c:v>
                </c:pt>
                <c:pt idx="60">
                  <c:v>-18</c:v>
                </c:pt>
                <c:pt idx="61">
                  <c:v>-14.700000000000017</c:v>
                </c:pt>
                <c:pt idx="62">
                  <c:v>-11.400000000000006</c:v>
                </c:pt>
                <c:pt idx="63">
                  <c:v>-8.0999999999999943</c:v>
                </c:pt>
                <c:pt idx="64">
                  <c:v>-4.8000000000000114</c:v>
                </c:pt>
                <c:pt idx="65">
                  <c:v>-1.5</c:v>
                </c:pt>
                <c:pt idx="66">
                  <c:v>1.8000000000000114</c:v>
                </c:pt>
                <c:pt idx="67">
                  <c:v>5.0999999999999943</c:v>
                </c:pt>
                <c:pt idx="68">
                  <c:v>8.4000000000000057</c:v>
                </c:pt>
                <c:pt idx="69">
                  <c:v>11.699999999999989</c:v>
                </c:pt>
                <c:pt idx="70">
                  <c:v>15</c:v>
                </c:pt>
                <c:pt idx="71">
                  <c:v>18.300000000000011</c:v>
                </c:pt>
                <c:pt idx="72">
                  <c:v>21.599999999999994</c:v>
                </c:pt>
                <c:pt idx="73">
                  <c:v>24.900000000000006</c:v>
                </c:pt>
                <c:pt idx="74">
                  <c:v>28.199999999999989</c:v>
                </c:pt>
                <c:pt idx="75">
                  <c:v>31.5</c:v>
                </c:pt>
                <c:pt idx="76">
                  <c:v>34.800000000000011</c:v>
                </c:pt>
                <c:pt idx="77">
                  <c:v>38.099999999999994</c:v>
                </c:pt>
                <c:pt idx="78">
                  <c:v>41.399999999999977</c:v>
                </c:pt>
                <c:pt idx="79">
                  <c:v>44.699999999999989</c:v>
                </c:pt>
                <c:pt idx="80">
                  <c:v>48</c:v>
                </c:pt>
                <c:pt idx="81">
                  <c:v>51.300000000000011</c:v>
                </c:pt>
                <c:pt idx="82">
                  <c:v>54.599999999999966</c:v>
                </c:pt>
                <c:pt idx="83">
                  <c:v>57.900000000000034</c:v>
                </c:pt>
                <c:pt idx="84">
                  <c:v>61.199999999999989</c:v>
                </c:pt>
                <c:pt idx="85">
                  <c:v>64.5</c:v>
                </c:pt>
                <c:pt idx="86">
                  <c:v>67.800000000000011</c:v>
                </c:pt>
                <c:pt idx="87">
                  <c:v>71.099999999999966</c:v>
                </c:pt>
                <c:pt idx="88">
                  <c:v>74.400000000000034</c:v>
                </c:pt>
                <c:pt idx="89">
                  <c:v>77.699999999999989</c:v>
                </c:pt>
                <c:pt idx="90">
                  <c:v>81</c:v>
                </c:pt>
                <c:pt idx="91">
                  <c:v>84.300000000000011</c:v>
                </c:pt>
                <c:pt idx="92">
                  <c:v>87.599999999999966</c:v>
                </c:pt>
                <c:pt idx="93">
                  <c:v>90.900000000000034</c:v>
                </c:pt>
                <c:pt idx="94">
                  <c:v>94.199999999999989</c:v>
                </c:pt>
                <c:pt idx="95">
                  <c:v>97.5</c:v>
                </c:pt>
                <c:pt idx="96">
                  <c:v>100.80000000000001</c:v>
                </c:pt>
                <c:pt idx="97">
                  <c:v>104.09999999999997</c:v>
                </c:pt>
                <c:pt idx="98">
                  <c:v>107.40000000000003</c:v>
                </c:pt>
                <c:pt idx="99">
                  <c:v>110.69999999999999</c:v>
                </c:pt>
                <c:pt idx="100">
                  <c:v>114</c:v>
                </c:pt>
                <c:pt idx="101">
                  <c:v>117.30000000000001</c:v>
                </c:pt>
                <c:pt idx="102">
                  <c:v>120.59999999999997</c:v>
                </c:pt>
                <c:pt idx="103">
                  <c:v>123.90000000000003</c:v>
                </c:pt>
                <c:pt idx="104">
                  <c:v>127.19999999999999</c:v>
                </c:pt>
                <c:pt idx="105">
                  <c:v>130.5</c:v>
                </c:pt>
                <c:pt idx="106">
                  <c:v>133.80000000000001</c:v>
                </c:pt>
                <c:pt idx="107">
                  <c:v>137.09999999999997</c:v>
                </c:pt>
                <c:pt idx="108">
                  <c:v>140.40000000000003</c:v>
                </c:pt>
                <c:pt idx="109">
                  <c:v>143.69999999999999</c:v>
                </c:pt>
                <c:pt idx="110">
                  <c:v>147</c:v>
                </c:pt>
                <c:pt idx="111">
                  <c:v>150.30000000000001</c:v>
                </c:pt>
                <c:pt idx="112">
                  <c:v>153.59999999999997</c:v>
                </c:pt>
                <c:pt idx="113">
                  <c:v>156.90000000000003</c:v>
                </c:pt>
                <c:pt idx="114">
                  <c:v>160.19999999999999</c:v>
                </c:pt>
                <c:pt idx="115">
                  <c:v>163.5</c:v>
                </c:pt>
                <c:pt idx="116">
                  <c:v>166.8</c:v>
                </c:pt>
                <c:pt idx="117">
                  <c:v>170.09999999999997</c:v>
                </c:pt>
                <c:pt idx="118">
                  <c:v>173.40000000000003</c:v>
                </c:pt>
                <c:pt idx="119">
                  <c:v>176.7</c:v>
                </c:pt>
                <c:pt idx="120">
                  <c:v>180</c:v>
                </c:pt>
                <c:pt idx="121">
                  <c:v>183.3</c:v>
                </c:pt>
                <c:pt idx="122">
                  <c:v>186.59999999999997</c:v>
                </c:pt>
                <c:pt idx="123">
                  <c:v>189.90000000000003</c:v>
                </c:pt>
                <c:pt idx="124">
                  <c:v>193.2</c:v>
                </c:pt>
                <c:pt idx="125">
                  <c:v>196.5</c:v>
                </c:pt>
                <c:pt idx="126">
                  <c:v>199.8</c:v>
                </c:pt>
                <c:pt idx="127">
                  <c:v>203.10000000000002</c:v>
                </c:pt>
                <c:pt idx="128">
                  <c:v>206.39999999999998</c:v>
                </c:pt>
                <c:pt idx="129">
                  <c:v>209.7</c:v>
                </c:pt>
                <c:pt idx="130">
                  <c:v>213</c:v>
                </c:pt>
                <c:pt idx="131">
                  <c:v>216.3</c:v>
                </c:pt>
                <c:pt idx="132">
                  <c:v>219.60000000000002</c:v>
                </c:pt>
                <c:pt idx="133">
                  <c:v>222.89999999999998</c:v>
                </c:pt>
                <c:pt idx="134">
                  <c:v>226.2</c:v>
                </c:pt>
                <c:pt idx="135">
                  <c:v>229.5</c:v>
                </c:pt>
                <c:pt idx="136">
                  <c:v>232.8</c:v>
                </c:pt>
                <c:pt idx="137">
                  <c:v>236.10000000000002</c:v>
                </c:pt>
                <c:pt idx="138">
                  <c:v>239.39999999999998</c:v>
                </c:pt>
                <c:pt idx="139">
                  <c:v>242.7</c:v>
                </c:pt>
                <c:pt idx="140">
                  <c:v>246</c:v>
                </c:pt>
                <c:pt idx="141">
                  <c:v>249.3</c:v>
                </c:pt>
                <c:pt idx="142">
                  <c:v>252.60000000000002</c:v>
                </c:pt>
                <c:pt idx="143">
                  <c:v>255.89999999999998</c:v>
                </c:pt>
                <c:pt idx="144">
                  <c:v>259.2</c:v>
                </c:pt>
                <c:pt idx="145">
                  <c:v>262.5</c:v>
                </c:pt>
                <c:pt idx="146">
                  <c:v>265.8</c:v>
                </c:pt>
                <c:pt idx="147">
                  <c:v>269.10000000000002</c:v>
                </c:pt>
                <c:pt idx="148">
                  <c:v>272.39999999999998</c:v>
                </c:pt>
                <c:pt idx="149">
                  <c:v>275.7</c:v>
                </c:pt>
                <c:pt idx="150">
                  <c:v>279</c:v>
                </c:pt>
                <c:pt idx="151">
                  <c:v>282.3</c:v>
                </c:pt>
                <c:pt idx="152">
                  <c:v>285.60000000000002</c:v>
                </c:pt>
                <c:pt idx="153">
                  <c:v>288.89999999999998</c:v>
                </c:pt>
                <c:pt idx="154">
                  <c:v>292.2</c:v>
                </c:pt>
                <c:pt idx="155">
                  <c:v>295.5</c:v>
                </c:pt>
                <c:pt idx="156">
                  <c:v>298.79999999999995</c:v>
                </c:pt>
                <c:pt idx="157">
                  <c:v>302.10000000000002</c:v>
                </c:pt>
                <c:pt idx="158">
                  <c:v>305.39999999999998</c:v>
                </c:pt>
                <c:pt idx="159">
                  <c:v>308.70000000000005</c:v>
                </c:pt>
                <c:pt idx="160">
                  <c:v>312</c:v>
                </c:pt>
                <c:pt idx="161">
                  <c:v>315.30000000000007</c:v>
                </c:pt>
                <c:pt idx="162">
                  <c:v>318.60000000000002</c:v>
                </c:pt>
                <c:pt idx="163">
                  <c:v>321.89999999999998</c:v>
                </c:pt>
                <c:pt idx="164">
                  <c:v>325.19999999999993</c:v>
                </c:pt>
                <c:pt idx="165">
                  <c:v>328.5</c:v>
                </c:pt>
                <c:pt idx="166">
                  <c:v>331.80000000000007</c:v>
                </c:pt>
                <c:pt idx="167">
                  <c:v>335.1</c:v>
                </c:pt>
                <c:pt idx="168">
                  <c:v>338.4</c:v>
                </c:pt>
                <c:pt idx="169">
                  <c:v>341.69999999999993</c:v>
                </c:pt>
                <c:pt idx="170">
                  <c:v>345</c:v>
                </c:pt>
                <c:pt idx="171">
                  <c:v>348.30000000000007</c:v>
                </c:pt>
                <c:pt idx="172">
                  <c:v>351.6</c:v>
                </c:pt>
                <c:pt idx="173">
                  <c:v>354.9</c:v>
                </c:pt>
                <c:pt idx="174">
                  <c:v>358.19999999999993</c:v>
                </c:pt>
                <c:pt idx="175">
                  <c:v>361.5</c:v>
                </c:pt>
                <c:pt idx="176">
                  <c:v>364.80000000000007</c:v>
                </c:pt>
                <c:pt idx="177">
                  <c:v>368.1</c:v>
                </c:pt>
                <c:pt idx="178">
                  <c:v>371.4</c:v>
                </c:pt>
                <c:pt idx="179">
                  <c:v>374.69999999999993</c:v>
                </c:pt>
                <c:pt idx="180">
                  <c:v>378</c:v>
                </c:pt>
                <c:pt idx="181">
                  <c:v>381.30000000000007</c:v>
                </c:pt>
                <c:pt idx="182">
                  <c:v>384.6</c:v>
                </c:pt>
                <c:pt idx="183">
                  <c:v>387.9</c:v>
                </c:pt>
                <c:pt idx="184">
                  <c:v>391.19999999999993</c:v>
                </c:pt>
                <c:pt idx="185">
                  <c:v>394.5</c:v>
                </c:pt>
                <c:pt idx="186">
                  <c:v>397.80000000000007</c:v>
                </c:pt>
                <c:pt idx="187">
                  <c:v>401.1</c:v>
                </c:pt>
                <c:pt idx="188">
                  <c:v>404.4</c:v>
                </c:pt>
                <c:pt idx="189">
                  <c:v>407.69999999999993</c:v>
                </c:pt>
                <c:pt idx="190">
                  <c:v>411</c:v>
                </c:pt>
                <c:pt idx="191">
                  <c:v>414.30000000000007</c:v>
                </c:pt>
                <c:pt idx="192">
                  <c:v>417.6</c:v>
                </c:pt>
                <c:pt idx="193">
                  <c:v>420.9</c:v>
                </c:pt>
                <c:pt idx="194">
                  <c:v>424.19999999999993</c:v>
                </c:pt>
                <c:pt idx="195">
                  <c:v>427.5</c:v>
                </c:pt>
                <c:pt idx="196">
                  <c:v>430.80000000000007</c:v>
                </c:pt>
                <c:pt idx="197">
                  <c:v>434.1</c:v>
                </c:pt>
                <c:pt idx="198">
                  <c:v>437.4</c:v>
                </c:pt>
                <c:pt idx="199">
                  <c:v>440.69999999999993</c:v>
                </c:pt>
                <c:pt idx="200">
                  <c:v>444</c:v>
                </c:pt>
                <c:pt idx="201">
                  <c:v>447.30000000000007</c:v>
                </c:pt>
                <c:pt idx="202">
                  <c:v>450.6</c:v>
                </c:pt>
                <c:pt idx="203">
                  <c:v>453.9</c:v>
                </c:pt>
                <c:pt idx="204">
                  <c:v>457.19999999999993</c:v>
                </c:pt>
                <c:pt idx="205">
                  <c:v>460.5</c:v>
                </c:pt>
                <c:pt idx="206">
                  <c:v>463.80000000000007</c:v>
                </c:pt>
                <c:pt idx="207">
                  <c:v>467.1</c:v>
                </c:pt>
                <c:pt idx="208">
                  <c:v>470.4</c:v>
                </c:pt>
                <c:pt idx="209">
                  <c:v>473.69999999999993</c:v>
                </c:pt>
                <c:pt idx="210">
                  <c:v>477</c:v>
                </c:pt>
                <c:pt idx="211">
                  <c:v>480.30000000000007</c:v>
                </c:pt>
                <c:pt idx="212">
                  <c:v>483.6</c:v>
                </c:pt>
                <c:pt idx="213">
                  <c:v>486.9</c:v>
                </c:pt>
                <c:pt idx="214">
                  <c:v>490.19999999999993</c:v>
                </c:pt>
                <c:pt idx="215">
                  <c:v>493.5</c:v>
                </c:pt>
                <c:pt idx="216">
                  <c:v>496.80000000000007</c:v>
                </c:pt>
                <c:pt idx="217">
                  <c:v>500.1</c:v>
                </c:pt>
                <c:pt idx="218">
                  <c:v>503.4</c:v>
                </c:pt>
                <c:pt idx="219">
                  <c:v>506.69999999999993</c:v>
                </c:pt>
                <c:pt idx="220">
                  <c:v>510</c:v>
                </c:pt>
                <c:pt idx="221">
                  <c:v>513.30000000000007</c:v>
                </c:pt>
                <c:pt idx="222">
                  <c:v>516.6</c:v>
                </c:pt>
                <c:pt idx="223">
                  <c:v>519.9</c:v>
                </c:pt>
                <c:pt idx="224">
                  <c:v>523.19999999999993</c:v>
                </c:pt>
                <c:pt idx="225">
                  <c:v>526.5</c:v>
                </c:pt>
                <c:pt idx="226">
                  <c:v>529.80000000000007</c:v>
                </c:pt>
                <c:pt idx="227">
                  <c:v>533.1</c:v>
                </c:pt>
                <c:pt idx="228">
                  <c:v>536.4</c:v>
                </c:pt>
                <c:pt idx="229">
                  <c:v>539.69999999999993</c:v>
                </c:pt>
                <c:pt idx="230">
                  <c:v>543</c:v>
                </c:pt>
                <c:pt idx="231">
                  <c:v>546.30000000000007</c:v>
                </c:pt>
                <c:pt idx="232">
                  <c:v>549.6</c:v>
                </c:pt>
                <c:pt idx="233">
                  <c:v>552.9</c:v>
                </c:pt>
                <c:pt idx="234">
                  <c:v>556.19999999999993</c:v>
                </c:pt>
                <c:pt idx="235">
                  <c:v>559.5</c:v>
                </c:pt>
                <c:pt idx="236">
                  <c:v>562.80000000000007</c:v>
                </c:pt>
                <c:pt idx="237">
                  <c:v>566.1</c:v>
                </c:pt>
                <c:pt idx="238">
                  <c:v>569.4</c:v>
                </c:pt>
                <c:pt idx="239">
                  <c:v>572.69999999999993</c:v>
                </c:pt>
                <c:pt idx="240">
                  <c:v>576</c:v>
                </c:pt>
                <c:pt idx="241">
                  <c:v>579.30000000000007</c:v>
                </c:pt>
                <c:pt idx="242">
                  <c:v>582.6</c:v>
                </c:pt>
                <c:pt idx="243">
                  <c:v>585.9</c:v>
                </c:pt>
                <c:pt idx="244">
                  <c:v>589.19999999999993</c:v>
                </c:pt>
                <c:pt idx="245">
                  <c:v>592.5</c:v>
                </c:pt>
                <c:pt idx="246">
                  <c:v>595.80000000000007</c:v>
                </c:pt>
                <c:pt idx="247">
                  <c:v>599.1</c:v>
                </c:pt>
                <c:pt idx="248">
                  <c:v>602.4</c:v>
                </c:pt>
                <c:pt idx="249">
                  <c:v>605.70000000000005</c:v>
                </c:pt>
                <c:pt idx="250">
                  <c:v>609</c:v>
                </c:pt>
              </c:numCache>
            </c:numRef>
          </c:yVal>
          <c:smooth val="0"/>
          <c:extLst xmlns:c16r2="http://schemas.microsoft.com/office/drawing/2015/06/chart">
            <c:ext xmlns:c16="http://schemas.microsoft.com/office/drawing/2014/chart" uri="{C3380CC4-5D6E-409C-BE32-E72D297353CC}">
              <c16:uniqueId val="{00000002-AC6A-461B-B742-E0DA93D4ABEF}"/>
            </c:ext>
          </c:extLst>
        </c:ser>
        <c:ser>
          <c:idx val="3"/>
          <c:order val="3"/>
          <c:tx>
            <c:strRef>
              <c:f>Feuil3!$W$2</c:f>
              <c:strCache>
                <c:ptCount val="1"/>
                <c:pt idx="0">
                  <c:v>Optimum Certifiées</c:v>
                </c:pt>
              </c:strCache>
            </c:strRef>
          </c:tx>
          <c:spPr>
            <a:ln w="28575">
              <a:noFill/>
            </a:ln>
          </c:spPr>
          <c:marker>
            <c:symbol val="circle"/>
            <c:size val="4"/>
          </c:marker>
          <c:xVal>
            <c:numRef>
              <c:f>Feuil3!$R$3:$R$253</c:f>
              <c:numCache>
                <c:formatCode>General</c:formatCode>
                <c:ptCount val="25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c:v>
                </c:pt>
                <c:pt idx="227">
                  <c:v>22.7</c:v>
                </c:pt>
                <c:pt idx="228">
                  <c:v>22.8</c:v>
                </c:pt>
                <c:pt idx="229">
                  <c:v>22.9</c:v>
                </c:pt>
                <c:pt idx="230">
                  <c:v>23</c:v>
                </c:pt>
                <c:pt idx="231">
                  <c:v>23.1</c:v>
                </c:pt>
                <c:pt idx="232">
                  <c:v>23.2</c:v>
                </c:pt>
                <c:pt idx="233">
                  <c:v>23.3</c:v>
                </c:pt>
                <c:pt idx="234">
                  <c:v>23.4</c:v>
                </c:pt>
                <c:pt idx="235">
                  <c:v>23.5</c:v>
                </c:pt>
                <c:pt idx="236">
                  <c:v>23.6</c:v>
                </c:pt>
                <c:pt idx="237">
                  <c:v>23.7</c:v>
                </c:pt>
                <c:pt idx="238">
                  <c:v>23.8</c:v>
                </c:pt>
                <c:pt idx="239">
                  <c:v>23.9</c:v>
                </c:pt>
                <c:pt idx="240">
                  <c:v>24</c:v>
                </c:pt>
                <c:pt idx="241">
                  <c:v>24.1</c:v>
                </c:pt>
                <c:pt idx="242">
                  <c:v>24.2</c:v>
                </c:pt>
                <c:pt idx="243">
                  <c:v>24.3</c:v>
                </c:pt>
                <c:pt idx="244">
                  <c:v>24.4</c:v>
                </c:pt>
                <c:pt idx="245">
                  <c:v>24.5</c:v>
                </c:pt>
                <c:pt idx="246">
                  <c:v>24.6</c:v>
                </c:pt>
                <c:pt idx="247">
                  <c:v>24.7</c:v>
                </c:pt>
                <c:pt idx="248">
                  <c:v>24.8</c:v>
                </c:pt>
                <c:pt idx="249">
                  <c:v>24.9</c:v>
                </c:pt>
                <c:pt idx="250">
                  <c:v>25</c:v>
                </c:pt>
              </c:numCache>
            </c:numRef>
          </c:xVal>
          <c:yVal>
            <c:numRef>
              <c:f>Feuil3!$W$3:$W$253</c:f>
              <c:numCache>
                <c:formatCode>General</c:formatCode>
                <c:ptCount val="251"/>
                <c:pt idx="0">
                  <c:v>-303</c:v>
                </c:pt>
                <c:pt idx="1">
                  <c:v>-299.7</c:v>
                </c:pt>
                <c:pt idx="2">
                  <c:v>-296.39999999999998</c:v>
                </c:pt>
                <c:pt idx="3">
                  <c:v>-293.10000000000002</c:v>
                </c:pt>
                <c:pt idx="4">
                  <c:v>-289.8</c:v>
                </c:pt>
                <c:pt idx="5">
                  <c:v>-286.5</c:v>
                </c:pt>
                <c:pt idx="6">
                  <c:v>-283.2</c:v>
                </c:pt>
                <c:pt idx="7">
                  <c:v>-279.89999999999998</c:v>
                </c:pt>
                <c:pt idx="8">
                  <c:v>-276.60000000000002</c:v>
                </c:pt>
                <c:pt idx="9">
                  <c:v>-273.3</c:v>
                </c:pt>
                <c:pt idx="10">
                  <c:v>-270</c:v>
                </c:pt>
                <c:pt idx="11">
                  <c:v>-266.7</c:v>
                </c:pt>
                <c:pt idx="12">
                  <c:v>-263.39999999999998</c:v>
                </c:pt>
                <c:pt idx="13">
                  <c:v>-260.10000000000002</c:v>
                </c:pt>
                <c:pt idx="14">
                  <c:v>-256.8</c:v>
                </c:pt>
                <c:pt idx="15">
                  <c:v>-253.5</c:v>
                </c:pt>
                <c:pt idx="16">
                  <c:v>-250.2</c:v>
                </c:pt>
                <c:pt idx="17">
                  <c:v>-246.9</c:v>
                </c:pt>
                <c:pt idx="18">
                  <c:v>-243.6</c:v>
                </c:pt>
                <c:pt idx="19">
                  <c:v>-240.3</c:v>
                </c:pt>
                <c:pt idx="20">
                  <c:v>-237</c:v>
                </c:pt>
                <c:pt idx="21">
                  <c:v>-233.7</c:v>
                </c:pt>
                <c:pt idx="22">
                  <c:v>-230.39999999999998</c:v>
                </c:pt>
                <c:pt idx="23">
                  <c:v>-227.10000000000002</c:v>
                </c:pt>
                <c:pt idx="24">
                  <c:v>-223.8</c:v>
                </c:pt>
                <c:pt idx="25">
                  <c:v>-220.5</c:v>
                </c:pt>
                <c:pt idx="26">
                  <c:v>-217.2</c:v>
                </c:pt>
                <c:pt idx="27">
                  <c:v>-213.89999999999998</c:v>
                </c:pt>
                <c:pt idx="28">
                  <c:v>-210.60000000000002</c:v>
                </c:pt>
                <c:pt idx="29">
                  <c:v>-207.3</c:v>
                </c:pt>
                <c:pt idx="30">
                  <c:v>-204</c:v>
                </c:pt>
                <c:pt idx="31">
                  <c:v>-200.7</c:v>
                </c:pt>
                <c:pt idx="32">
                  <c:v>-197.4</c:v>
                </c:pt>
                <c:pt idx="33">
                  <c:v>-194.1</c:v>
                </c:pt>
                <c:pt idx="34">
                  <c:v>-190.8</c:v>
                </c:pt>
                <c:pt idx="35">
                  <c:v>-187.5</c:v>
                </c:pt>
                <c:pt idx="36">
                  <c:v>-184.2</c:v>
                </c:pt>
                <c:pt idx="37">
                  <c:v>-180.9</c:v>
                </c:pt>
                <c:pt idx="38">
                  <c:v>-177.6</c:v>
                </c:pt>
                <c:pt idx="39">
                  <c:v>-174.3</c:v>
                </c:pt>
                <c:pt idx="40">
                  <c:v>-171</c:v>
                </c:pt>
                <c:pt idx="41">
                  <c:v>-167.70000000000002</c:v>
                </c:pt>
                <c:pt idx="42">
                  <c:v>-164.4</c:v>
                </c:pt>
                <c:pt idx="43">
                  <c:v>-161.1</c:v>
                </c:pt>
                <c:pt idx="44">
                  <c:v>-157.79999999999998</c:v>
                </c:pt>
                <c:pt idx="45">
                  <c:v>-154.5</c:v>
                </c:pt>
                <c:pt idx="46">
                  <c:v>-151.20000000000002</c:v>
                </c:pt>
                <c:pt idx="47">
                  <c:v>-147.9</c:v>
                </c:pt>
                <c:pt idx="48">
                  <c:v>-144.6</c:v>
                </c:pt>
                <c:pt idx="49">
                  <c:v>-141.29999999999998</c:v>
                </c:pt>
                <c:pt idx="50">
                  <c:v>-138</c:v>
                </c:pt>
                <c:pt idx="51">
                  <c:v>-134.70000000000002</c:v>
                </c:pt>
                <c:pt idx="52">
                  <c:v>-131.4</c:v>
                </c:pt>
                <c:pt idx="53">
                  <c:v>-128.1</c:v>
                </c:pt>
                <c:pt idx="54">
                  <c:v>-124.79999999999998</c:v>
                </c:pt>
                <c:pt idx="55">
                  <c:v>-121.5</c:v>
                </c:pt>
                <c:pt idx="56">
                  <c:v>-118.20000000000002</c:v>
                </c:pt>
                <c:pt idx="57">
                  <c:v>-114.9</c:v>
                </c:pt>
                <c:pt idx="58">
                  <c:v>-111.6</c:v>
                </c:pt>
                <c:pt idx="59">
                  <c:v>-108.29999999999998</c:v>
                </c:pt>
                <c:pt idx="60">
                  <c:v>-105</c:v>
                </c:pt>
                <c:pt idx="61">
                  <c:v>-101.70000000000002</c:v>
                </c:pt>
                <c:pt idx="62">
                  <c:v>-98.4</c:v>
                </c:pt>
                <c:pt idx="63">
                  <c:v>-95.1</c:v>
                </c:pt>
                <c:pt idx="64">
                  <c:v>-91.800000000000011</c:v>
                </c:pt>
                <c:pt idx="65">
                  <c:v>-88.5</c:v>
                </c:pt>
                <c:pt idx="66">
                  <c:v>-85.199999999999989</c:v>
                </c:pt>
                <c:pt idx="67">
                  <c:v>-81.900000000000006</c:v>
                </c:pt>
                <c:pt idx="68">
                  <c:v>-78.599999999999994</c:v>
                </c:pt>
                <c:pt idx="69">
                  <c:v>-75.300000000000011</c:v>
                </c:pt>
                <c:pt idx="70">
                  <c:v>-72</c:v>
                </c:pt>
                <c:pt idx="71">
                  <c:v>-68.699999999999989</c:v>
                </c:pt>
                <c:pt idx="72">
                  <c:v>-65.400000000000006</c:v>
                </c:pt>
                <c:pt idx="73">
                  <c:v>-62.099999999999994</c:v>
                </c:pt>
                <c:pt idx="74">
                  <c:v>-58.800000000000011</c:v>
                </c:pt>
                <c:pt idx="75">
                  <c:v>-55.5</c:v>
                </c:pt>
                <c:pt idx="76">
                  <c:v>-52.199999999999989</c:v>
                </c:pt>
                <c:pt idx="77">
                  <c:v>-48.900000000000006</c:v>
                </c:pt>
                <c:pt idx="78">
                  <c:v>-45.600000000000023</c:v>
                </c:pt>
                <c:pt idx="79">
                  <c:v>-42.300000000000011</c:v>
                </c:pt>
                <c:pt idx="80">
                  <c:v>-39</c:v>
                </c:pt>
                <c:pt idx="81">
                  <c:v>-35.699999999999989</c:v>
                </c:pt>
                <c:pt idx="82">
                  <c:v>-32.400000000000034</c:v>
                </c:pt>
                <c:pt idx="83">
                  <c:v>-29.099999999999966</c:v>
                </c:pt>
                <c:pt idx="84">
                  <c:v>-25.800000000000011</c:v>
                </c:pt>
                <c:pt idx="85">
                  <c:v>-22.5</c:v>
                </c:pt>
                <c:pt idx="86">
                  <c:v>-19.199999999999989</c:v>
                </c:pt>
                <c:pt idx="87">
                  <c:v>-15.900000000000034</c:v>
                </c:pt>
                <c:pt idx="88">
                  <c:v>-12.599999999999966</c:v>
                </c:pt>
                <c:pt idx="89">
                  <c:v>-9.3000000000000114</c:v>
                </c:pt>
                <c:pt idx="90">
                  <c:v>-6</c:v>
                </c:pt>
                <c:pt idx="91">
                  <c:v>-2.6999999999999886</c:v>
                </c:pt>
                <c:pt idx="92">
                  <c:v>0.59999999999996589</c:v>
                </c:pt>
                <c:pt idx="93">
                  <c:v>3.9000000000000341</c:v>
                </c:pt>
                <c:pt idx="94">
                  <c:v>7.1999999999999886</c:v>
                </c:pt>
                <c:pt idx="95">
                  <c:v>10.5</c:v>
                </c:pt>
                <c:pt idx="96">
                  <c:v>13.800000000000011</c:v>
                </c:pt>
                <c:pt idx="97">
                  <c:v>17.099999999999966</c:v>
                </c:pt>
                <c:pt idx="98">
                  <c:v>20.400000000000034</c:v>
                </c:pt>
                <c:pt idx="99">
                  <c:v>23.699999999999989</c:v>
                </c:pt>
                <c:pt idx="100">
                  <c:v>27</c:v>
                </c:pt>
                <c:pt idx="101">
                  <c:v>30.300000000000011</c:v>
                </c:pt>
                <c:pt idx="102">
                  <c:v>33.599999999999966</c:v>
                </c:pt>
                <c:pt idx="103">
                  <c:v>36.900000000000034</c:v>
                </c:pt>
                <c:pt idx="104">
                  <c:v>40.199999999999989</c:v>
                </c:pt>
                <c:pt idx="105">
                  <c:v>43.5</c:v>
                </c:pt>
                <c:pt idx="106">
                  <c:v>46.800000000000011</c:v>
                </c:pt>
                <c:pt idx="107">
                  <c:v>50.099999999999966</c:v>
                </c:pt>
                <c:pt idx="108">
                  <c:v>53.400000000000034</c:v>
                </c:pt>
                <c:pt idx="109">
                  <c:v>56.699999999999989</c:v>
                </c:pt>
                <c:pt idx="110">
                  <c:v>60</c:v>
                </c:pt>
                <c:pt idx="111">
                  <c:v>63.300000000000011</c:v>
                </c:pt>
                <c:pt idx="112">
                  <c:v>66.599999999999966</c:v>
                </c:pt>
                <c:pt idx="113">
                  <c:v>69.900000000000034</c:v>
                </c:pt>
                <c:pt idx="114">
                  <c:v>73.199999999999989</c:v>
                </c:pt>
                <c:pt idx="115">
                  <c:v>76.5</c:v>
                </c:pt>
                <c:pt idx="116">
                  <c:v>79.800000000000011</c:v>
                </c:pt>
                <c:pt idx="117">
                  <c:v>83.099999999999966</c:v>
                </c:pt>
                <c:pt idx="118">
                  <c:v>86.400000000000034</c:v>
                </c:pt>
                <c:pt idx="119">
                  <c:v>89.699999999999989</c:v>
                </c:pt>
                <c:pt idx="120">
                  <c:v>93</c:v>
                </c:pt>
                <c:pt idx="121">
                  <c:v>96.300000000000011</c:v>
                </c:pt>
                <c:pt idx="122">
                  <c:v>99.599999999999966</c:v>
                </c:pt>
                <c:pt idx="123">
                  <c:v>102.90000000000003</c:v>
                </c:pt>
                <c:pt idx="124">
                  <c:v>106.19999999999999</c:v>
                </c:pt>
                <c:pt idx="125">
                  <c:v>109.5</c:v>
                </c:pt>
                <c:pt idx="126">
                  <c:v>112.80000000000001</c:v>
                </c:pt>
                <c:pt idx="127">
                  <c:v>116.10000000000002</c:v>
                </c:pt>
                <c:pt idx="128">
                  <c:v>119.39999999999998</c:v>
                </c:pt>
                <c:pt idx="129">
                  <c:v>122.69999999999999</c:v>
                </c:pt>
                <c:pt idx="130">
                  <c:v>126</c:v>
                </c:pt>
                <c:pt idx="131">
                  <c:v>129.30000000000001</c:v>
                </c:pt>
                <c:pt idx="132">
                  <c:v>132.60000000000002</c:v>
                </c:pt>
                <c:pt idx="133">
                  <c:v>135.89999999999998</c:v>
                </c:pt>
                <c:pt idx="134">
                  <c:v>139.19999999999999</c:v>
                </c:pt>
                <c:pt idx="135">
                  <c:v>142.5</c:v>
                </c:pt>
                <c:pt idx="136">
                  <c:v>145.80000000000001</c:v>
                </c:pt>
                <c:pt idx="137">
                  <c:v>149.10000000000002</c:v>
                </c:pt>
                <c:pt idx="138">
                  <c:v>152.39999999999998</c:v>
                </c:pt>
                <c:pt idx="139">
                  <c:v>155.69999999999999</c:v>
                </c:pt>
                <c:pt idx="140">
                  <c:v>159</c:v>
                </c:pt>
                <c:pt idx="141">
                  <c:v>162.30000000000001</c:v>
                </c:pt>
                <c:pt idx="142">
                  <c:v>165.60000000000002</c:v>
                </c:pt>
                <c:pt idx="143">
                  <c:v>168.89999999999998</c:v>
                </c:pt>
                <c:pt idx="144">
                  <c:v>172.2</c:v>
                </c:pt>
                <c:pt idx="145">
                  <c:v>175.5</c:v>
                </c:pt>
                <c:pt idx="146">
                  <c:v>178.8</c:v>
                </c:pt>
                <c:pt idx="147">
                  <c:v>182.10000000000002</c:v>
                </c:pt>
                <c:pt idx="148">
                  <c:v>185.39999999999998</c:v>
                </c:pt>
                <c:pt idx="149">
                  <c:v>188.7</c:v>
                </c:pt>
                <c:pt idx="150">
                  <c:v>192</c:v>
                </c:pt>
                <c:pt idx="151">
                  <c:v>195.3</c:v>
                </c:pt>
                <c:pt idx="152">
                  <c:v>198.60000000000002</c:v>
                </c:pt>
                <c:pt idx="153">
                  <c:v>201.89999999999998</c:v>
                </c:pt>
                <c:pt idx="154">
                  <c:v>205.2</c:v>
                </c:pt>
                <c:pt idx="155">
                  <c:v>208.5</c:v>
                </c:pt>
                <c:pt idx="156">
                  <c:v>211.79999999999995</c:v>
                </c:pt>
                <c:pt idx="157">
                  <c:v>215.10000000000002</c:v>
                </c:pt>
                <c:pt idx="158">
                  <c:v>218.39999999999998</c:v>
                </c:pt>
                <c:pt idx="159">
                  <c:v>221.70000000000005</c:v>
                </c:pt>
                <c:pt idx="160">
                  <c:v>225</c:v>
                </c:pt>
                <c:pt idx="161">
                  <c:v>228.30000000000007</c:v>
                </c:pt>
                <c:pt idx="162">
                  <c:v>231.60000000000002</c:v>
                </c:pt>
                <c:pt idx="163">
                  <c:v>234.89999999999998</c:v>
                </c:pt>
                <c:pt idx="164">
                  <c:v>238.19999999999993</c:v>
                </c:pt>
                <c:pt idx="165">
                  <c:v>241.5</c:v>
                </c:pt>
                <c:pt idx="166">
                  <c:v>244.80000000000007</c:v>
                </c:pt>
                <c:pt idx="167">
                  <c:v>248.10000000000002</c:v>
                </c:pt>
                <c:pt idx="168">
                  <c:v>251.39999999999998</c:v>
                </c:pt>
                <c:pt idx="169">
                  <c:v>254.69999999999993</c:v>
                </c:pt>
                <c:pt idx="170">
                  <c:v>258</c:v>
                </c:pt>
                <c:pt idx="171">
                  <c:v>261.30000000000007</c:v>
                </c:pt>
                <c:pt idx="172">
                  <c:v>264.60000000000002</c:v>
                </c:pt>
                <c:pt idx="173">
                  <c:v>267.89999999999998</c:v>
                </c:pt>
                <c:pt idx="174">
                  <c:v>271.19999999999993</c:v>
                </c:pt>
                <c:pt idx="175">
                  <c:v>274.5</c:v>
                </c:pt>
                <c:pt idx="176">
                  <c:v>277.80000000000007</c:v>
                </c:pt>
                <c:pt idx="177">
                  <c:v>281.10000000000002</c:v>
                </c:pt>
                <c:pt idx="178">
                  <c:v>284.39999999999998</c:v>
                </c:pt>
                <c:pt idx="179">
                  <c:v>287.69999999999993</c:v>
                </c:pt>
                <c:pt idx="180">
                  <c:v>291</c:v>
                </c:pt>
                <c:pt idx="181">
                  <c:v>294.30000000000007</c:v>
                </c:pt>
                <c:pt idx="182">
                  <c:v>297.60000000000002</c:v>
                </c:pt>
                <c:pt idx="183">
                  <c:v>300.89999999999998</c:v>
                </c:pt>
                <c:pt idx="184">
                  <c:v>304.19999999999993</c:v>
                </c:pt>
                <c:pt idx="185">
                  <c:v>307.5</c:v>
                </c:pt>
                <c:pt idx="186">
                  <c:v>310.80000000000007</c:v>
                </c:pt>
                <c:pt idx="187">
                  <c:v>314.10000000000002</c:v>
                </c:pt>
                <c:pt idx="188">
                  <c:v>317.39999999999998</c:v>
                </c:pt>
                <c:pt idx="189">
                  <c:v>320.69999999999993</c:v>
                </c:pt>
                <c:pt idx="190">
                  <c:v>324</c:v>
                </c:pt>
                <c:pt idx="191">
                  <c:v>327.30000000000007</c:v>
                </c:pt>
                <c:pt idx="192">
                  <c:v>330.6</c:v>
                </c:pt>
                <c:pt idx="193">
                  <c:v>333.9</c:v>
                </c:pt>
                <c:pt idx="194">
                  <c:v>337.19999999999993</c:v>
                </c:pt>
                <c:pt idx="195">
                  <c:v>340.5</c:v>
                </c:pt>
                <c:pt idx="196">
                  <c:v>343.80000000000007</c:v>
                </c:pt>
                <c:pt idx="197">
                  <c:v>347.1</c:v>
                </c:pt>
                <c:pt idx="198">
                  <c:v>350.4</c:v>
                </c:pt>
                <c:pt idx="199">
                  <c:v>353.69999999999993</c:v>
                </c:pt>
                <c:pt idx="200">
                  <c:v>357</c:v>
                </c:pt>
                <c:pt idx="201">
                  <c:v>360.30000000000007</c:v>
                </c:pt>
                <c:pt idx="202">
                  <c:v>363.6</c:v>
                </c:pt>
                <c:pt idx="203">
                  <c:v>366.9</c:v>
                </c:pt>
                <c:pt idx="204">
                  <c:v>370.19999999999993</c:v>
                </c:pt>
                <c:pt idx="205">
                  <c:v>373.5</c:v>
                </c:pt>
                <c:pt idx="206">
                  <c:v>376.80000000000007</c:v>
                </c:pt>
                <c:pt idx="207">
                  <c:v>380.1</c:v>
                </c:pt>
                <c:pt idx="208">
                  <c:v>383.4</c:v>
                </c:pt>
                <c:pt idx="209">
                  <c:v>386.69999999999993</c:v>
                </c:pt>
                <c:pt idx="210">
                  <c:v>390</c:v>
                </c:pt>
                <c:pt idx="211">
                  <c:v>393.30000000000007</c:v>
                </c:pt>
                <c:pt idx="212">
                  <c:v>396.6</c:v>
                </c:pt>
                <c:pt idx="213">
                  <c:v>399.9</c:v>
                </c:pt>
                <c:pt idx="214">
                  <c:v>403.19999999999993</c:v>
                </c:pt>
                <c:pt idx="215">
                  <c:v>406.5</c:v>
                </c:pt>
                <c:pt idx="216">
                  <c:v>409.80000000000007</c:v>
                </c:pt>
                <c:pt idx="217">
                  <c:v>413.1</c:v>
                </c:pt>
                <c:pt idx="218">
                  <c:v>416.4</c:v>
                </c:pt>
                <c:pt idx="219">
                  <c:v>419.69999999999993</c:v>
                </c:pt>
                <c:pt idx="220">
                  <c:v>423</c:v>
                </c:pt>
                <c:pt idx="221">
                  <c:v>426.30000000000007</c:v>
                </c:pt>
                <c:pt idx="222">
                  <c:v>429.6</c:v>
                </c:pt>
                <c:pt idx="223">
                  <c:v>432.9</c:v>
                </c:pt>
                <c:pt idx="224">
                  <c:v>436.19999999999993</c:v>
                </c:pt>
                <c:pt idx="225">
                  <c:v>439.5</c:v>
                </c:pt>
                <c:pt idx="226">
                  <c:v>442.80000000000007</c:v>
                </c:pt>
                <c:pt idx="227">
                  <c:v>446.1</c:v>
                </c:pt>
                <c:pt idx="228">
                  <c:v>449.4</c:v>
                </c:pt>
                <c:pt idx="229">
                  <c:v>452.69999999999993</c:v>
                </c:pt>
                <c:pt idx="230">
                  <c:v>456</c:v>
                </c:pt>
                <c:pt idx="231">
                  <c:v>459.30000000000007</c:v>
                </c:pt>
                <c:pt idx="232">
                  <c:v>462.6</c:v>
                </c:pt>
                <c:pt idx="233">
                  <c:v>465.9</c:v>
                </c:pt>
                <c:pt idx="234">
                  <c:v>469.19999999999993</c:v>
                </c:pt>
                <c:pt idx="235">
                  <c:v>472.5</c:v>
                </c:pt>
                <c:pt idx="236">
                  <c:v>475.80000000000007</c:v>
                </c:pt>
                <c:pt idx="237">
                  <c:v>479.1</c:v>
                </c:pt>
                <c:pt idx="238">
                  <c:v>482.4</c:v>
                </c:pt>
                <c:pt idx="239">
                  <c:v>485.69999999999993</c:v>
                </c:pt>
                <c:pt idx="240">
                  <c:v>489</c:v>
                </c:pt>
                <c:pt idx="241">
                  <c:v>492.30000000000007</c:v>
                </c:pt>
                <c:pt idx="242">
                  <c:v>495.6</c:v>
                </c:pt>
                <c:pt idx="243">
                  <c:v>498.9</c:v>
                </c:pt>
                <c:pt idx="244">
                  <c:v>502.19999999999993</c:v>
                </c:pt>
                <c:pt idx="245">
                  <c:v>505.5</c:v>
                </c:pt>
                <c:pt idx="246">
                  <c:v>508.80000000000007</c:v>
                </c:pt>
                <c:pt idx="247">
                  <c:v>512.1</c:v>
                </c:pt>
                <c:pt idx="248">
                  <c:v>515.4</c:v>
                </c:pt>
                <c:pt idx="249">
                  <c:v>518.70000000000005</c:v>
                </c:pt>
                <c:pt idx="250">
                  <c:v>522</c:v>
                </c:pt>
              </c:numCache>
            </c:numRef>
          </c:yVal>
          <c:smooth val="0"/>
          <c:extLst xmlns:c16r2="http://schemas.microsoft.com/office/drawing/2015/06/chart">
            <c:ext xmlns:c16="http://schemas.microsoft.com/office/drawing/2014/chart" uri="{C3380CC4-5D6E-409C-BE32-E72D297353CC}">
              <c16:uniqueId val="{00000000-3A4D-454C-B36A-EE01F5EF31D7}"/>
            </c:ext>
          </c:extLst>
        </c:ser>
        <c:dLbls>
          <c:showLegendKey val="0"/>
          <c:showVal val="0"/>
          <c:showCatName val="0"/>
          <c:showSerName val="0"/>
          <c:showPercent val="0"/>
          <c:showBubbleSize val="0"/>
        </c:dLbls>
        <c:axId val="128665088"/>
        <c:axId val="128667008"/>
      </c:scatterChart>
      <c:valAx>
        <c:axId val="128665088"/>
        <c:scaling>
          <c:orientation val="minMax"/>
          <c:max val="25"/>
        </c:scaling>
        <c:delete val="0"/>
        <c:axPos val="b"/>
        <c:title>
          <c:tx>
            <c:rich>
              <a:bodyPr/>
              <a:lstStyle/>
              <a:p>
                <a:pPr>
                  <a:defRPr sz="1200" b="0"/>
                </a:pPr>
                <a:r>
                  <a:rPr lang="fr-FR" sz="1200" b="0"/>
                  <a:t>Rendement q/ha</a:t>
                </a:r>
              </a:p>
            </c:rich>
          </c:tx>
          <c:layout/>
          <c:overlay val="0"/>
        </c:title>
        <c:numFmt formatCode="0" sourceLinked="1"/>
        <c:majorTickMark val="none"/>
        <c:minorTickMark val="none"/>
        <c:tickLblPos val="low"/>
        <c:crossAx val="128667008"/>
        <c:crosses val="autoZero"/>
        <c:crossBetween val="midCat"/>
      </c:valAx>
      <c:valAx>
        <c:axId val="128667008"/>
        <c:scaling>
          <c:orientation val="minMax"/>
        </c:scaling>
        <c:delete val="0"/>
        <c:axPos val="l"/>
        <c:majorGridlines/>
        <c:title>
          <c:tx>
            <c:rich>
              <a:bodyPr/>
              <a:lstStyle/>
              <a:p>
                <a:pPr>
                  <a:defRPr sz="1200" b="0"/>
                </a:pPr>
                <a:r>
                  <a:rPr lang="fr-FR" sz="1200" b="0" dirty="0"/>
                  <a:t>Marge </a:t>
                </a:r>
                <a:r>
                  <a:rPr lang="fr-FR" sz="1200" b="0" baseline="0" dirty="0"/>
                  <a:t> Semi-nette (MSN)  en €/ha</a:t>
                </a:r>
                <a:endParaRPr lang="fr-FR" sz="1200" b="0" dirty="0"/>
              </a:p>
            </c:rich>
          </c:tx>
          <c:layout/>
          <c:overlay val="0"/>
        </c:title>
        <c:numFmt formatCode="0" sourceLinked="1"/>
        <c:majorTickMark val="none"/>
        <c:minorTickMark val="none"/>
        <c:tickLblPos val="nextTo"/>
        <c:crossAx val="128665088"/>
        <c:crosses val="autoZero"/>
        <c:crossBetween val="midCat"/>
      </c:valAx>
    </c:plotArea>
    <c:legend>
      <c:legendPos val="r"/>
      <c:layout/>
      <c:overlay val="0"/>
      <c:txPr>
        <a:bodyPr/>
        <a:lstStyle/>
        <a:p>
          <a:pPr>
            <a:defRPr sz="1200"/>
          </a:pPr>
          <a:endParaRPr lang="fr-FR"/>
        </a:p>
      </c:txPr>
    </c:legend>
    <c:plotVisOnly val="1"/>
    <c:dispBlanksAs val="gap"/>
    <c:showDLblsOverMax val="0"/>
  </c:chart>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34696703824738"/>
          <c:y val="0.19560011423135806"/>
          <c:w val="0.74720255259352442"/>
          <c:h val="0.64943520819758382"/>
        </c:manualLayout>
      </c:layout>
      <c:scatterChart>
        <c:scatterStyle val="lineMarker"/>
        <c:varyColors val="0"/>
        <c:ser>
          <c:idx val="0"/>
          <c:order val="0"/>
          <c:tx>
            <c:strRef>
              <c:f>Lusignan2!$O$214</c:f>
              <c:strCache>
                <c:ptCount val="1"/>
                <c:pt idx="0">
                  <c:v>x</c:v>
                </c:pt>
              </c:strCache>
            </c:strRef>
          </c:tx>
          <c:spPr>
            <a:ln w="28575">
              <a:noFill/>
            </a:ln>
          </c:spPr>
          <c:marker>
            <c:symbol val="circle"/>
            <c:size val="7"/>
            <c:spPr>
              <a:solidFill>
                <a:srgbClr val="00B050"/>
              </a:solidFill>
              <a:ln>
                <a:noFill/>
              </a:ln>
            </c:spPr>
          </c:marker>
          <c:dPt>
            <c:idx val="27"/>
            <c:bubble3D val="0"/>
            <c:extLst xmlns:c16r2="http://schemas.microsoft.com/office/drawing/2015/06/chart">
              <c:ext xmlns:c16="http://schemas.microsoft.com/office/drawing/2014/chart" uri="{C3380CC4-5D6E-409C-BE32-E72D297353CC}">
                <c16:uniqueId val="{00000000-34D9-4B6D-89B5-D078AC8DFD6E}"/>
              </c:ext>
            </c:extLst>
          </c:dPt>
          <c:xVal>
            <c:numRef>
              <c:f>Lusignan2!$P$213:$BD$213</c:f>
              <c:numCache>
                <c:formatCode>[$-40C]d\-mmm;@</c:formatCode>
                <c:ptCount val="41"/>
                <c:pt idx="0">
                  <c:v>43272</c:v>
                </c:pt>
                <c:pt idx="1">
                  <c:v>43273</c:v>
                </c:pt>
                <c:pt idx="2">
                  <c:v>43274</c:v>
                </c:pt>
                <c:pt idx="3">
                  <c:v>43275</c:v>
                </c:pt>
                <c:pt idx="4">
                  <c:v>43276</c:v>
                </c:pt>
                <c:pt idx="5">
                  <c:v>43277</c:v>
                </c:pt>
                <c:pt idx="6">
                  <c:v>43278</c:v>
                </c:pt>
                <c:pt idx="7">
                  <c:v>43279</c:v>
                </c:pt>
                <c:pt idx="8">
                  <c:v>43280</c:v>
                </c:pt>
                <c:pt idx="9">
                  <c:v>43281</c:v>
                </c:pt>
                <c:pt idx="10">
                  <c:v>43282</c:v>
                </c:pt>
                <c:pt idx="11">
                  <c:v>43283</c:v>
                </c:pt>
                <c:pt idx="12">
                  <c:v>43284</c:v>
                </c:pt>
                <c:pt idx="13">
                  <c:v>43285</c:v>
                </c:pt>
                <c:pt idx="14">
                  <c:v>43286</c:v>
                </c:pt>
                <c:pt idx="15">
                  <c:v>43287</c:v>
                </c:pt>
                <c:pt idx="16">
                  <c:v>43288</c:v>
                </c:pt>
                <c:pt idx="17">
                  <c:v>43289</c:v>
                </c:pt>
                <c:pt idx="18">
                  <c:v>43290</c:v>
                </c:pt>
                <c:pt idx="19">
                  <c:v>43291</c:v>
                </c:pt>
                <c:pt idx="20">
                  <c:v>43292</c:v>
                </c:pt>
                <c:pt idx="21">
                  <c:v>43293</c:v>
                </c:pt>
                <c:pt idx="22">
                  <c:v>43294</c:v>
                </c:pt>
                <c:pt idx="23">
                  <c:v>43295</c:v>
                </c:pt>
                <c:pt idx="24">
                  <c:v>43296</c:v>
                </c:pt>
                <c:pt idx="25">
                  <c:v>43297</c:v>
                </c:pt>
                <c:pt idx="26">
                  <c:v>43298</c:v>
                </c:pt>
                <c:pt idx="27">
                  <c:v>43299</c:v>
                </c:pt>
                <c:pt idx="28">
                  <c:v>43300</c:v>
                </c:pt>
                <c:pt idx="29">
                  <c:v>43301</c:v>
                </c:pt>
                <c:pt idx="30">
                  <c:v>43302</c:v>
                </c:pt>
                <c:pt idx="31">
                  <c:v>43303</c:v>
                </c:pt>
                <c:pt idx="32">
                  <c:v>43304</c:v>
                </c:pt>
                <c:pt idx="33">
                  <c:v>43305</c:v>
                </c:pt>
                <c:pt idx="34">
                  <c:v>43306</c:v>
                </c:pt>
                <c:pt idx="35">
                  <c:v>43307</c:v>
                </c:pt>
                <c:pt idx="36">
                  <c:v>43308</c:v>
                </c:pt>
                <c:pt idx="37">
                  <c:v>43309</c:v>
                </c:pt>
                <c:pt idx="38">
                  <c:v>43310</c:v>
                </c:pt>
                <c:pt idx="39">
                  <c:v>43311</c:v>
                </c:pt>
                <c:pt idx="40">
                  <c:v>43312</c:v>
                </c:pt>
              </c:numCache>
            </c:numRef>
          </c:xVal>
          <c:yVal>
            <c:numRef>
              <c:f>Lusignan2!$P$214:$BD$214</c:f>
              <c:numCache>
                <c:formatCode>0</c:formatCode>
                <c:ptCount val="41"/>
                <c:pt idx="0">
                  <c:v>3.5714285714285712</c:v>
                </c:pt>
                <c:pt idx="1">
                  <c:v>3.5714285714285712</c:v>
                </c:pt>
                <c:pt idx="2">
                  <c:v>7.1428571428571423</c:v>
                </c:pt>
                <c:pt idx="3">
                  <c:v>7.1428571428571423</c:v>
                </c:pt>
                <c:pt idx="4">
                  <c:v>7.1428571428571423</c:v>
                </c:pt>
                <c:pt idx="5">
                  <c:v>7.1428571428571423</c:v>
                </c:pt>
                <c:pt idx="6">
                  <c:v>7.1428571428571423</c:v>
                </c:pt>
                <c:pt idx="7">
                  <c:v>7.1428571428571423</c:v>
                </c:pt>
                <c:pt idx="8">
                  <c:v>10.714285714285714</c:v>
                </c:pt>
                <c:pt idx="9">
                  <c:v>10.714285714285714</c:v>
                </c:pt>
                <c:pt idx="10">
                  <c:v>14.285714285714285</c:v>
                </c:pt>
                <c:pt idx="11">
                  <c:v>17.857142857142858</c:v>
                </c:pt>
                <c:pt idx="12">
                  <c:v>17.857142857142858</c:v>
                </c:pt>
                <c:pt idx="13">
                  <c:v>17.857142857142858</c:v>
                </c:pt>
                <c:pt idx="14">
                  <c:v>21.428571428571427</c:v>
                </c:pt>
                <c:pt idx="15">
                  <c:v>17.857142857142858</c:v>
                </c:pt>
                <c:pt idx="16">
                  <c:v>17.857142857142858</c:v>
                </c:pt>
                <c:pt idx="17">
                  <c:v>14.285714285714285</c:v>
                </c:pt>
                <c:pt idx="18">
                  <c:v>14.285714285714285</c:v>
                </c:pt>
                <c:pt idx="19">
                  <c:v>17.857142857142858</c:v>
                </c:pt>
                <c:pt idx="20">
                  <c:v>17.857142857142858</c:v>
                </c:pt>
                <c:pt idx="21">
                  <c:v>21.428571428571427</c:v>
                </c:pt>
                <c:pt idx="22">
                  <c:v>25</c:v>
                </c:pt>
                <c:pt idx="23">
                  <c:v>28.571428571428569</c:v>
                </c:pt>
                <c:pt idx="24">
                  <c:v>25</c:v>
                </c:pt>
                <c:pt idx="25">
                  <c:v>28.571428571428569</c:v>
                </c:pt>
                <c:pt idx="26">
                  <c:v>28.571428571428569</c:v>
                </c:pt>
                <c:pt idx="27">
                  <c:v>25</c:v>
                </c:pt>
                <c:pt idx="28">
                  <c:v>17.857142857142858</c:v>
                </c:pt>
                <c:pt idx="29">
                  <c:v>17.857142857142858</c:v>
                </c:pt>
                <c:pt idx="30">
                  <c:v>14.285714285714285</c:v>
                </c:pt>
                <c:pt idx="31">
                  <c:v>21.428571428571427</c:v>
                </c:pt>
                <c:pt idx="32">
                  <c:v>17.857142857142858</c:v>
                </c:pt>
                <c:pt idx="33">
                  <c:v>17.857142857142858</c:v>
                </c:pt>
                <c:pt idx="34">
                  <c:v>21.428571428571427</c:v>
                </c:pt>
                <c:pt idx="35">
                  <c:v>14.285714285714285</c:v>
                </c:pt>
                <c:pt idx="36">
                  <c:v>14.285714285714285</c:v>
                </c:pt>
                <c:pt idx="37">
                  <c:v>14.285714285714285</c:v>
                </c:pt>
                <c:pt idx="38">
                  <c:v>7.1428571428571423</c:v>
                </c:pt>
                <c:pt idx="39">
                  <c:v>3.5714285714285712</c:v>
                </c:pt>
                <c:pt idx="40">
                  <c:v>3.5714285714285712</c:v>
                </c:pt>
              </c:numCache>
            </c:numRef>
          </c:yVal>
          <c:smooth val="0"/>
          <c:extLst xmlns:c16r2="http://schemas.microsoft.com/office/drawing/2015/06/chart">
            <c:ext xmlns:c16="http://schemas.microsoft.com/office/drawing/2014/chart" uri="{C3380CC4-5D6E-409C-BE32-E72D297353CC}">
              <c16:uniqueId val="{00000001-34D9-4B6D-89B5-D078AC8DFD6E}"/>
            </c:ext>
          </c:extLst>
        </c:ser>
        <c:ser>
          <c:idx val="1"/>
          <c:order val="1"/>
          <c:tx>
            <c:strRef>
              <c:f>Lusignan2!$O$215</c:f>
              <c:strCache>
                <c:ptCount val="1"/>
                <c:pt idx="0">
                  <c:v>x/2</c:v>
                </c:pt>
              </c:strCache>
            </c:strRef>
          </c:tx>
          <c:spPr>
            <a:ln w="28575">
              <a:noFill/>
            </a:ln>
          </c:spPr>
          <c:marker>
            <c:symbol val="circle"/>
            <c:size val="7"/>
            <c:spPr>
              <a:solidFill>
                <a:srgbClr val="FFC000"/>
              </a:solidFill>
              <a:ln>
                <a:noFill/>
              </a:ln>
            </c:spPr>
          </c:marker>
          <c:xVal>
            <c:numRef>
              <c:f>Lusignan2!$P$213:$BD$213</c:f>
              <c:numCache>
                <c:formatCode>[$-40C]d\-mmm;@</c:formatCode>
                <c:ptCount val="41"/>
                <c:pt idx="0">
                  <c:v>43272</c:v>
                </c:pt>
                <c:pt idx="1">
                  <c:v>43273</c:v>
                </c:pt>
                <c:pt idx="2">
                  <c:v>43274</c:v>
                </c:pt>
                <c:pt idx="3">
                  <c:v>43275</c:v>
                </c:pt>
                <c:pt idx="4">
                  <c:v>43276</c:v>
                </c:pt>
                <c:pt idx="5">
                  <c:v>43277</c:v>
                </c:pt>
                <c:pt idx="6">
                  <c:v>43278</c:v>
                </c:pt>
                <c:pt idx="7">
                  <c:v>43279</c:v>
                </c:pt>
                <c:pt idx="8">
                  <c:v>43280</c:v>
                </c:pt>
                <c:pt idx="9">
                  <c:v>43281</c:v>
                </c:pt>
                <c:pt idx="10">
                  <c:v>43282</c:v>
                </c:pt>
                <c:pt idx="11">
                  <c:v>43283</c:v>
                </c:pt>
                <c:pt idx="12">
                  <c:v>43284</c:v>
                </c:pt>
                <c:pt idx="13">
                  <c:v>43285</c:v>
                </c:pt>
                <c:pt idx="14">
                  <c:v>43286</c:v>
                </c:pt>
                <c:pt idx="15">
                  <c:v>43287</c:v>
                </c:pt>
                <c:pt idx="16">
                  <c:v>43288</c:v>
                </c:pt>
                <c:pt idx="17">
                  <c:v>43289</c:v>
                </c:pt>
                <c:pt idx="18">
                  <c:v>43290</c:v>
                </c:pt>
                <c:pt idx="19">
                  <c:v>43291</c:v>
                </c:pt>
                <c:pt idx="20">
                  <c:v>43292</c:v>
                </c:pt>
                <c:pt idx="21">
                  <c:v>43293</c:v>
                </c:pt>
                <c:pt idx="22">
                  <c:v>43294</c:v>
                </c:pt>
                <c:pt idx="23">
                  <c:v>43295</c:v>
                </c:pt>
                <c:pt idx="24">
                  <c:v>43296</c:v>
                </c:pt>
                <c:pt idx="25">
                  <c:v>43297</c:v>
                </c:pt>
                <c:pt idx="26">
                  <c:v>43298</c:v>
                </c:pt>
                <c:pt idx="27">
                  <c:v>43299</c:v>
                </c:pt>
                <c:pt idx="28">
                  <c:v>43300</c:v>
                </c:pt>
                <c:pt idx="29">
                  <c:v>43301</c:v>
                </c:pt>
                <c:pt idx="30">
                  <c:v>43302</c:v>
                </c:pt>
                <c:pt idx="31">
                  <c:v>43303</c:v>
                </c:pt>
                <c:pt idx="32">
                  <c:v>43304</c:v>
                </c:pt>
                <c:pt idx="33">
                  <c:v>43305</c:v>
                </c:pt>
                <c:pt idx="34">
                  <c:v>43306</c:v>
                </c:pt>
                <c:pt idx="35">
                  <c:v>43307</c:v>
                </c:pt>
                <c:pt idx="36">
                  <c:v>43308</c:v>
                </c:pt>
                <c:pt idx="37">
                  <c:v>43309</c:v>
                </c:pt>
                <c:pt idx="38">
                  <c:v>43310</c:v>
                </c:pt>
                <c:pt idx="39">
                  <c:v>43311</c:v>
                </c:pt>
                <c:pt idx="40">
                  <c:v>43312</c:v>
                </c:pt>
              </c:numCache>
            </c:numRef>
          </c:xVal>
          <c:yVal>
            <c:numRef>
              <c:f>Lusignan2!$P$215:$BD$215</c:f>
              <c:numCache>
                <c:formatCode>0</c:formatCode>
                <c:ptCount val="41"/>
                <c:pt idx="0">
                  <c:v>60.714285714285708</c:v>
                </c:pt>
                <c:pt idx="1">
                  <c:v>64.285714285714292</c:v>
                </c:pt>
                <c:pt idx="2">
                  <c:v>60.714285714285708</c:v>
                </c:pt>
                <c:pt idx="3">
                  <c:v>60.714285714285708</c:v>
                </c:pt>
                <c:pt idx="4">
                  <c:v>64.285714285714292</c:v>
                </c:pt>
                <c:pt idx="5">
                  <c:v>60.714285714285708</c:v>
                </c:pt>
                <c:pt idx="6">
                  <c:v>60.714285714285708</c:v>
                </c:pt>
                <c:pt idx="7">
                  <c:v>53.571428571428569</c:v>
                </c:pt>
                <c:pt idx="8">
                  <c:v>50</c:v>
                </c:pt>
                <c:pt idx="9">
                  <c:v>50</c:v>
                </c:pt>
                <c:pt idx="10">
                  <c:v>46.428571428571431</c:v>
                </c:pt>
                <c:pt idx="11">
                  <c:v>42.857142857142854</c:v>
                </c:pt>
                <c:pt idx="12">
                  <c:v>42.857142857142854</c:v>
                </c:pt>
                <c:pt idx="13">
                  <c:v>42.857142857142854</c:v>
                </c:pt>
                <c:pt idx="14">
                  <c:v>46.428571428571431</c:v>
                </c:pt>
                <c:pt idx="15">
                  <c:v>50</c:v>
                </c:pt>
                <c:pt idx="16">
                  <c:v>50</c:v>
                </c:pt>
                <c:pt idx="17">
                  <c:v>50</c:v>
                </c:pt>
                <c:pt idx="18">
                  <c:v>53.571428571428569</c:v>
                </c:pt>
                <c:pt idx="19">
                  <c:v>42.857142857142854</c:v>
                </c:pt>
                <c:pt idx="20">
                  <c:v>46.428571428571431</c:v>
                </c:pt>
                <c:pt idx="21">
                  <c:v>42.857142857142854</c:v>
                </c:pt>
                <c:pt idx="22">
                  <c:v>42.857142857142854</c:v>
                </c:pt>
                <c:pt idx="23">
                  <c:v>35.714285714285715</c:v>
                </c:pt>
                <c:pt idx="24">
                  <c:v>42.857142857142854</c:v>
                </c:pt>
                <c:pt idx="25">
                  <c:v>39.285714285714285</c:v>
                </c:pt>
                <c:pt idx="26">
                  <c:v>35.714285714285715</c:v>
                </c:pt>
                <c:pt idx="27">
                  <c:v>35.714285714285715</c:v>
                </c:pt>
                <c:pt idx="28">
                  <c:v>39.285714285714285</c:v>
                </c:pt>
                <c:pt idx="29">
                  <c:v>35.714285714285715</c:v>
                </c:pt>
                <c:pt idx="30">
                  <c:v>35.714285714285715</c:v>
                </c:pt>
                <c:pt idx="31">
                  <c:v>32.142857142857146</c:v>
                </c:pt>
                <c:pt idx="32">
                  <c:v>35.714285714285715</c:v>
                </c:pt>
                <c:pt idx="33">
                  <c:v>35.714285714285715</c:v>
                </c:pt>
                <c:pt idx="34">
                  <c:v>28.571428571428569</c:v>
                </c:pt>
                <c:pt idx="35">
                  <c:v>25</c:v>
                </c:pt>
                <c:pt idx="36">
                  <c:v>21.428571428571427</c:v>
                </c:pt>
                <c:pt idx="37">
                  <c:v>14.285714285714285</c:v>
                </c:pt>
                <c:pt idx="38">
                  <c:v>14.285714285714285</c:v>
                </c:pt>
                <c:pt idx="39">
                  <c:v>7.1428571428571423</c:v>
                </c:pt>
                <c:pt idx="40">
                  <c:v>10.714285714285714</c:v>
                </c:pt>
              </c:numCache>
            </c:numRef>
          </c:yVal>
          <c:smooth val="0"/>
          <c:extLst xmlns:c16r2="http://schemas.microsoft.com/office/drawing/2015/06/chart">
            <c:ext xmlns:c16="http://schemas.microsoft.com/office/drawing/2014/chart" uri="{C3380CC4-5D6E-409C-BE32-E72D297353CC}">
              <c16:uniqueId val="{00000002-34D9-4B6D-89B5-D078AC8DFD6E}"/>
            </c:ext>
          </c:extLst>
        </c:ser>
        <c:ser>
          <c:idx val="2"/>
          <c:order val="2"/>
          <c:tx>
            <c:strRef>
              <c:f>Lusignan2!$O$216</c:f>
              <c:strCache>
                <c:ptCount val="1"/>
                <c:pt idx="0">
                  <c:v>0</c:v>
                </c:pt>
              </c:strCache>
            </c:strRef>
          </c:tx>
          <c:spPr>
            <a:ln w="28575">
              <a:noFill/>
            </a:ln>
          </c:spPr>
          <c:marker>
            <c:symbol val="circle"/>
            <c:size val="7"/>
            <c:spPr>
              <a:solidFill>
                <a:srgbClr val="FF0000"/>
              </a:solidFill>
              <a:ln>
                <a:noFill/>
              </a:ln>
            </c:spPr>
          </c:marker>
          <c:xVal>
            <c:numRef>
              <c:f>Lusignan2!$P$213:$BD$213</c:f>
              <c:numCache>
                <c:formatCode>[$-40C]d\-mmm;@</c:formatCode>
                <c:ptCount val="41"/>
                <c:pt idx="0">
                  <c:v>43272</c:v>
                </c:pt>
                <c:pt idx="1">
                  <c:v>43273</c:v>
                </c:pt>
                <c:pt idx="2">
                  <c:v>43274</c:v>
                </c:pt>
                <c:pt idx="3">
                  <c:v>43275</c:v>
                </c:pt>
                <c:pt idx="4">
                  <c:v>43276</c:v>
                </c:pt>
                <c:pt idx="5">
                  <c:v>43277</c:v>
                </c:pt>
                <c:pt idx="6">
                  <c:v>43278</c:v>
                </c:pt>
                <c:pt idx="7">
                  <c:v>43279</c:v>
                </c:pt>
                <c:pt idx="8">
                  <c:v>43280</c:v>
                </c:pt>
                <c:pt idx="9">
                  <c:v>43281</c:v>
                </c:pt>
                <c:pt idx="10">
                  <c:v>43282</c:v>
                </c:pt>
                <c:pt idx="11">
                  <c:v>43283</c:v>
                </c:pt>
                <c:pt idx="12">
                  <c:v>43284</c:v>
                </c:pt>
                <c:pt idx="13">
                  <c:v>43285</c:v>
                </c:pt>
                <c:pt idx="14">
                  <c:v>43286</c:v>
                </c:pt>
                <c:pt idx="15">
                  <c:v>43287</c:v>
                </c:pt>
                <c:pt idx="16">
                  <c:v>43288</c:v>
                </c:pt>
                <c:pt idx="17">
                  <c:v>43289</c:v>
                </c:pt>
                <c:pt idx="18">
                  <c:v>43290</c:v>
                </c:pt>
                <c:pt idx="19">
                  <c:v>43291</c:v>
                </c:pt>
                <c:pt idx="20">
                  <c:v>43292</c:v>
                </c:pt>
                <c:pt idx="21">
                  <c:v>43293</c:v>
                </c:pt>
                <c:pt idx="22">
                  <c:v>43294</c:v>
                </c:pt>
                <c:pt idx="23">
                  <c:v>43295</c:v>
                </c:pt>
                <c:pt idx="24">
                  <c:v>43296</c:v>
                </c:pt>
                <c:pt idx="25">
                  <c:v>43297</c:v>
                </c:pt>
                <c:pt idx="26">
                  <c:v>43298</c:v>
                </c:pt>
                <c:pt idx="27">
                  <c:v>43299</c:v>
                </c:pt>
                <c:pt idx="28">
                  <c:v>43300</c:v>
                </c:pt>
                <c:pt idx="29">
                  <c:v>43301</c:v>
                </c:pt>
                <c:pt idx="30">
                  <c:v>43302</c:v>
                </c:pt>
                <c:pt idx="31">
                  <c:v>43303</c:v>
                </c:pt>
                <c:pt idx="32">
                  <c:v>43304</c:v>
                </c:pt>
                <c:pt idx="33">
                  <c:v>43305</c:v>
                </c:pt>
                <c:pt idx="34">
                  <c:v>43306</c:v>
                </c:pt>
                <c:pt idx="35">
                  <c:v>43307</c:v>
                </c:pt>
                <c:pt idx="36">
                  <c:v>43308</c:v>
                </c:pt>
                <c:pt idx="37">
                  <c:v>43309</c:v>
                </c:pt>
                <c:pt idx="38">
                  <c:v>43310</c:v>
                </c:pt>
                <c:pt idx="39">
                  <c:v>43311</c:v>
                </c:pt>
                <c:pt idx="40">
                  <c:v>43312</c:v>
                </c:pt>
              </c:numCache>
            </c:numRef>
          </c:xVal>
          <c:yVal>
            <c:numRef>
              <c:f>Lusignan2!$P$216:$BD$216</c:f>
              <c:numCache>
                <c:formatCode>0</c:formatCode>
                <c:ptCount val="41"/>
                <c:pt idx="0">
                  <c:v>35.714285714285715</c:v>
                </c:pt>
                <c:pt idx="1">
                  <c:v>32.142857142857146</c:v>
                </c:pt>
                <c:pt idx="2">
                  <c:v>32.142857142857146</c:v>
                </c:pt>
                <c:pt idx="3">
                  <c:v>32.142857142857146</c:v>
                </c:pt>
                <c:pt idx="4">
                  <c:v>28.571428571428569</c:v>
                </c:pt>
                <c:pt idx="5">
                  <c:v>32.142857142857146</c:v>
                </c:pt>
                <c:pt idx="6">
                  <c:v>32.142857142857146</c:v>
                </c:pt>
                <c:pt idx="7">
                  <c:v>39.285714285714285</c:v>
                </c:pt>
                <c:pt idx="8">
                  <c:v>39.285714285714285</c:v>
                </c:pt>
                <c:pt idx="9">
                  <c:v>39.285714285714285</c:v>
                </c:pt>
                <c:pt idx="10">
                  <c:v>39.285714285714285</c:v>
                </c:pt>
                <c:pt idx="11">
                  <c:v>39.285714285714285</c:v>
                </c:pt>
                <c:pt idx="12">
                  <c:v>39.285714285714285</c:v>
                </c:pt>
                <c:pt idx="13">
                  <c:v>39.285714285714285</c:v>
                </c:pt>
                <c:pt idx="14">
                  <c:v>32.142857142857146</c:v>
                </c:pt>
                <c:pt idx="15">
                  <c:v>32.142857142857146</c:v>
                </c:pt>
                <c:pt idx="16">
                  <c:v>32.142857142857146</c:v>
                </c:pt>
                <c:pt idx="17">
                  <c:v>35.714285714285715</c:v>
                </c:pt>
                <c:pt idx="18">
                  <c:v>32.142857142857146</c:v>
                </c:pt>
                <c:pt idx="19">
                  <c:v>39.285714285714285</c:v>
                </c:pt>
                <c:pt idx="20">
                  <c:v>35.714285714285715</c:v>
                </c:pt>
                <c:pt idx="21">
                  <c:v>35.714285714285715</c:v>
                </c:pt>
                <c:pt idx="22">
                  <c:v>32.142857142857146</c:v>
                </c:pt>
                <c:pt idx="23">
                  <c:v>35.714285714285715</c:v>
                </c:pt>
                <c:pt idx="24">
                  <c:v>32.142857142857146</c:v>
                </c:pt>
                <c:pt idx="25">
                  <c:v>32.142857142857146</c:v>
                </c:pt>
                <c:pt idx="26">
                  <c:v>35.714285714285715</c:v>
                </c:pt>
                <c:pt idx="27">
                  <c:v>39.285714285714285</c:v>
                </c:pt>
                <c:pt idx="28">
                  <c:v>42.857142857142854</c:v>
                </c:pt>
                <c:pt idx="29">
                  <c:v>46.428571428571431</c:v>
                </c:pt>
                <c:pt idx="30">
                  <c:v>50</c:v>
                </c:pt>
                <c:pt idx="31">
                  <c:v>46.428571428571431</c:v>
                </c:pt>
                <c:pt idx="32">
                  <c:v>46.428571428571431</c:v>
                </c:pt>
                <c:pt idx="33">
                  <c:v>46.428571428571431</c:v>
                </c:pt>
                <c:pt idx="34">
                  <c:v>50</c:v>
                </c:pt>
                <c:pt idx="35">
                  <c:v>60.714285714285708</c:v>
                </c:pt>
                <c:pt idx="36">
                  <c:v>64.285714285714292</c:v>
                </c:pt>
                <c:pt idx="37">
                  <c:v>71.428571428571431</c:v>
                </c:pt>
                <c:pt idx="38">
                  <c:v>78.571428571428569</c:v>
                </c:pt>
                <c:pt idx="39">
                  <c:v>89.285714285714292</c:v>
                </c:pt>
                <c:pt idx="40">
                  <c:v>85.714285714285708</c:v>
                </c:pt>
              </c:numCache>
            </c:numRef>
          </c:yVal>
          <c:smooth val="0"/>
          <c:extLst xmlns:c16r2="http://schemas.microsoft.com/office/drawing/2015/06/chart">
            <c:ext xmlns:c16="http://schemas.microsoft.com/office/drawing/2014/chart" uri="{C3380CC4-5D6E-409C-BE32-E72D297353CC}">
              <c16:uniqueId val="{00000003-34D9-4B6D-89B5-D078AC8DFD6E}"/>
            </c:ext>
          </c:extLst>
        </c:ser>
        <c:dLbls>
          <c:showLegendKey val="0"/>
          <c:showVal val="0"/>
          <c:showCatName val="0"/>
          <c:showSerName val="0"/>
          <c:showPercent val="0"/>
          <c:showBubbleSize val="0"/>
        </c:dLbls>
        <c:axId val="131826048"/>
        <c:axId val="131829120"/>
      </c:scatterChart>
      <c:valAx>
        <c:axId val="131826048"/>
        <c:scaling>
          <c:orientation val="minMax"/>
          <c:max val="43315"/>
          <c:min val="43272"/>
        </c:scaling>
        <c:delete val="0"/>
        <c:axPos val="b"/>
        <c:title>
          <c:tx>
            <c:rich>
              <a:bodyPr/>
              <a:lstStyle/>
              <a:p>
                <a:pPr>
                  <a:defRPr/>
                </a:pPr>
                <a:r>
                  <a:rPr lang="fr-FR"/>
                  <a:t>Date de semis</a:t>
                </a:r>
              </a:p>
            </c:rich>
          </c:tx>
          <c:layout/>
          <c:overlay val="0"/>
        </c:title>
        <c:numFmt formatCode="[$-40C]d\-mmm;@" sourceLinked="1"/>
        <c:majorTickMark val="cross"/>
        <c:minorTickMark val="none"/>
        <c:tickLblPos val="nextTo"/>
        <c:txPr>
          <a:bodyPr rot="0" vert="horz"/>
          <a:lstStyle/>
          <a:p>
            <a:pPr>
              <a:defRPr/>
            </a:pPr>
            <a:endParaRPr lang="fr-FR"/>
          </a:p>
        </c:txPr>
        <c:crossAx val="131829120"/>
        <c:crosses val="autoZero"/>
        <c:crossBetween val="midCat"/>
      </c:valAx>
      <c:valAx>
        <c:axId val="131829120"/>
        <c:scaling>
          <c:orientation val="minMax"/>
          <c:max val="100"/>
        </c:scaling>
        <c:delete val="0"/>
        <c:axPos val="l"/>
        <c:majorGridlines/>
        <c:title>
          <c:tx>
            <c:rich>
              <a:bodyPr/>
              <a:lstStyle/>
              <a:p>
                <a:pPr>
                  <a:defRPr/>
                </a:pPr>
                <a:r>
                  <a:rPr lang="fr-FR"/>
                  <a:t>Fréquence en %</a:t>
                </a:r>
              </a:p>
            </c:rich>
          </c:tx>
          <c:layout/>
          <c:overlay val="0"/>
        </c:title>
        <c:numFmt formatCode="0" sourceLinked="1"/>
        <c:majorTickMark val="none"/>
        <c:minorTickMark val="none"/>
        <c:tickLblPos val="nextTo"/>
        <c:crossAx val="131826048"/>
        <c:crosses val="autoZero"/>
        <c:crossBetween val="midCat"/>
      </c:valAx>
    </c:plotArea>
    <c:legend>
      <c:legendPos val="r"/>
      <c:layout>
        <c:manualLayout>
          <c:xMode val="edge"/>
          <c:yMode val="edge"/>
          <c:x val="0.86888237073415198"/>
          <c:y val="0.43039712905734628"/>
          <c:w val="0.1105789543254318"/>
          <c:h val="0.32760083205013912"/>
        </c:manualLayout>
      </c:layout>
      <c:overlay val="0"/>
      <c:txPr>
        <a:bodyPr/>
        <a:lstStyle/>
        <a:p>
          <a:pPr>
            <a:defRPr sz="1400"/>
          </a:pPr>
          <a:endParaRPr lang="fr-FR"/>
        </a:p>
      </c:txPr>
    </c:legend>
    <c:plotVisOnly val="1"/>
    <c:dispBlanksAs val="gap"/>
    <c:showDLblsOverMax val="0"/>
  </c:chart>
  <c:txPr>
    <a:bodyPr/>
    <a:lstStyle/>
    <a:p>
      <a:pPr>
        <a:defRPr sz="1200"/>
      </a:pPr>
      <a:endParaRPr lang="fr-FR"/>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34519607727339"/>
          <c:y val="2.3113709058103383E-2"/>
          <c:w val="0.75201027391008823"/>
          <c:h val="0.68857302625202244"/>
        </c:manualLayout>
      </c:layout>
      <c:scatterChart>
        <c:scatterStyle val="lineMarker"/>
        <c:varyColors val="0"/>
        <c:ser>
          <c:idx val="0"/>
          <c:order val="0"/>
          <c:tx>
            <c:strRef>
              <c:f>'Poitiers(3)'!$O$214</c:f>
              <c:strCache>
                <c:ptCount val="1"/>
                <c:pt idx="0">
                  <c:v>x</c:v>
                </c:pt>
              </c:strCache>
            </c:strRef>
          </c:tx>
          <c:spPr>
            <a:ln w="28575">
              <a:noFill/>
            </a:ln>
          </c:spPr>
          <c:marker>
            <c:symbol val="circle"/>
            <c:size val="7"/>
            <c:spPr>
              <a:solidFill>
                <a:srgbClr val="00B050"/>
              </a:solidFill>
              <a:ln>
                <a:noFill/>
              </a:ln>
            </c:spPr>
          </c:marker>
          <c:dPt>
            <c:idx val="27"/>
            <c:bubble3D val="0"/>
            <c:extLst xmlns:c16r2="http://schemas.microsoft.com/office/drawing/2015/06/chart">
              <c:ext xmlns:c16="http://schemas.microsoft.com/office/drawing/2014/chart" uri="{C3380CC4-5D6E-409C-BE32-E72D297353CC}">
                <c16:uniqueId val="{00000000-71E7-4B3A-85CC-35286E0716E2}"/>
              </c:ext>
            </c:extLst>
          </c:dPt>
          <c:xVal>
            <c:numRef>
              <c:f>'Poitiers(3)'!$P$213:$BD$213</c:f>
              <c:numCache>
                <c:formatCode>[$-40C]d\-mmm;@</c:formatCode>
                <c:ptCount val="41"/>
                <c:pt idx="0">
                  <c:v>43272</c:v>
                </c:pt>
                <c:pt idx="1">
                  <c:v>43273</c:v>
                </c:pt>
                <c:pt idx="2">
                  <c:v>43274</c:v>
                </c:pt>
                <c:pt idx="3">
                  <c:v>43275</c:v>
                </c:pt>
                <c:pt idx="4">
                  <c:v>43276</c:v>
                </c:pt>
                <c:pt idx="5">
                  <c:v>43277</c:v>
                </c:pt>
                <c:pt idx="6">
                  <c:v>43278</c:v>
                </c:pt>
                <c:pt idx="7">
                  <c:v>43279</c:v>
                </c:pt>
                <c:pt idx="8">
                  <c:v>43280</c:v>
                </c:pt>
                <c:pt idx="9">
                  <c:v>43281</c:v>
                </c:pt>
                <c:pt idx="10">
                  <c:v>43282</c:v>
                </c:pt>
                <c:pt idx="11">
                  <c:v>43283</c:v>
                </c:pt>
                <c:pt idx="12">
                  <c:v>43284</c:v>
                </c:pt>
                <c:pt idx="13">
                  <c:v>43285</c:v>
                </c:pt>
                <c:pt idx="14">
                  <c:v>43286</c:v>
                </c:pt>
                <c:pt idx="15">
                  <c:v>43287</c:v>
                </c:pt>
                <c:pt idx="16">
                  <c:v>43288</c:v>
                </c:pt>
                <c:pt idx="17">
                  <c:v>43289</c:v>
                </c:pt>
                <c:pt idx="18">
                  <c:v>43290</c:v>
                </c:pt>
                <c:pt idx="19">
                  <c:v>43291</c:v>
                </c:pt>
                <c:pt idx="20">
                  <c:v>43292</c:v>
                </c:pt>
                <c:pt idx="21">
                  <c:v>43293</c:v>
                </c:pt>
                <c:pt idx="22">
                  <c:v>43294</c:v>
                </c:pt>
                <c:pt idx="23">
                  <c:v>43295</c:v>
                </c:pt>
                <c:pt idx="24">
                  <c:v>43296</c:v>
                </c:pt>
                <c:pt idx="25">
                  <c:v>43297</c:v>
                </c:pt>
                <c:pt idx="26">
                  <c:v>43298</c:v>
                </c:pt>
                <c:pt idx="27">
                  <c:v>43299</c:v>
                </c:pt>
                <c:pt idx="28">
                  <c:v>43300</c:v>
                </c:pt>
                <c:pt idx="29">
                  <c:v>43301</c:v>
                </c:pt>
                <c:pt idx="30">
                  <c:v>43302</c:v>
                </c:pt>
                <c:pt idx="31">
                  <c:v>43303</c:v>
                </c:pt>
                <c:pt idx="32">
                  <c:v>43304</c:v>
                </c:pt>
                <c:pt idx="33">
                  <c:v>43305</c:v>
                </c:pt>
                <c:pt idx="34">
                  <c:v>43306</c:v>
                </c:pt>
                <c:pt idx="35">
                  <c:v>43307</c:v>
                </c:pt>
                <c:pt idx="36">
                  <c:v>43308</c:v>
                </c:pt>
                <c:pt idx="37">
                  <c:v>43309</c:v>
                </c:pt>
                <c:pt idx="38">
                  <c:v>43310</c:v>
                </c:pt>
                <c:pt idx="39">
                  <c:v>43311</c:v>
                </c:pt>
                <c:pt idx="40">
                  <c:v>43312</c:v>
                </c:pt>
              </c:numCache>
            </c:numRef>
          </c:xVal>
          <c:yVal>
            <c:numRef>
              <c:f>'Poitiers(3)'!$P$214:$BD$214</c:f>
              <c:numCache>
                <c:formatCode>0</c:formatCode>
                <c:ptCount val="41"/>
                <c:pt idx="0">
                  <c:v>7.1428571428571423</c:v>
                </c:pt>
                <c:pt idx="1">
                  <c:v>7.1428571428571423</c:v>
                </c:pt>
                <c:pt idx="2">
                  <c:v>7.1428571428571423</c:v>
                </c:pt>
                <c:pt idx="3">
                  <c:v>3.5714285714285712</c:v>
                </c:pt>
                <c:pt idx="4">
                  <c:v>3.5714285714285712</c:v>
                </c:pt>
                <c:pt idx="5">
                  <c:v>3.5714285714285712</c:v>
                </c:pt>
                <c:pt idx="6">
                  <c:v>7.1428571428571423</c:v>
                </c:pt>
                <c:pt idx="7">
                  <c:v>7.1428571428571423</c:v>
                </c:pt>
                <c:pt idx="8">
                  <c:v>3.5714285714285712</c:v>
                </c:pt>
                <c:pt idx="9">
                  <c:v>0</c:v>
                </c:pt>
                <c:pt idx="10">
                  <c:v>7.1428571428571423</c:v>
                </c:pt>
                <c:pt idx="11">
                  <c:v>7.1428571428571423</c:v>
                </c:pt>
                <c:pt idx="12">
                  <c:v>7.1428571428571423</c:v>
                </c:pt>
                <c:pt idx="13">
                  <c:v>7.1428571428571423</c:v>
                </c:pt>
                <c:pt idx="14">
                  <c:v>7.1428571428571423</c:v>
                </c:pt>
                <c:pt idx="15">
                  <c:v>7.1428571428571423</c:v>
                </c:pt>
                <c:pt idx="16">
                  <c:v>7.1428571428571423</c:v>
                </c:pt>
                <c:pt idx="17">
                  <c:v>7.1428571428571423</c:v>
                </c:pt>
                <c:pt idx="18">
                  <c:v>3.5714285714285712</c:v>
                </c:pt>
                <c:pt idx="19">
                  <c:v>7.1428571428571423</c:v>
                </c:pt>
                <c:pt idx="20">
                  <c:v>7.1428571428571423</c:v>
                </c:pt>
                <c:pt idx="21">
                  <c:v>3.5714285714285712</c:v>
                </c:pt>
                <c:pt idx="22">
                  <c:v>10.714285714285714</c:v>
                </c:pt>
                <c:pt idx="23">
                  <c:v>10.714285714285714</c:v>
                </c:pt>
                <c:pt idx="24">
                  <c:v>10.714285714285714</c:v>
                </c:pt>
                <c:pt idx="25">
                  <c:v>7.1428571428571423</c:v>
                </c:pt>
                <c:pt idx="26">
                  <c:v>7.1428571428571423</c:v>
                </c:pt>
                <c:pt idx="27">
                  <c:v>7.1428571428571423</c:v>
                </c:pt>
                <c:pt idx="28">
                  <c:v>7.1428571428571423</c:v>
                </c:pt>
                <c:pt idx="29">
                  <c:v>7.1428571428571423</c:v>
                </c:pt>
                <c:pt idx="30">
                  <c:v>10.714285714285714</c:v>
                </c:pt>
                <c:pt idx="31">
                  <c:v>10.714285714285714</c:v>
                </c:pt>
                <c:pt idx="32">
                  <c:v>10.714285714285714</c:v>
                </c:pt>
                <c:pt idx="33">
                  <c:v>10.714285714285714</c:v>
                </c:pt>
                <c:pt idx="34">
                  <c:v>14.285714285714285</c:v>
                </c:pt>
                <c:pt idx="35">
                  <c:v>10.714285714285714</c:v>
                </c:pt>
                <c:pt idx="36">
                  <c:v>7.1428571428571423</c:v>
                </c:pt>
                <c:pt idx="37">
                  <c:v>7.1428571428571423</c:v>
                </c:pt>
                <c:pt idx="38">
                  <c:v>7.1428571428571423</c:v>
                </c:pt>
                <c:pt idx="39">
                  <c:v>0</c:v>
                </c:pt>
                <c:pt idx="40">
                  <c:v>0</c:v>
                </c:pt>
              </c:numCache>
            </c:numRef>
          </c:yVal>
          <c:smooth val="0"/>
          <c:extLst xmlns:c16r2="http://schemas.microsoft.com/office/drawing/2015/06/chart">
            <c:ext xmlns:c16="http://schemas.microsoft.com/office/drawing/2014/chart" uri="{C3380CC4-5D6E-409C-BE32-E72D297353CC}">
              <c16:uniqueId val="{00000001-71E7-4B3A-85CC-35286E0716E2}"/>
            </c:ext>
          </c:extLst>
        </c:ser>
        <c:ser>
          <c:idx val="1"/>
          <c:order val="1"/>
          <c:tx>
            <c:strRef>
              <c:f>'Poitiers(3)'!$O$215</c:f>
              <c:strCache>
                <c:ptCount val="1"/>
                <c:pt idx="0">
                  <c:v>x/2</c:v>
                </c:pt>
              </c:strCache>
            </c:strRef>
          </c:tx>
          <c:spPr>
            <a:ln w="28575">
              <a:noFill/>
            </a:ln>
          </c:spPr>
          <c:marker>
            <c:symbol val="circle"/>
            <c:size val="7"/>
            <c:spPr>
              <a:solidFill>
                <a:srgbClr val="FFC000"/>
              </a:solidFill>
              <a:ln>
                <a:noFill/>
              </a:ln>
            </c:spPr>
          </c:marker>
          <c:xVal>
            <c:numRef>
              <c:f>'Poitiers(3)'!$P$213:$BD$213</c:f>
              <c:numCache>
                <c:formatCode>[$-40C]d\-mmm;@</c:formatCode>
                <c:ptCount val="41"/>
                <c:pt idx="0">
                  <c:v>43272</c:v>
                </c:pt>
                <c:pt idx="1">
                  <c:v>43273</c:v>
                </c:pt>
                <c:pt idx="2">
                  <c:v>43274</c:v>
                </c:pt>
                <c:pt idx="3">
                  <c:v>43275</c:v>
                </c:pt>
                <c:pt idx="4">
                  <c:v>43276</c:v>
                </c:pt>
                <c:pt idx="5">
                  <c:v>43277</c:v>
                </c:pt>
                <c:pt idx="6">
                  <c:v>43278</c:v>
                </c:pt>
                <c:pt idx="7">
                  <c:v>43279</c:v>
                </c:pt>
                <c:pt idx="8">
                  <c:v>43280</c:v>
                </c:pt>
                <c:pt idx="9">
                  <c:v>43281</c:v>
                </c:pt>
                <c:pt idx="10">
                  <c:v>43282</c:v>
                </c:pt>
                <c:pt idx="11">
                  <c:v>43283</c:v>
                </c:pt>
                <c:pt idx="12">
                  <c:v>43284</c:v>
                </c:pt>
                <c:pt idx="13">
                  <c:v>43285</c:v>
                </c:pt>
                <c:pt idx="14">
                  <c:v>43286</c:v>
                </c:pt>
                <c:pt idx="15">
                  <c:v>43287</c:v>
                </c:pt>
                <c:pt idx="16">
                  <c:v>43288</c:v>
                </c:pt>
                <c:pt idx="17">
                  <c:v>43289</c:v>
                </c:pt>
                <c:pt idx="18">
                  <c:v>43290</c:v>
                </c:pt>
                <c:pt idx="19">
                  <c:v>43291</c:v>
                </c:pt>
                <c:pt idx="20">
                  <c:v>43292</c:v>
                </c:pt>
                <c:pt idx="21">
                  <c:v>43293</c:v>
                </c:pt>
                <c:pt idx="22">
                  <c:v>43294</c:v>
                </c:pt>
                <c:pt idx="23">
                  <c:v>43295</c:v>
                </c:pt>
                <c:pt idx="24">
                  <c:v>43296</c:v>
                </c:pt>
                <c:pt idx="25">
                  <c:v>43297</c:v>
                </c:pt>
                <c:pt idx="26">
                  <c:v>43298</c:v>
                </c:pt>
                <c:pt idx="27">
                  <c:v>43299</c:v>
                </c:pt>
                <c:pt idx="28">
                  <c:v>43300</c:v>
                </c:pt>
                <c:pt idx="29">
                  <c:v>43301</c:v>
                </c:pt>
                <c:pt idx="30">
                  <c:v>43302</c:v>
                </c:pt>
                <c:pt idx="31">
                  <c:v>43303</c:v>
                </c:pt>
                <c:pt idx="32">
                  <c:v>43304</c:v>
                </c:pt>
                <c:pt idx="33">
                  <c:v>43305</c:v>
                </c:pt>
                <c:pt idx="34">
                  <c:v>43306</c:v>
                </c:pt>
                <c:pt idx="35">
                  <c:v>43307</c:v>
                </c:pt>
                <c:pt idx="36">
                  <c:v>43308</c:v>
                </c:pt>
                <c:pt idx="37">
                  <c:v>43309</c:v>
                </c:pt>
                <c:pt idx="38">
                  <c:v>43310</c:v>
                </c:pt>
                <c:pt idx="39">
                  <c:v>43311</c:v>
                </c:pt>
                <c:pt idx="40">
                  <c:v>43312</c:v>
                </c:pt>
              </c:numCache>
            </c:numRef>
          </c:xVal>
          <c:yVal>
            <c:numRef>
              <c:f>'Poitiers(3)'!$P$215:$BD$215</c:f>
              <c:numCache>
                <c:formatCode>0</c:formatCode>
                <c:ptCount val="41"/>
                <c:pt idx="0">
                  <c:v>46.428571428571431</c:v>
                </c:pt>
                <c:pt idx="1">
                  <c:v>42.857142857142854</c:v>
                </c:pt>
                <c:pt idx="2">
                  <c:v>46.428571428571431</c:v>
                </c:pt>
                <c:pt idx="3">
                  <c:v>50</c:v>
                </c:pt>
                <c:pt idx="4">
                  <c:v>46.428571428571431</c:v>
                </c:pt>
                <c:pt idx="5">
                  <c:v>50</c:v>
                </c:pt>
                <c:pt idx="6">
                  <c:v>46.428571428571431</c:v>
                </c:pt>
                <c:pt idx="7">
                  <c:v>46.428571428571431</c:v>
                </c:pt>
                <c:pt idx="8">
                  <c:v>50</c:v>
                </c:pt>
                <c:pt idx="9">
                  <c:v>53.571428571428569</c:v>
                </c:pt>
                <c:pt idx="10">
                  <c:v>46.428571428571431</c:v>
                </c:pt>
                <c:pt idx="11">
                  <c:v>42.857142857142854</c:v>
                </c:pt>
                <c:pt idx="12">
                  <c:v>42.857142857142854</c:v>
                </c:pt>
                <c:pt idx="13">
                  <c:v>39.285714285714285</c:v>
                </c:pt>
                <c:pt idx="14">
                  <c:v>46.428571428571431</c:v>
                </c:pt>
                <c:pt idx="15">
                  <c:v>42.857142857142854</c:v>
                </c:pt>
                <c:pt idx="16">
                  <c:v>42.857142857142854</c:v>
                </c:pt>
                <c:pt idx="17">
                  <c:v>50</c:v>
                </c:pt>
                <c:pt idx="18">
                  <c:v>53.571428571428569</c:v>
                </c:pt>
                <c:pt idx="19">
                  <c:v>50</c:v>
                </c:pt>
                <c:pt idx="20">
                  <c:v>50</c:v>
                </c:pt>
                <c:pt idx="21">
                  <c:v>46.428571428571431</c:v>
                </c:pt>
                <c:pt idx="22">
                  <c:v>39.285714285714285</c:v>
                </c:pt>
                <c:pt idx="23">
                  <c:v>35.714285714285715</c:v>
                </c:pt>
                <c:pt idx="24">
                  <c:v>35.714285714285715</c:v>
                </c:pt>
                <c:pt idx="25">
                  <c:v>35.714285714285715</c:v>
                </c:pt>
                <c:pt idx="26">
                  <c:v>35.714285714285715</c:v>
                </c:pt>
                <c:pt idx="27">
                  <c:v>32.142857142857146</c:v>
                </c:pt>
                <c:pt idx="28">
                  <c:v>35.714285714285715</c:v>
                </c:pt>
                <c:pt idx="29">
                  <c:v>32.142857142857146</c:v>
                </c:pt>
                <c:pt idx="30">
                  <c:v>25</c:v>
                </c:pt>
                <c:pt idx="31">
                  <c:v>17.857142857142858</c:v>
                </c:pt>
                <c:pt idx="32">
                  <c:v>17.857142857142858</c:v>
                </c:pt>
                <c:pt idx="33">
                  <c:v>21.428571428571427</c:v>
                </c:pt>
                <c:pt idx="34">
                  <c:v>21.428571428571427</c:v>
                </c:pt>
                <c:pt idx="35">
                  <c:v>21.428571428571427</c:v>
                </c:pt>
                <c:pt idx="36">
                  <c:v>21.428571428571427</c:v>
                </c:pt>
                <c:pt idx="37">
                  <c:v>10.714285714285714</c:v>
                </c:pt>
                <c:pt idx="38">
                  <c:v>7.1428571428571423</c:v>
                </c:pt>
                <c:pt idx="39">
                  <c:v>0</c:v>
                </c:pt>
                <c:pt idx="40">
                  <c:v>0</c:v>
                </c:pt>
              </c:numCache>
            </c:numRef>
          </c:yVal>
          <c:smooth val="0"/>
          <c:extLst xmlns:c16r2="http://schemas.microsoft.com/office/drawing/2015/06/chart">
            <c:ext xmlns:c16="http://schemas.microsoft.com/office/drawing/2014/chart" uri="{C3380CC4-5D6E-409C-BE32-E72D297353CC}">
              <c16:uniqueId val="{00000002-71E7-4B3A-85CC-35286E0716E2}"/>
            </c:ext>
          </c:extLst>
        </c:ser>
        <c:ser>
          <c:idx val="2"/>
          <c:order val="2"/>
          <c:tx>
            <c:strRef>
              <c:f>'Poitiers(3)'!$O$216</c:f>
              <c:strCache>
                <c:ptCount val="1"/>
                <c:pt idx="0">
                  <c:v>0</c:v>
                </c:pt>
              </c:strCache>
            </c:strRef>
          </c:tx>
          <c:spPr>
            <a:ln w="28575">
              <a:noFill/>
            </a:ln>
          </c:spPr>
          <c:marker>
            <c:symbol val="circle"/>
            <c:size val="7"/>
            <c:spPr>
              <a:solidFill>
                <a:srgbClr val="FF0000"/>
              </a:solidFill>
              <a:ln>
                <a:noFill/>
              </a:ln>
            </c:spPr>
          </c:marker>
          <c:xVal>
            <c:numRef>
              <c:f>'Poitiers(3)'!$P$213:$BD$213</c:f>
              <c:numCache>
                <c:formatCode>[$-40C]d\-mmm;@</c:formatCode>
                <c:ptCount val="41"/>
                <c:pt idx="0">
                  <c:v>43272</c:v>
                </c:pt>
                <c:pt idx="1">
                  <c:v>43273</c:v>
                </c:pt>
                <c:pt idx="2">
                  <c:v>43274</c:v>
                </c:pt>
                <c:pt idx="3">
                  <c:v>43275</c:v>
                </c:pt>
                <c:pt idx="4">
                  <c:v>43276</c:v>
                </c:pt>
                <c:pt idx="5">
                  <c:v>43277</c:v>
                </c:pt>
                <c:pt idx="6">
                  <c:v>43278</c:v>
                </c:pt>
                <c:pt idx="7">
                  <c:v>43279</c:v>
                </c:pt>
                <c:pt idx="8">
                  <c:v>43280</c:v>
                </c:pt>
                <c:pt idx="9">
                  <c:v>43281</c:v>
                </c:pt>
                <c:pt idx="10">
                  <c:v>43282</c:v>
                </c:pt>
                <c:pt idx="11">
                  <c:v>43283</c:v>
                </c:pt>
                <c:pt idx="12">
                  <c:v>43284</c:v>
                </c:pt>
                <c:pt idx="13">
                  <c:v>43285</c:v>
                </c:pt>
                <c:pt idx="14">
                  <c:v>43286</c:v>
                </c:pt>
                <c:pt idx="15">
                  <c:v>43287</c:v>
                </c:pt>
                <c:pt idx="16">
                  <c:v>43288</c:v>
                </c:pt>
                <c:pt idx="17">
                  <c:v>43289</c:v>
                </c:pt>
                <c:pt idx="18">
                  <c:v>43290</c:v>
                </c:pt>
                <c:pt idx="19">
                  <c:v>43291</c:v>
                </c:pt>
                <c:pt idx="20">
                  <c:v>43292</c:v>
                </c:pt>
                <c:pt idx="21">
                  <c:v>43293</c:v>
                </c:pt>
                <c:pt idx="22">
                  <c:v>43294</c:v>
                </c:pt>
                <c:pt idx="23">
                  <c:v>43295</c:v>
                </c:pt>
                <c:pt idx="24">
                  <c:v>43296</c:v>
                </c:pt>
                <c:pt idx="25">
                  <c:v>43297</c:v>
                </c:pt>
                <c:pt idx="26">
                  <c:v>43298</c:v>
                </c:pt>
                <c:pt idx="27">
                  <c:v>43299</c:v>
                </c:pt>
                <c:pt idx="28">
                  <c:v>43300</c:v>
                </c:pt>
                <c:pt idx="29">
                  <c:v>43301</c:v>
                </c:pt>
                <c:pt idx="30">
                  <c:v>43302</c:v>
                </c:pt>
                <c:pt idx="31">
                  <c:v>43303</c:v>
                </c:pt>
                <c:pt idx="32">
                  <c:v>43304</c:v>
                </c:pt>
                <c:pt idx="33">
                  <c:v>43305</c:v>
                </c:pt>
                <c:pt idx="34">
                  <c:v>43306</c:v>
                </c:pt>
                <c:pt idx="35">
                  <c:v>43307</c:v>
                </c:pt>
                <c:pt idx="36">
                  <c:v>43308</c:v>
                </c:pt>
                <c:pt idx="37">
                  <c:v>43309</c:v>
                </c:pt>
                <c:pt idx="38">
                  <c:v>43310</c:v>
                </c:pt>
                <c:pt idx="39">
                  <c:v>43311</c:v>
                </c:pt>
                <c:pt idx="40">
                  <c:v>43312</c:v>
                </c:pt>
              </c:numCache>
            </c:numRef>
          </c:xVal>
          <c:yVal>
            <c:numRef>
              <c:f>'Poitiers(3)'!$P$216:$BD$216</c:f>
              <c:numCache>
                <c:formatCode>0</c:formatCode>
                <c:ptCount val="41"/>
                <c:pt idx="0">
                  <c:v>46.428571428571431</c:v>
                </c:pt>
                <c:pt idx="1">
                  <c:v>50</c:v>
                </c:pt>
                <c:pt idx="2">
                  <c:v>46.428571428571431</c:v>
                </c:pt>
                <c:pt idx="3">
                  <c:v>46.428571428571431</c:v>
                </c:pt>
                <c:pt idx="4">
                  <c:v>50</c:v>
                </c:pt>
                <c:pt idx="5">
                  <c:v>46.428571428571431</c:v>
                </c:pt>
                <c:pt idx="6">
                  <c:v>46.428571428571431</c:v>
                </c:pt>
                <c:pt idx="7">
                  <c:v>46.428571428571431</c:v>
                </c:pt>
                <c:pt idx="8">
                  <c:v>46.428571428571431</c:v>
                </c:pt>
                <c:pt idx="9">
                  <c:v>46.428571428571431</c:v>
                </c:pt>
                <c:pt idx="10">
                  <c:v>46.428571428571431</c:v>
                </c:pt>
                <c:pt idx="11">
                  <c:v>50</c:v>
                </c:pt>
                <c:pt idx="12">
                  <c:v>50</c:v>
                </c:pt>
                <c:pt idx="13">
                  <c:v>53.571428571428569</c:v>
                </c:pt>
                <c:pt idx="14">
                  <c:v>46.428571428571431</c:v>
                </c:pt>
                <c:pt idx="15">
                  <c:v>50</c:v>
                </c:pt>
                <c:pt idx="16">
                  <c:v>50</c:v>
                </c:pt>
                <c:pt idx="17">
                  <c:v>42.857142857142854</c:v>
                </c:pt>
                <c:pt idx="18">
                  <c:v>42.857142857142854</c:v>
                </c:pt>
                <c:pt idx="19">
                  <c:v>42.857142857142854</c:v>
                </c:pt>
                <c:pt idx="20">
                  <c:v>42.857142857142854</c:v>
                </c:pt>
                <c:pt idx="21">
                  <c:v>50</c:v>
                </c:pt>
                <c:pt idx="22">
                  <c:v>50</c:v>
                </c:pt>
                <c:pt idx="23">
                  <c:v>53.571428571428569</c:v>
                </c:pt>
                <c:pt idx="24">
                  <c:v>53.571428571428569</c:v>
                </c:pt>
                <c:pt idx="25">
                  <c:v>57.142857142857139</c:v>
                </c:pt>
                <c:pt idx="26">
                  <c:v>57.142857142857139</c:v>
                </c:pt>
                <c:pt idx="27">
                  <c:v>60.714285714285708</c:v>
                </c:pt>
                <c:pt idx="28">
                  <c:v>57.142857142857139</c:v>
                </c:pt>
                <c:pt idx="29">
                  <c:v>60.714285714285708</c:v>
                </c:pt>
                <c:pt idx="30">
                  <c:v>64.285714285714292</c:v>
                </c:pt>
                <c:pt idx="31">
                  <c:v>71.428571428571431</c:v>
                </c:pt>
                <c:pt idx="32">
                  <c:v>71.428571428571431</c:v>
                </c:pt>
                <c:pt idx="33">
                  <c:v>67.857142857142861</c:v>
                </c:pt>
                <c:pt idx="34">
                  <c:v>64.285714285714292</c:v>
                </c:pt>
                <c:pt idx="35">
                  <c:v>67.857142857142861</c:v>
                </c:pt>
                <c:pt idx="36">
                  <c:v>71.428571428571431</c:v>
                </c:pt>
                <c:pt idx="37">
                  <c:v>82.142857142857139</c:v>
                </c:pt>
                <c:pt idx="38">
                  <c:v>85.714285714285708</c:v>
                </c:pt>
                <c:pt idx="39">
                  <c:v>100</c:v>
                </c:pt>
                <c:pt idx="40">
                  <c:v>100</c:v>
                </c:pt>
              </c:numCache>
            </c:numRef>
          </c:yVal>
          <c:smooth val="0"/>
          <c:extLst xmlns:c16r2="http://schemas.microsoft.com/office/drawing/2015/06/chart">
            <c:ext xmlns:c16="http://schemas.microsoft.com/office/drawing/2014/chart" uri="{C3380CC4-5D6E-409C-BE32-E72D297353CC}">
              <c16:uniqueId val="{00000003-71E7-4B3A-85CC-35286E0716E2}"/>
            </c:ext>
          </c:extLst>
        </c:ser>
        <c:dLbls>
          <c:showLegendKey val="0"/>
          <c:showVal val="0"/>
          <c:showCatName val="0"/>
          <c:showSerName val="0"/>
          <c:showPercent val="0"/>
          <c:showBubbleSize val="0"/>
        </c:dLbls>
        <c:axId val="134914816"/>
        <c:axId val="134918144"/>
      </c:scatterChart>
      <c:valAx>
        <c:axId val="134914816"/>
        <c:scaling>
          <c:orientation val="minMax"/>
          <c:max val="43315"/>
          <c:min val="43272"/>
        </c:scaling>
        <c:delete val="0"/>
        <c:axPos val="b"/>
        <c:title>
          <c:tx>
            <c:rich>
              <a:bodyPr/>
              <a:lstStyle/>
              <a:p>
                <a:pPr>
                  <a:defRPr/>
                </a:pPr>
                <a:r>
                  <a:rPr lang="fr-FR"/>
                  <a:t>Date de semis</a:t>
                </a:r>
              </a:p>
            </c:rich>
          </c:tx>
          <c:layout/>
          <c:overlay val="0"/>
        </c:title>
        <c:numFmt formatCode="[$-40C]d\-mmm;@" sourceLinked="1"/>
        <c:majorTickMark val="cross"/>
        <c:minorTickMark val="none"/>
        <c:tickLblPos val="nextTo"/>
        <c:txPr>
          <a:bodyPr rot="0" vert="horz"/>
          <a:lstStyle/>
          <a:p>
            <a:pPr>
              <a:defRPr/>
            </a:pPr>
            <a:endParaRPr lang="fr-FR"/>
          </a:p>
        </c:txPr>
        <c:crossAx val="134918144"/>
        <c:crosses val="autoZero"/>
        <c:crossBetween val="midCat"/>
      </c:valAx>
      <c:valAx>
        <c:axId val="134918144"/>
        <c:scaling>
          <c:orientation val="minMax"/>
          <c:max val="100"/>
        </c:scaling>
        <c:delete val="0"/>
        <c:axPos val="l"/>
        <c:majorGridlines/>
        <c:title>
          <c:tx>
            <c:rich>
              <a:bodyPr/>
              <a:lstStyle/>
              <a:p>
                <a:pPr>
                  <a:defRPr/>
                </a:pPr>
                <a:r>
                  <a:rPr lang="fr-FR"/>
                  <a:t>Fréquence en %</a:t>
                </a:r>
              </a:p>
            </c:rich>
          </c:tx>
          <c:layout/>
          <c:overlay val="0"/>
        </c:title>
        <c:numFmt formatCode="0" sourceLinked="1"/>
        <c:majorTickMark val="none"/>
        <c:minorTickMark val="none"/>
        <c:tickLblPos val="nextTo"/>
        <c:crossAx val="134914816"/>
        <c:crosses val="autoZero"/>
        <c:crossBetween val="midCat"/>
      </c:valAx>
    </c:plotArea>
    <c:plotVisOnly val="1"/>
    <c:dispBlanksAs val="gap"/>
    <c:showDLblsOverMax val="0"/>
  </c:chart>
  <c:txPr>
    <a:bodyPr/>
    <a:lstStyle/>
    <a:p>
      <a:pPr>
        <a:defRPr sz="1200"/>
      </a:pPr>
      <a:endParaRPr lang="fr-FR"/>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png"/></Relationships>
</file>

<file path=ppt/drawings/drawing1.xml><?xml version="1.0" encoding="utf-8"?>
<c:userShapes xmlns:c="http://schemas.openxmlformats.org/drawingml/2006/chart">
  <cdr:relSizeAnchor xmlns:cdr="http://schemas.openxmlformats.org/drawingml/2006/chartDrawing">
    <cdr:from>
      <cdr:x>0.84037</cdr:x>
      <cdr:y>0.01165</cdr:y>
    </cdr:from>
    <cdr:to>
      <cdr:x>1</cdr:x>
      <cdr:y>0.15645</cdr:y>
    </cdr:to>
    <cdr:sp macro="" textlink="">
      <cdr:nvSpPr>
        <cdr:cNvPr id="2" name="ZoneTexte 1"/>
        <cdr:cNvSpPr txBox="1"/>
      </cdr:nvSpPr>
      <cdr:spPr>
        <a:xfrm xmlns:a="http://schemas.openxmlformats.org/drawingml/2006/main">
          <a:off x="6502964" y="51284"/>
          <a:ext cx="1235244" cy="637393"/>
        </a:xfrm>
        <a:prstGeom xmlns:a="http://schemas.openxmlformats.org/drawingml/2006/main" prst="roundRect">
          <a:avLst/>
        </a:prstGeom>
        <a:solidFill xmlns:a="http://schemas.openxmlformats.org/drawingml/2006/main">
          <a:schemeClr val="accent6">
            <a:lumMod val="40000"/>
            <a:lumOff val="60000"/>
          </a:schemeClr>
        </a:solidFill>
      </cdr:spPr>
      <cdr:txBody>
        <a:bodyPr xmlns:a="http://schemas.openxmlformats.org/drawingml/2006/main" vertOverflow="clip" wrap="square" rtlCol="0" anchor="ctr"/>
        <a:lstStyle xmlns:a="http://schemas.openxmlformats.org/drawingml/2006/main"/>
        <a:p xmlns:a="http://schemas.openxmlformats.org/drawingml/2006/main">
          <a:pPr algn="ctr"/>
          <a:r>
            <a:rPr lang="fr-FR" sz="1100" b="0" dirty="0" smtClean="0"/>
            <a:t>Prix vente sarrasin : 350 </a:t>
          </a:r>
          <a:r>
            <a:rPr lang="fr-FR" sz="1100" b="0" dirty="0"/>
            <a:t>€/t</a:t>
          </a:r>
        </a:p>
      </cdr:txBody>
    </cdr:sp>
  </cdr:relSizeAnchor>
</c:userShapes>
</file>

<file path=ppt/drawings/drawing2.xml><?xml version="1.0" encoding="utf-8"?>
<c:userShapes xmlns:c="http://schemas.openxmlformats.org/drawingml/2006/chart">
  <cdr:relSizeAnchor xmlns:cdr="http://schemas.openxmlformats.org/drawingml/2006/chartDrawing">
    <cdr:from>
      <cdr:x>0.3209</cdr:x>
      <cdr:y>0.0521</cdr:y>
    </cdr:from>
    <cdr:to>
      <cdr:x>0.84071</cdr:x>
      <cdr:y>0.18313</cdr:y>
    </cdr:to>
    <cdr:grpSp>
      <cdr:nvGrpSpPr>
        <cdr:cNvPr id="6" name="Groupe 5">
          <a:extLst xmlns:a="http://schemas.openxmlformats.org/drawingml/2006/main">
            <a:ext uri="{FF2B5EF4-FFF2-40B4-BE49-F238E27FC236}">
              <a16:creationId xmlns="" xmlns:a16="http://schemas.microsoft.com/office/drawing/2014/main" id="{5BB51543-447E-4D1F-9F2B-6A3FEA838E19}"/>
            </a:ext>
          </a:extLst>
        </cdr:cNvPr>
        <cdr:cNvGrpSpPr/>
      </cdr:nvGrpSpPr>
      <cdr:grpSpPr>
        <a:xfrm xmlns:a="http://schemas.openxmlformats.org/drawingml/2006/main">
          <a:off x="2611140" y="220996"/>
          <a:ext cx="4229656" cy="555799"/>
          <a:chOff x="2611137" y="221009"/>
          <a:chExt cx="4229646" cy="555767"/>
        </a:xfrm>
      </cdr:grpSpPr>
      <cdr:sp macro="" textlink="">
        <cdr:nvSpPr>
          <cdr:cNvPr id="4" name="ZoneTexte 3"/>
          <cdr:cNvSpPr txBox="1"/>
        </cdr:nvSpPr>
        <cdr:spPr>
          <a:xfrm xmlns:a="http://schemas.openxmlformats.org/drawingml/2006/main">
            <a:off x="2611137" y="221009"/>
            <a:ext cx="2016224" cy="47264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nchor="ctr"/>
          <a:lstStyle xmlns:a="http://schemas.openxmlformats.org/drawingml/2006/main"/>
          <a:p xmlns:a="http://schemas.openxmlformats.org/drawingml/2006/main">
            <a:pPr algn="ctr"/>
            <a:r>
              <a:rPr lang="fr-FR" sz="1400" b="1" dirty="0">
                <a:solidFill>
                  <a:srgbClr val="0070C0"/>
                </a:solidFill>
              </a:rPr>
              <a:t>Différences mensuelles</a:t>
            </a:r>
          </a:p>
        </cdr:txBody>
      </cdr:sp>
      <cdr:sp macro="" textlink="">
        <cdr:nvSpPr>
          <cdr:cNvPr id="5" name="ZoneTexte 1"/>
          <cdr:cNvSpPr txBox="1"/>
        </cdr:nvSpPr>
        <cdr:spPr>
          <a:xfrm xmlns:a="http://schemas.openxmlformats.org/drawingml/2006/main">
            <a:off x="5760640" y="232127"/>
            <a:ext cx="1080143" cy="544649"/>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1400" b="1" dirty="0">
                <a:solidFill>
                  <a:srgbClr val="0070C0"/>
                </a:solidFill>
              </a:rPr>
              <a:t>Différences sur la période</a:t>
            </a: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12FEAF-3C50-4A5E-9F17-B6AF66D9C72B}" type="datetimeFigureOut">
              <a:rPr lang="fr-FR" smtClean="0"/>
              <a:pPr/>
              <a:t>19/11/2018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EFD87B-1933-46DE-9949-9AF998EE998A}" type="slidenum">
              <a:rPr lang="fr-FR" smtClean="0"/>
              <a:pPr/>
              <a:t>‹N°›</a:t>
            </a:fld>
            <a:endParaRPr lang="fr-FR"/>
          </a:p>
        </p:txBody>
      </p:sp>
    </p:spTree>
    <p:extLst>
      <p:ext uri="{BB962C8B-B14F-4D97-AF65-F5344CB8AC3E}">
        <p14:creationId xmlns:p14="http://schemas.microsoft.com/office/powerpoint/2010/main" val="2320597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pitchFamily="34" charset="0"/>
              <a:buChar char="•"/>
            </a:pPr>
            <a:r>
              <a:rPr lang="fr-FR" dirty="0" smtClean="0"/>
              <a:t>Parler</a:t>
            </a:r>
            <a:r>
              <a:rPr lang="fr-FR" baseline="0" dirty="0" smtClean="0"/>
              <a:t> de la diversité de la région ? Productions animales… ?</a:t>
            </a:r>
            <a:endParaRPr lang="fr-FR" dirty="0" smtClean="0"/>
          </a:p>
          <a:p>
            <a:pPr marL="171450" indent="-171450">
              <a:buFont typeface="Arial" pitchFamily="34" charset="0"/>
              <a:buChar char="•"/>
            </a:pPr>
            <a:r>
              <a:rPr lang="fr-FR" dirty="0" smtClean="0"/>
              <a:t>Rotations les plus</a:t>
            </a:r>
            <a:r>
              <a:rPr lang="fr-FR" baseline="0" dirty="0" smtClean="0"/>
              <a:t> importantes avec images</a:t>
            </a:r>
          </a:p>
          <a:p>
            <a:pPr marL="171450" indent="-171450">
              <a:buFont typeface="Arial" pitchFamily="34" charset="0"/>
              <a:buChar char="•"/>
            </a:pPr>
            <a:r>
              <a:rPr lang="fr-FR" baseline="0" dirty="0" smtClean="0"/>
              <a:t>Pois en perte de vitesse</a:t>
            </a:r>
          </a:p>
          <a:p>
            <a:pPr marL="171450" indent="-171450">
              <a:buFont typeface="Arial" pitchFamily="34" charset="0"/>
              <a:buChar char="•"/>
            </a:pPr>
            <a:r>
              <a:rPr lang="fr-FR" baseline="0" dirty="0" smtClean="0"/>
              <a:t>2 types d’intercultures à gérer : CIPAN règlementaire ou non</a:t>
            </a:r>
          </a:p>
          <a:p>
            <a:pPr marL="171450" indent="-171450">
              <a:buFont typeface="Arial" pitchFamily="34" charset="0"/>
              <a:buChar char="•"/>
            </a:pPr>
            <a:r>
              <a:rPr lang="fr-FR" baseline="0" dirty="0" smtClean="0"/>
              <a:t>Recherche de marges supplémentaire avec intérêt d’un couvert.</a:t>
            </a:r>
          </a:p>
          <a:p>
            <a:pPr marL="171450" indent="-171450">
              <a:buFont typeface="Arial" pitchFamily="34" charset="0"/>
              <a:buChar char="•"/>
            </a:pPr>
            <a:r>
              <a:rPr lang="fr-FR" baseline="0" dirty="0" smtClean="0">
                <a:sym typeface="Wingdings" pitchFamily="2" charset="2"/>
              </a:rPr>
              <a:t> Dérobées</a:t>
            </a:r>
            <a:endParaRPr lang="fr-FR" baseline="0" dirty="0" smtClean="0"/>
          </a:p>
          <a:p>
            <a:pPr marL="171450" indent="-171450">
              <a:buFont typeface="Arial" pitchFamily="34" charset="0"/>
              <a:buChar char="•"/>
            </a:pPr>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2</a:t>
            </a:fld>
            <a:endParaRPr lang="fr-FR" dirty="0"/>
          </a:p>
        </p:txBody>
      </p:sp>
    </p:spTree>
    <p:extLst>
      <p:ext uri="{BB962C8B-B14F-4D97-AF65-F5344CB8AC3E}">
        <p14:creationId xmlns:p14="http://schemas.microsoft.com/office/powerpoint/2010/main" val="166106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Plus ou moins d’investissement</a:t>
            </a:r>
            <a:r>
              <a:rPr lang="fr-FR" baseline="0" dirty="0" smtClean="0"/>
              <a:t> en fonction du cas-type</a:t>
            </a:r>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12</a:t>
            </a:fld>
            <a:endParaRPr lang="fr-FR" dirty="0">
              <a:solidFill>
                <a:prstClr val="black"/>
              </a:solidFill>
            </a:endParaRPr>
          </a:p>
        </p:txBody>
      </p:sp>
    </p:spTree>
    <p:extLst>
      <p:ext uri="{BB962C8B-B14F-4D97-AF65-F5344CB8AC3E}">
        <p14:creationId xmlns:p14="http://schemas.microsoft.com/office/powerpoint/2010/main" val="298427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a:t>Grosse différence</a:t>
            </a:r>
            <a:r>
              <a:rPr lang="fr-FR" baseline="0" dirty="0"/>
              <a:t> entre Thouars et Angoulême : 60 mm</a:t>
            </a:r>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14</a:t>
            </a:fld>
            <a:endParaRPr lang="fr-FR" dirty="0">
              <a:solidFill>
                <a:prstClr val="black"/>
              </a:solidFill>
            </a:endParaRPr>
          </a:p>
        </p:txBody>
      </p:sp>
    </p:spTree>
    <p:extLst>
      <p:ext uri="{BB962C8B-B14F-4D97-AF65-F5344CB8AC3E}">
        <p14:creationId xmlns:p14="http://schemas.microsoft.com/office/powerpoint/2010/main" val="298427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15</a:t>
            </a:fld>
            <a:endParaRPr lang="fr-FR"/>
          </a:p>
        </p:txBody>
      </p:sp>
    </p:spTree>
    <p:extLst>
      <p:ext uri="{BB962C8B-B14F-4D97-AF65-F5344CB8AC3E}">
        <p14:creationId xmlns:p14="http://schemas.microsoft.com/office/powerpoint/2010/main" val="934401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Verdana" pitchFamily="34" charset="0"/>
                <a:ea typeface="Verdana" pitchFamily="34" charset="0"/>
                <a:cs typeface="Verdana" pitchFamily="34" charset="0"/>
                <a:sym typeface="Wingdings" pitchFamily="2" charset="2"/>
              </a:rPr>
              <a:t>Explication</a:t>
            </a:r>
            <a:r>
              <a:rPr lang="fr-FR" sz="1200" baseline="0" dirty="0" smtClean="0">
                <a:latin typeface="Verdana" pitchFamily="34" charset="0"/>
                <a:ea typeface="Verdana" pitchFamily="34" charset="0"/>
                <a:cs typeface="Verdana" pitchFamily="34" charset="0"/>
                <a:sym typeface="Wingdings" pitchFamily="2" charset="2"/>
              </a:rPr>
              <a:t> démarche et données utilisées pour satisfaction des besoins en température.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latin typeface="Verdana" pitchFamily="34" charset="0"/>
                <a:ea typeface="Verdana" pitchFamily="34" charset="0"/>
                <a:cs typeface="Verdana" pitchFamily="34" charset="0"/>
                <a:sym typeface="Wingdings" pitchFamily="2" charset="2"/>
              </a:rPr>
              <a:t>Infos Millet, Moha, Cameline</a:t>
            </a:r>
            <a:endParaRPr lang="fr-FR" sz="1200" dirty="0" smtClean="0">
              <a:latin typeface="Verdana" pitchFamily="34" charset="0"/>
              <a:ea typeface="Verdana" pitchFamily="34" charset="0"/>
              <a:cs typeface="Verdana" pitchFamily="34" charset="0"/>
              <a:sym typeface="Wingdings" pitchFamily="2" charset="2"/>
            </a:endParaRPr>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16</a:t>
            </a:fld>
            <a:endParaRPr lang="fr-FR"/>
          </a:p>
        </p:txBody>
      </p:sp>
    </p:spTree>
    <p:extLst>
      <p:ext uri="{BB962C8B-B14F-4D97-AF65-F5344CB8AC3E}">
        <p14:creationId xmlns:p14="http://schemas.microsoft.com/office/powerpoint/2010/main" val="3516782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Verdana" pitchFamily="34" charset="0"/>
                <a:ea typeface="Verdana" pitchFamily="34" charset="0"/>
                <a:cs typeface="Verdana" pitchFamily="34" charset="0"/>
                <a:sym typeface="Wingdings" pitchFamily="2" charset="2"/>
              </a:rPr>
              <a:t>Fréquences de réussite avec DJ : carte stations avec toutes les cultures</a:t>
            </a:r>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17</a:t>
            </a:fld>
            <a:endParaRPr lang="fr-FR"/>
          </a:p>
        </p:txBody>
      </p:sp>
    </p:spTree>
    <p:extLst>
      <p:ext uri="{BB962C8B-B14F-4D97-AF65-F5344CB8AC3E}">
        <p14:creationId xmlns:p14="http://schemas.microsoft.com/office/powerpoint/2010/main" val="3516782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Question des besoins en eau</a:t>
            </a:r>
          </a:p>
          <a:p>
            <a:r>
              <a:rPr lang="fr-FR" dirty="0" smtClean="0"/>
              <a:t>Arbres de décision</a:t>
            </a:r>
          </a:p>
          <a:p>
            <a:r>
              <a:rPr lang="fr-FR" dirty="0" smtClean="0"/>
              <a:t>Fréquences réussite DJ + pluies</a:t>
            </a:r>
          </a:p>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18</a:t>
            </a:fld>
            <a:endParaRPr lang="fr-FR"/>
          </a:p>
        </p:txBody>
      </p:sp>
    </p:spTree>
    <p:extLst>
      <p:ext uri="{BB962C8B-B14F-4D97-AF65-F5344CB8AC3E}">
        <p14:creationId xmlns:p14="http://schemas.microsoft.com/office/powerpoint/2010/main" val="1021794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Question des besoins en eau</a:t>
            </a:r>
          </a:p>
          <a:p>
            <a:r>
              <a:rPr lang="fr-FR" dirty="0" smtClean="0"/>
              <a:t>Arbres de décision</a:t>
            </a:r>
          </a:p>
          <a:p>
            <a:r>
              <a:rPr lang="fr-FR" dirty="0" smtClean="0"/>
              <a:t>Fréquences réussite DJ + pluies</a:t>
            </a:r>
          </a:p>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19</a:t>
            </a:fld>
            <a:endParaRPr lang="fr-FR"/>
          </a:p>
        </p:txBody>
      </p:sp>
    </p:spTree>
    <p:extLst>
      <p:ext uri="{BB962C8B-B14F-4D97-AF65-F5344CB8AC3E}">
        <p14:creationId xmlns:p14="http://schemas.microsoft.com/office/powerpoint/2010/main" val="1021794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Question des besoins en eau</a:t>
            </a:r>
          </a:p>
          <a:p>
            <a:r>
              <a:rPr lang="fr-FR" dirty="0" smtClean="0"/>
              <a:t>Arbres de décision</a:t>
            </a:r>
          </a:p>
          <a:p>
            <a:r>
              <a:rPr lang="fr-FR" dirty="0" smtClean="0"/>
              <a:t>Fréquences réussite DJ + pluies</a:t>
            </a:r>
          </a:p>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20</a:t>
            </a:fld>
            <a:endParaRPr lang="fr-FR"/>
          </a:p>
        </p:txBody>
      </p:sp>
    </p:spTree>
    <p:extLst>
      <p:ext uri="{BB962C8B-B14F-4D97-AF65-F5344CB8AC3E}">
        <p14:creationId xmlns:p14="http://schemas.microsoft.com/office/powerpoint/2010/main" val="1021794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Faire correspondre observation et calcul théorique</a:t>
            </a:r>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21</a:t>
            </a:fld>
            <a:endParaRPr lang="fr-FR" dirty="0">
              <a:solidFill>
                <a:prstClr val="black"/>
              </a:solidFill>
            </a:endParaRPr>
          </a:p>
        </p:txBody>
      </p:sp>
    </p:spTree>
    <p:extLst>
      <p:ext uri="{BB962C8B-B14F-4D97-AF65-F5344CB8AC3E}">
        <p14:creationId xmlns:p14="http://schemas.microsoft.com/office/powerpoint/2010/main" val="298427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Faire correspondre observation et calcul théorique</a:t>
            </a:r>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22</a:t>
            </a:fld>
            <a:endParaRPr lang="fr-FR" dirty="0">
              <a:solidFill>
                <a:prstClr val="black"/>
              </a:solidFill>
            </a:endParaRPr>
          </a:p>
        </p:txBody>
      </p:sp>
    </p:spTree>
    <p:extLst>
      <p:ext uri="{BB962C8B-B14F-4D97-AF65-F5344CB8AC3E}">
        <p14:creationId xmlns:p14="http://schemas.microsoft.com/office/powerpoint/2010/main" val="29842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pitchFamily="34" charset="0"/>
              <a:buChar char="•"/>
            </a:pPr>
            <a:r>
              <a:rPr lang="fr-FR" dirty="0" smtClean="0"/>
              <a:t>Parler</a:t>
            </a:r>
            <a:r>
              <a:rPr lang="fr-FR" baseline="0" dirty="0" smtClean="0"/>
              <a:t> de la diversité de la région ? Productions animales… ?</a:t>
            </a:r>
            <a:endParaRPr lang="fr-FR" dirty="0" smtClean="0"/>
          </a:p>
          <a:p>
            <a:pPr marL="171450" indent="-171450">
              <a:buFont typeface="Arial" pitchFamily="34" charset="0"/>
              <a:buChar char="•"/>
            </a:pPr>
            <a:r>
              <a:rPr lang="fr-FR" dirty="0" smtClean="0"/>
              <a:t>Rotations les plus</a:t>
            </a:r>
            <a:r>
              <a:rPr lang="fr-FR" baseline="0" dirty="0" smtClean="0"/>
              <a:t> importantes avec images</a:t>
            </a:r>
          </a:p>
          <a:p>
            <a:pPr marL="171450" indent="-171450">
              <a:buFont typeface="Arial" pitchFamily="34" charset="0"/>
              <a:buChar char="•"/>
            </a:pPr>
            <a:r>
              <a:rPr lang="fr-FR" baseline="0" dirty="0" smtClean="0"/>
              <a:t>Pois en perte de vitesse</a:t>
            </a:r>
          </a:p>
          <a:p>
            <a:pPr marL="171450" indent="-171450">
              <a:buFont typeface="Arial" pitchFamily="34" charset="0"/>
              <a:buChar char="•"/>
            </a:pPr>
            <a:r>
              <a:rPr lang="fr-FR" baseline="0" dirty="0" smtClean="0"/>
              <a:t>2 types d’intercultures à gérer : CIPAN règlementaire ou non</a:t>
            </a:r>
          </a:p>
          <a:p>
            <a:pPr marL="171450" indent="-171450">
              <a:buFont typeface="Arial" pitchFamily="34" charset="0"/>
              <a:buChar char="•"/>
            </a:pPr>
            <a:r>
              <a:rPr lang="fr-FR" baseline="0" dirty="0" smtClean="0"/>
              <a:t>Recherche de marges supplémentaire avec intérêt d’un couvert.</a:t>
            </a:r>
          </a:p>
          <a:p>
            <a:pPr marL="171450" indent="-171450">
              <a:buFont typeface="Arial" pitchFamily="34" charset="0"/>
              <a:buChar char="•"/>
            </a:pPr>
            <a:r>
              <a:rPr lang="fr-FR" baseline="0" dirty="0" smtClean="0">
                <a:sym typeface="Wingdings" pitchFamily="2" charset="2"/>
              </a:rPr>
              <a:t> Dérobées</a:t>
            </a:r>
            <a:endParaRPr lang="fr-FR" baseline="0" dirty="0" smtClean="0"/>
          </a:p>
          <a:p>
            <a:pPr marL="171450" indent="-171450">
              <a:buFont typeface="Arial" pitchFamily="34" charset="0"/>
              <a:buChar char="•"/>
            </a:pPr>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3</a:t>
            </a:fld>
            <a:endParaRPr lang="fr-FR" dirty="0"/>
          </a:p>
        </p:txBody>
      </p:sp>
    </p:spTree>
    <p:extLst>
      <p:ext uri="{BB962C8B-B14F-4D97-AF65-F5344CB8AC3E}">
        <p14:creationId xmlns:p14="http://schemas.microsoft.com/office/powerpoint/2010/main" val="1661068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Faire correspondre observation et calcul théorique</a:t>
            </a:r>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23</a:t>
            </a:fld>
            <a:endParaRPr lang="fr-FR" dirty="0">
              <a:solidFill>
                <a:prstClr val="black"/>
              </a:solidFill>
            </a:endParaRPr>
          </a:p>
        </p:txBody>
      </p:sp>
    </p:spTree>
    <p:extLst>
      <p:ext uri="{BB962C8B-B14F-4D97-AF65-F5344CB8AC3E}">
        <p14:creationId xmlns:p14="http://schemas.microsoft.com/office/powerpoint/2010/main" val="298427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24</a:t>
            </a:fld>
            <a:endParaRPr lang="fr-FR" dirty="0">
              <a:solidFill>
                <a:prstClr val="black"/>
              </a:solidFill>
            </a:endParaRPr>
          </a:p>
        </p:txBody>
      </p:sp>
    </p:spTree>
    <p:extLst>
      <p:ext uri="{BB962C8B-B14F-4D97-AF65-F5344CB8AC3E}">
        <p14:creationId xmlns:p14="http://schemas.microsoft.com/office/powerpoint/2010/main" val="1668416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25</a:t>
            </a:fld>
            <a:endParaRPr lang="fr-FR"/>
          </a:p>
        </p:txBody>
      </p:sp>
    </p:spTree>
    <p:extLst>
      <p:ext uri="{BB962C8B-B14F-4D97-AF65-F5344CB8AC3E}">
        <p14:creationId xmlns:p14="http://schemas.microsoft.com/office/powerpoint/2010/main" val="4068672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26</a:t>
            </a:fld>
            <a:endParaRPr lang="fr-FR"/>
          </a:p>
        </p:txBody>
      </p:sp>
    </p:spTree>
    <p:extLst>
      <p:ext uri="{BB962C8B-B14F-4D97-AF65-F5344CB8AC3E}">
        <p14:creationId xmlns:p14="http://schemas.microsoft.com/office/powerpoint/2010/main" val="4068672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Faire correspondre observation et calcul théorique</a:t>
            </a:r>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27</a:t>
            </a:fld>
            <a:endParaRPr lang="fr-FR" dirty="0">
              <a:solidFill>
                <a:prstClr val="black"/>
              </a:solidFill>
            </a:endParaRPr>
          </a:p>
        </p:txBody>
      </p:sp>
    </p:spTree>
    <p:extLst>
      <p:ext uri="{BB962C8B-B14F-4D97-AF65-F5344CB8AC3E}">
        <p14:creationId xmlns:p14="http://schemas.microsoft.com/office/powerpoint/2010/main" val="298427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28</a:t>
            </a:fld>
            <a:endParaRPr lang="fr-FR"/>
          </a:p>
        </p:txBody>
      </p:sp>
    </p:spTree>
    <p:extLst>
      <p:ext uri="{BB962C8B-B14F-4D97-AF65-F5344CB8AC3E}">
        <p14:creationId xmlns:p14="http://schemas.microsoft.com/office/powerpoint/2010/main" val="4068672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29</a:t>
            </a:fld>
            <a:endParaRPr lang="fr-FR" dirty="0">
              <a:solidFill>
                <a:prstClr val="black"/>
              </a:solidFill>
            </a:endParaRPr>
          </a:p>
        </p:txBody>
      </p:sp>
    </p:spTree>
    <p:extLst>
      <p:ext uri="{BB962C8B-B14F-4D97-AF65-F5344CB8AC3E}">
        <p14:creationId xmlns:p14="http://schemas.microsoft.com/office/powerpoint/2010/main" val="298427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a:t>Engrais verts</a:t>
            </a:r>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30</a:t>
            </a:fld>
            <a:endParaRPr lang="fr-FR" dirty="0">
              <a:solidFill>
                <a:prstClr val="black"/>
              </a:solidFill>
            </a:endParaRPr>
          </a:p>
        </p:txBody>
      </p:sp>
    </p:spTree>
    <p:extLst>
      <p:ext uri="{BB962C8B-B14F-4D97-AF65-F5344CB8AC3E}">
        <p14:creationId xmlns:p14="http://schemas.microsoft.com/office/powerpoint/2010/main" val="298427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31</a:t>
            </a:fld>
            <a:endParaRPr lang="fr-FR" dirty="0">
              <a:solidFill>
                <a:prstClr val="black"/>
              </a:solidFill>
            </a:endParaRPr>
          </a:p>
        </p:txBody>
      </p:sp>
    </p:spTree>
    <p:extLst>
      <p:ext uri="{BB962C8B-B14F-4D97-AF65-F5344CB8AC3E}">
        <p14:creationId xmlns:p14="http://schemas.microsoft.com/office/powerpoint/2010/main" val="298427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Un herbicide semble indispensable après une orge d’hiver. Pour l’éviter un travail du sol superficiel pourrait être envisagé. Pour les insecticides propres au colza l’impasse est possible.  En fertilisation il pourrait être justifié d’apporter de l’azote (20 u) afin d’éviter que le colza soit trop pénalisé en sortie d’hiver. Le rendement est très variable et dépend de la pluviométrie entre juillet et septembre.</a:t>
            </a:r>
          </a:p>
          <a:p>
            <a:r>
              <a:rPr lang="fr-FR" sz="1200" kern="1200" dirty="0" smtClean="0">
                <a:solidFill>
                  <a:schemeClr val="tx1"/>
                </a:solidFill>
                <a:effectLst/>
                <a:latin typeface="+mn-lt"/>
                <a:ea typeface="+mn-ea"/>
                <a:cs typeface="+mn-cs"/>
              </a:rPr>
              <a:t>Il est possible d’implanter d’autres plantes compagnes comme le trèfle blanc ou le fenugrec mais la concurrence pour l’eau et la lumière sera plus forte.</a:t>
            </a:r>
          </a:p>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33</a:t>
            </a:fld>
            <a:endParaRPr lang="fr-FR" dirty="0">
              <a:solidFill>
                <a:prstClr val="black"/>
              </a:solidFill>
            </a:endParaRPr>
          </a:p>
        </p:txBody>
      </p:sp>
    </p:spTree>
    <p:extLst>
      <p:ext uri="{BB962C8B-B14F-4D97-AF65-F5344CB8AC3E}">
        <p14:creationId xmlns:p14="http://schemas.microsoft.com/office/powerpoint/2010/main" val="298427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pitchFamily="34" charset="0"/>
              <a:buChar char="•"/>
            </a:pPr>
            <a:r>
              <a:rPr lang="fr-FR" dirty="0" smtClean="0"/>
              <a:t>Parler</a:t>
            </a:r>
            <a:r>
              <a:rPr lang="fr-FR" baseline="0" dirty="0" smtClean="0"/>
              <a:t> de la diversité de la région ? Productions animales… ?</a:t>
            </a:r>
            <a:endParaRPr lang="fr-FR" dirty="0" smtClean="0"/>
          </a:p>
          <a:p>
            <a:pPr marL="171450" indent="-171450">
              <a:buFont typeface="Arial" pitchFamily="34" charset="0"/>
              <a:buChar char="•"/>
            </a:pPr>
            <a:r>
              <a:rPr lang="fr-FR" dirty="0" smtClean="0"/>
              <a:t>Rotations les plus</a:t>
            </a:r>
            <a:r>
              <a:rPr lang="fr-FR" baseline="0" dirty="0" smtClean="0"/>
              <a:t> importantes avec images</a:t>
            </a:r>
          </a:p>
          <a:p>
            <a:pPr marL="171450" indent="-171450">
              <a:buFont typeface="Arial" pitchFamily="34" charset="0"/>
              <a:buChar char="•"/>
            </a:pPr>
            <a:r>
              <a:rPr lang="fr-FR" baseline="0" dirty="0" smtClean="0"/>
              <a:t>Pois en perte de vitesse</a:t>
            </a:r>
          </a:p>
          <a:p>
            <a:pPr marL="171450" indent="-171450">
              <a:buFont typeface="Arial" pitchFamily="34" charset="0"/>
              <a:buChar char="•"/>
            </a:pPr>
            <a:r>
              <a:rPr lang="fr-FR" baseline="0" dirty="0" smtClean="0"/>
              <a:t>2 types d’intercultures à gérer : CIPAN règlementaire ou non</a:t>
            </a:r>
          </a:p>
          <a:p>
            <a:pPr marL="171450" indent="-171450">
              <a:buFont typeface="Arial" pitchFamily="34" charset="0"/>
              <a:buChar char="•"/>
            </a:pPr>
            <a:r>
              <a:rPr lang="fr-FR" baseline="0" dirty="0" smtClean="0"/>
              <a:t>Recherche de marges supplémentaire avec intérêt d’un couvert.</a:t>
            </a:r>
          </a:p>
          <a:p>
            <a:pPr marL="171450" indent="-171450">
              <a:buFont typeface="Arial" pitchFamily="34" charset="0"/>
              <a:buChar char="•"/>
            </a:pPr>
            <a:r>
              <a:rPr lang="fr-FR" baseline="0" dirty="0" smtClean="0">
                <a:sym typeface="Wingdings" pitchFamily="2" charset="2"/>
              </a:rPr>
              <a:t> Dérobées</a:t>
            </a:r>
            <a:endParaRPr lang="fr-FR" baseline="0" dirty="0" smtClean="0"/>
          </a:p>
          <a:p>
            <a:pPr marL="171450" indent="-171450">
              <a:buFont typeface="Arial" pitchFamily="34" charset="0"/>
              <a:buChar char="•"/>
            </a:pPr>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4</a:t>
            </a:fld>
            <a:endParaRPr lang="fr-FR" dirty="0"/>
          </a:p>
        </p:txBody>
      </p:sp>
    </p:spTree>
    <p:extLst>
      <p:ext uri="{BB962C8B-B14F-4D97-AF65-F5344CB8AC3E}">
        <p14:creationId xmlns:p14="http://schemas.microsoft.com/office/powerpoint/2010/main" val="1661068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34</a:t>
            </a:fld>
            <a:endParaRPr lang="fr-FR" dirty="0">
              <a:solidFill>
                <a:prstClr val="black"/>
              </a:solidFill>
            </a:endParaRPr>
          </a:p>
        </p:txBody>
      </p:sp>
    </p:spTree>
    <p:extLst>
      <p:ext uri="{BB962C8B-B14F-4D97-AF65-F5344CB8AC3E}">
        <p14:creationId xmlns:p14="http://schemas.microsoft.com/office/powerpoint/2010/main" val="298427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35</a:t>
            </a:fld>
            <a:endParaRPr lang="fr-FR" dirty="0">
              <a:solidFill>
                <a:prstClr val="black"/>
              </a:solidFill>
            </a:endParaRPr>
          </a:p>
        </p:txBody>
      </p:sp>
    </p:spTree>
    <p:extLst>
      <p:ext uri="{BB962C8B-B14F-4D97-AF65-F5344CB8AC3E}">
        <p14:creationId xmlns:p14="http://schemas.microsoft.com/office/powerpoint/2010/main" val="298427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Question des besoins en eau</a:t>
            </a:r>
          </a:p>
          <a:p>
            <a:r>
              <a:rPr lang="fr-FR" dirty="0" smtClean="0"/>
              <a:t>Arbres de décision</a:t>
            </a:r>
          </a:p>
          <a:p>
            <a:r>
              <a:rPr lang="fr-FR" dirty="0" smtClean="0"/>
              <a:t>Fréquences réussite DJ + pluies</a:t>
            </a:r>
          </a:p>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37</a:t>
            </a:fld>
            <a:endParaRPr lang="fr-FR"/>
          </a:p>
        </p:txBody>
      </p:sp>
    </p:spTree>
    <p:extLst>
      <p:ext uri="{BB962C8B-B14F-4D97-AF65-F5344CB8AC3E}">
        <p14:creationId xmlns:p14="http://schemas.microsoft.com/office/powerpoint/2010/main" val="1021794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38</a:t>
            </a:fld>
            <a:endParaRPr lang="fr-FR"/>
          </a:p>
        </p:txBody>
      </p:sp>
    </p:spTree>
    <p:extLst>
      <p:ext uri="{BB962C8B-B14F-4D97-AF65-F5344CB8AC3E}">
        <p14:creationId xmlns:p14="http://schemas.microsoft.com/office/powerpoint/2010/main" val="3024391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39</a:t>
            </a:fld>
            <a:endParaRPr lang="fr-FR"/>
          </a:p>
        </p:txBody>
      </p:sp>
    </p:spTree>
    <p:extLst>
      <p:ext uri="{BB962C8B-B14F-4D97-AF65-F5344CB8AC3E}">
        <p14:creationId xmlns:p14="http://schemas.microsoft.com/office/powerpoint/2010/main" val="3024391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40</a:t>
            </a:fld>
            <a:endParaRPr lang="fr-FR"/>
          </a:p>
        </p:txBody>
      </p:sp>
    </p:spTree>
    <p:extLst>
      <p:ext uri="{BB962C8B-B14F-4D97-AF65-F5344CB8AC3E}">
        <p14:creationId xmlns:p14="http://schemas.microsoft.com/office/powerpoint/2010/main" val="4068672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6</a:t>
            </a:fld>
            <a:endParaRPr lang="fr-FR" dirty="0">
              <a:solidFill>
                <a:prstClr val="black"/>
              </a:solidFill>
            </a:endParaRPr>
          </a:p>
        </p:txBody>
      </p:sp>
    </p:spTree>
    <p:extLst>
      <p:ext uri="{BB962C8B-B14F-4D97-AF65-F5344CB8AC3E}">
        <p14:creationId xmlns:p14="http://schemas.microsoft.com/office/powerpoint/2010/main" val="298427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7</a:t>
            </a:fld>
            <a:endParaRPr lang="fr-FR"/>
          </a:p>
        </p:txBody>
      </p:sp>
    </p:spTree>
    <p:extLst>
      <p:ext uri="{BB962C8B-B14F-4D97-AF65-F5344CB8AC3E}">
        <p14:creationId xmlns:p14="http://schemas.microsoft.com/office/powerpoint/2010/main" val="934401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Cultures sélectionnées suite aux enquêtes et à la biblio</a:t>
            </a:r>
          </a:p>
          <a:p>
            <a:r>
              <a:rPr lang="fr-FR" dirty="0" smtClean="0"/>
              <a:t>Cultures envisagées avec critères d’exclusion</a:t>
            </a:r>
          </a:p>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pPr/>
              <a:t>8</a:t>
            </a:fld>
            <a:endParaRPr lang="fr-FR"/>
          </a:p>
        </p:txBody>
      </p:sp>
    </p:spTree>
    <p:extLst>
      <p:ext uri="{BB962C8B-B14F-4D97-AF65-F5344CB8AC3E}">
        <p14:creationId xmlns:p14="http://schemas.microsoft.com/office/powerpoint/2010/main" val="1277799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9</a:t>
            </a:fld>
            <a:endParaRPr lang="fr-FR" dirty="0">
              <a:solidFill>
                <a:prstClr val="black"/>
              </a:solidFill>
            </a:endParaRPr>
          </a:p>
        </p:txBody>
      </p:sp>
    </p:spTree>
    <p:extLst>
      <p:ext uri="{BB962C8B-B14F-4D97-AF65-F5344CB8AC3E}">
        <p14:creationId xmlns:p14="http://schemas.microsoft.com/office/powerpoint/2010/main" val="298427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10</a:t>
            </a:fld>
            <a:endParaRPr lang="fr-FR" dirty="0">
              <a:solidFill>
                <a:prstClr val="black"/>
              </a:solidFill>
            </a:endParaRPr>
          </a:p>
        </p:txBody>
      </p:sp>
    </p:spTree>
    <p:extLst>
      <p:ext uri="{BB962C8B-B14F-4D97-AF65-F5344CB8AC3E}">
        <p14:creationId xmlns:p14="http://schemas.microsoft.com/office/powerpoint/2010/main" val="1668416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EFD87B-1933-46DE-9949-9AF998EE998A}" type="slidenum">
              <a:rPr lang="fr-FR" smtClean="0">
                <a:solidFill>
                  <a:prstClr val="black"/>
                </a:solidFill>
              </a:rPr>
              <a:pPr/>
              <a:t>11</a:t>
            </a:fld>
            <a:endParaRPr lang="fr-FR" dirty="0">
              <a:solidFill>
                <a:prstClr val="black"/>
              </a:solidFill>
            </a:endParaRPr>
          </a:p>
        </p:txBody>
      </p:sp>
    </p:spTree>
    <p:extLst>
      <p:ext uri="{BB962C8B-B14F-4D97-AF65-F5344CB8AC3E}">
        <p14:creationId xmlns:p14="http://schemas.microsoft.com/office/powerpoint/2010/main" val="298427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Picture 1029" descr="cercle haut pw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1"/>
            <a:ext cx="2029509" cy="18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53" descr="bandeau bas pwp"/>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26082" y="6494061"/>
            <a:ext cx="6120000" cy="36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9"/>
          <p:cNvCxnSpPr/>
          <p:nvPr userDrawn="1"/>
        </p:nvCxnSpPr>
        <p:spPr>
          <a:xfrm>
            <a:off x="2411760" y="908720"/>
            <a:ext cx="5616624" cy="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pic>
        <p:nvPicPr>
          <p:cNvPr id="11" name="Picture 2" descr="C:\Sebastien\CRAPC_service\CRA\logo\logo_CsA_Poitou_Char_RVB.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30020" b="45780"/>
          <a:stretch/>
        </p:blipFill>
        <p:spPr bwMode="auto">
          <a:xfrm>
            <a:off x="8100392" y="130325"/>
            <a:ext cx="895870"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187885"/>
      </p:ext>
    </p:extLst>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B440B4D-EC55-42B5-BB05-DF7251336341}" type="datetime1">
              <a:rPr lang="fr-FR" smtClean="0">
                <a:solidFill>
                  <a:prstClr val="black">
                    <a:tint val="75000"/>
                  </a:prstClr>
                </a:solidFill>
              </a:rPr>
              <a:pPr/>
              <a:t>19/11/2018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58EBF25-1E81-4656-BBEC-1D192ACD98C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5530216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05DC2A9-F1CF-41CA-8C3E-1E1831ABBE66}" type="datetime1">
              <a:rPr lang="fr-FR" smtClean="0">
                <a:solidFill>
                  <a:prstClr val="black">
                    <a:tint val="75000"/>
                  </a:prstClr>
                </a:solidFill>
              </a:rPr>
              <a:pPr/>
              <a:t>19/11/2018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58EBF25-1E81-4656-BBEC-1D192ACD98C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8124729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2_Diapositive de titre">
    <p:spTree>
      <p:nvGrpSpPr>
        <p:cNvPr id="1" name=""/>
        <p:cNvGrpSpPr/>
        <p:nvPr/>
      </p:nvGrpSpPr>
      <p:grpSpPr>
        <a:xfrm>
          <a:off x="0" y="0"/>
          <a:ext cx="0" cy="0"/>
          <a:chOff x="0" y="0"/>
          <a:chExt cx="0" cy="0"/>
        </a:xfrm>
      </p:grpSpPr>
      <p:pic>
        <p:nvPicPr>
          <p:cNvPr id="4" name="Picture 11" descr="C:\Documents and Settings\begaudg17d\Bureau\Intranet\powerpoint\grand A.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663" y="2933700"/>
            <a:ext cx="4856162"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38"/>
          <p:cNvSpPr txBox="1">
            <a:spLocks noChangeArrowheads="1"/>
          </p:cNvSpPr>
          <p:nvPr/>
        </p:nvSpPr>
        <p:spPr bwMode="auto">
          <a:xfrm>
            <a:off x="685800" y="32766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50000"/>
              </a:spcBef>
              <a:spcAft>
                <a:spcPct val="0"/>
              </a:spcAft>
              <a:defRPr sz="2400">
                <a:solidFill>
                  <a:schemeClr val="tx1"/>
                </a:solidFill>
                <a:latin typeface="Verdana" pitchFamily="34" charset="0"/>
              </a:defRPr>
            </a:lvl6pPr>
            <a:lvl7pPr marL="2971800" indent="-228600" eaLnBrk="0" fontAlgn="base" hangingPunct="0">
              <a:spcBef>
                <a:spcPct val="50000"/>
              </a:spcBef>
              <a:spcAft>
                <a:spcPct val="0"/>
              </a:spcAft>
              <a:defRPr sz="2400">
                <a:solidFill>
                  <a:schemeClr val="tx1"/>
                </a:solidFill>
                <a:latin typeface="Verdana" pitchFamily="34" charset="0"/>
              </a:defRPr>
            </a:lvl7pPr>
            <a:lvl8pPr marL="3429000" indent="-228600" eaLnBrk="0" fontAlgn="base" hangingPunct="0">
              <a:spcBef>
                <a:spcPct val="50000"/>
              </a:spcBef>
              <a:spcAft>
                <a:spcPct val="0"/>
              </a:spcAft>
              <a:defRPr sz="2400">
                <a:solidFill>
                  <a:schemeClr val="tx1"/>
                </a:solidFill>
                <a:latin typeface="Verdana" pitchFamily="34" charset="0"/>
              </a:defRPr>
            </a:lvl8pPr>
            <a:lvl9pPr marL="3886200" indent="-228600" eaLnBrk="0" fontAlgn="base" hangingPunct="0">
              <a:spcBef>
                <a:spcPct val="50000"/>
              </a:spcBef>
              <a:spcAft>
                <a:spcPct val="0"/>
              </a:spcAft>
              <a:defRPr sz="2400">
                <a:solidFill>
                  <a:schemeClr val="tx1"/>
                </a:solidFill>
                <a:latin typeface="Verdana" pitchFamily="34" charset="0"/>
              </a:defRPr>
            </a:lvl9pPr>
          </a:lstStyle>
          <a:p>
            <a:pPr>
              <a:defRPr/>
            </a:pPr>
            <a:endParaRPr lang="fr-FR" smtClean="0">
              <a:solidFill>
                <a:prstClr val="black"/>
              </a:solidFill>
              <a:latin typeface="Times New Roman" pitchFamily="18" charset="0"/>
            </a:endParaRPr>
          </a:p>
        </p:txBody>
      </p:sp>
      <p:pic>
        <p:nvPicPr>
          <p:cNvPr id="6" name="Image 11"/>
          <p:cNvPicPr>
            <a:picLocks noChangeAspect="1"/>
          </p:cNvPicPr>
          <p:nvPr userDrawn="1"/>
        </p:nvPicPr>
        <p:blipFill>
          <a:blip r:embed="rId3" cstate="print">
            <a:extLst>
              <a:ext uri="{28A0092B-C50C-407E-A947-70E740481C1C}">
                <a14:useLocalDpi xmlns:a14="http://schemas.microsoft.com/office/drawing/2010/main" val="0"/>
              </a:ext>
            </a:extLst>
          </a:blip>
          <a:srcRect t="54832"/>
          <a:stretch>
            <a:fillRect/>
          </a:stretch>
        </p:blipFill>
        <p:spPr bwMode="auto">
          <a:xfrm>
            <a:off x="1958975" y="5516563"/>
            <a:ext cx="2325688"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ChangeArrowheads="1"/>
          </p:cNvSpPr>
          <p:nvPr userDrawn="1"/>
        </p:nvSpPr>
        <p:spPr bwMode="auto">
          <a:xfrm>
            <a:off x="5867400" y="1989138"/>
            <a:ext cx="180022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50000"/>
              </a:spcBef>
              <a:spcAft>
                <a:spcPct val="0"/>
              </a:spcAft>
              <a:defRPr sz="2400">
                <a:solidFill>
                  <a:schemeClr val="tx1"/>
                </a:solidFill>
                <a:latin typeface="Verdana" pitchFamily="34" charset="0"/>
              </a:defRPr>
            </a:lvl6pPr>
            <a:lvl7pPr marL="2971800" indent="-228600" eaLnBrk="0" fontAlgn="base" hangingPunct="0">
              <a:spcBef>
                <a:spcPct val="50000"/>
              </a:spcBef>
              <a:spcAft>
                <a:spcPct val="0"/>
              </a:spcAft>
              <a:defRPr sz="2400">
                <a:solidFill>
                  <a:schemeClr val="tx1"/>
                </a:solidFill>
                <a:latin typeface="Verdana" pitchFamily="34" charset="0"/>
              </a:defRPr>
            </a:lvl7pPr>
            <a:lvl8pPr marL="3429000" indent="-228600" eaLnBrk="0" fontAlgn="base" hangingPunct="0">
              <a:spcBef>
                <a:spcPct val="50000"/>
              </a:spcBef>
              <a:spcAft>
                <a:spcPct val="0"/>
              </a:spcAft>
              <a:defRPr sz="2400">
                <a:solidFill>
                  <a:schemeClr val="tx1"/>
                </a:solidFill>
                <a:latin typeface="Verdana" pitchFamily="34" charset="0"/>
              </a:defRPr>
            </a:lvl8pPr>
            <a:lvl9pPr marL="3886200" indent="-228600" eaLnBrk="0" fontAlgn="base" hangingPunct="0">
              <a:spcBef>
                <a:spcPct val="50000"/>
              </a:spcBef>
              <a:spcAft>
                <a:spcPct val="0"/>
              </a:spcAft>
              <a:defRPr sz="2400">
                <a:solidFill>
                  <a:schemeClr val="tx1"/>
                </a:solidFill>
                <a:latin typeface="Verdana" pitchFamily="34" charset="0"/>
              </a:defRPr>
            </a:lvl9pPr>
          </a:lstStyle>
          <a:p>
            <a:pPr eaLnBrk="1" hangingPunct="1"/>
            <a:endParaRPr lang="fr-FR" altLang="fr-FR">
              <a:solidFill>
                <a:prstClr val="black"/>
              </a:solidFill>
            </a:endParaRPr>
          </a:p>
        </p:txBody>
      </p:sp>
      <p:sp>
        <p:nvSpPr>
          <p:cNvPr id="3074" name="Rectangle 1026"/>
          <p:cNvSpPr>
            <a:spLocks noGrp="1" noChangeArrowheads="1"/>
          </p:cNvSpPr>
          <p:nvPr>
            <p:ph type="ctrTitle"/>
          </p:nvPr>
        </p:nvSpPr>
        <p:spPr>
          <a:xfrm>
            <a:off x="685800" y="381000"/>
            <a:ext cx="5867400" cy="1524000"/>
          </a:xfrm>
        </p:spPr>
        <p:txBody>
          <a:bodyPr/>
          <a:lstStyle>
            <a:lvl1pPr>
              <a:defRPr/>
            </a:lvl1pPr>
          </a:lstStyle>
          <a:p>
            <a:pPr lvl="0"/>
            <a:r>
              <a:rPr lang="en-US" noProof="0" smtClean="0"/>
              <a:t>Cliquez pour modifier le style du titre du masque</a:t>
            </a:r>
          </a:p>
        </p:txBody>
      </p:sp>
      <p:sp>
        <p:nvSpPr>
          <p:cNvPr id="3075" name="Rectangle 1027"/>
          <p:cNvSpPr>
            <a:spLocks noGrp="1" noChangeArrowheads="1"/>
          </p:cNvSpPr>
          <p:nvPr>
            <p:ph type="subTitle" idx="1"/>
          </p:nvPr>
        </p:nvSpPr>
        <p:spPr>
          <a:xfrm>
            <a:off x="685800" y="1905000"/>
            <a:ext cx="4648200" cy="990600"/>
          </a:xfrm>
        </p:spPr>
        <p:txBody>
          <a:bodyPr/>
          <a:lstStyle>
            <a:lvl1pPr marL="0" indent="0">
              <a:buFontTx/>
              <a:buNone/>
              <a:defRPr sz="2200">
                <a:solidFill>
                  <a:schemeClr val="tx1"/>
                </a:solidFill>
              </a:defRPr>
            </a:lvl1pPr>
          </a:lstStyle>
          <a:p>
            <a:pPr lvl="0"/>
            <a:r>
              <a:rPr lang="en-US" noProof="0" dirty="0" err="1" smtClean="0"/>
              <a:t>Cliquez</a:t>
            </a:r>
            <a:r>
              <a:rPr lang="en-US" noProof="0" dirty="0" smtClean="0"/>
              <a:t> pour modifier le style des sous-</a:t>
            </a:r>
            <a:r>
              <a:rPr lang="en-US" noProof="0" dirty="0" err="1" smtClean="0"/>
              <a:t>titres</a:t>
            </a:r>
            <a:r>
              <a:rPr lang="en-US" noProof="0" dirty="0" smtClean="0"/>
              <a:t> du masque</a:t>
            </a:r>
          </a:p>
        </p:txBody>
      </p:sp>
    </p:spTree>
    <p:extLst>
      <p:ext uri="{BB962C8B-B14F-4D97-AF65-F5344CB8AC3E}">
        <p14:creationId xmlns:p14="http://schemas.microsoft.com/office/powerpoint/2010/main" val="361830922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195263" y="228600"/>
            <a:ext cx="8015287" cy="914400"/>
          </a:xfrm>
        </p:spPr>
        <p:txBody>
          <a:bodyPr/>
          <a:lstStyle/>
          <a:p>
            <a:r>
              <a:rPr lang="fr-FR" smtClean="0"/>
              <a:t>Modifiez le style du titre</a:t>
            </a:r>
            <a:endParaRPr lang="fr-FR"/>
          </a:p>
        </p:txBody>
      </p:sp>
      <p:sp>
        <p:nvSpPr>
          <p:cNvPr id="3" name="Espace réservé du tableau 2"/>
          <p:cNvSpPr>
            <a:spLocks noGrp="1"/>
          </p:cNvSpPr>
          <p:nvPr>
            <p:ph type="tbl" idx="1"/>
          </p:nvPr>
        </p:nvSpPr>
        <p:spPr>
          <a:xfrm>
            <a:off x="609600" y="1600200"/>
            <a:ext cx="7924800" cy="4419600"/>
          </a:xfrm>
        </p:spPr>
        <p:txBody>
          <a:bodyPr/>
          <a:lstStyle/>
          <a:p>
            <a:pPr lvl="0"/>
            <a:endParaRPr lang="fr-FR" noProof="0" smtClean="0"/>
          </a:p>
        </p:txBody>
      </p:sp>
      <p:sp>
        <p:nvSpPr>
          <p:cNvPr id="4" name="Rectangle 8"/>
          <p:cNvSpPr>
            <a:spLocks noGrp="1" noChangeArrowheads="1"/>
          </p:cNvSpPr>
          <p:nvPr>
            <p:ph type="dt" sz="half" idx="10"/>
          </p:nvPr>
        </p:nvSpPr>
        <p:spPr>
          <a:ln/>
        </p:spPr>
        <p:txBody>
          <a:bodyPr/>
          <a:lstStyle>
            <a:lvl1pPr>
              <a:defRPr/>
            </a:lvl1pPr>
          </a:lstStyle>
          <a:p>
            <a:pPr>
              <a:defRPr/>
            </a:pPr>
            <a:r>
              <a:rPr lang="fr-FR">
                <a:solidFill>
                  <a:prstClr val="black">
                    <a:tint val="75000"/>
                  </a:prstClr>
                </a:solidFill>
              </a:rPr>
              <a:t>3/02/2011</a:t>
            </a:r>
          </a:p>
        </p:txBody>
      </p:sp>
      <p:sp>
        <p:nvSpPr>
          <p:cNvPr id="5" name="Rectangle 9"/>
          <p:cNvSpPr>
            <a:spLocks noGrp="1" noChangeArrowheads="1"/>
          </p:cNvSpPr>
          <p:nvPr>
            <p:ph type="ftr" sz="quarter" idx="11"/>
          </p:nvPr>
        </p:nvSpPr>
        <p:spPr>
          <a:ln/>
        </p:spPr>
        <p:txBody>
          <a:bodyPr/>
          <a:lstStyle>
            <a:lvl1pPr>
              <a:defRPr/>
            </a:lvl1pPr>
          </a:lstStyle>
          <a:p>
            <a:pPr>
              <a:defRPr/>
            </a:pPr>
            <a:r>
              <a:rPr lang="fr-FR">
                <a:solidFill>
                  <a:prstClr val="black">
                    <a:tint val="75000"/>
                  </a:prstClr>
                </a:solidFill>
              </a:rPr>
              <a:t>J-M HILLAIREAU</a:t>
            </a:r>
          </a:p>
        </p:txBody>
      </p:sp>
      <p:sp>
        <p:nvSpPr>
          <p:cNvPr id="6" name="Rectangle 10"/>
          <p:cNvSpPr>
            <a:spLocks noGrp="1" noChangeArrowheads="1"/>
          </p:cNvSpPr>
          <p:nvPr>
            <p:ph type="sldNum" sz="quarter" idx="12"/>
          </p:nvPr>
        </p:nvSpPr>
        <p:spPr>
          <a:ln/>
        </p:spPr>
        <p:txBody>
          <a:bodyPr/>
          <a:lstStyle>
            <a:lvl1pPr>
              <a:defRPr/>
            </a:lvl1pPr>
          </a:lstStyle>
          <a:p>
            <a:pPr>
              <a:defRPr/>
            </a:pPr>
            <a:r>
              <a:rPr lang="fr-FR">
                <a:solidFill>
                  <a:prstClr val="black">
                    <a:tint val="75000"/>
                  </a:prstClr>
                </a:solidFill>
              </a:rPr>
              <a:t>1</a:t>
            </a:r>
          </a:p>
        </p:txBody>
      </p:sp>
    </p:spTree>
    <p:extLst>
      <p:ext uri="{BB962C8B-B14F-4D97-AF65-F5344CB8AC3E}">
        <p14:creationId xmlns:p14="http://schemas.microsoft.com/office/powerpoint/2010/main" val="133514289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7" name="Picture 1029" descr="cercle haut pw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1"/>
            <a:ext cx="2029509" cy="18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53" descr="bandeau bas pwp"/>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26082" y="6494061"/>
            <a:ext cx="6120000" cy="36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9"/>
          <p:cNvCxnSpPr/>
          <p:nvPr userDrawn="1"/>
        </p:nvCxnSpPr>
        <p:spPr>
          <a:xfrm>
            <a:off x="2411760" y="908720"/>
            <a:ext cx="5616624" cy="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pic>
        <p:nvPicPr>
          <p:cNvPr id="11" name="Picture 2" descr="C:\Sebastien\CRAPC_service\CRA\logo\logo_CsA_Poitou_Char_RVB.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30020" b="45780"/>
          <a:stretch/>
        </p:blipFill>
        <p:spPr bwMode="auto">
          <a:xfrm>
            <a:off x="8100392" y="130325"/>
            <a:ext cx="895870"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208896"/>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1E31D81-A34F-47FC-915F-6FDCA9B70420}" type="datetime1">
              <a:rPr lang="fr-FR" smtClean="0">
                <a:solidFill>
                  <a:prstClr val="black">
                    <a:tint val="75000"/>
                  </a:prstClr>
                </a:solidFill>
              </a:rPr>
              <a:pPr/>
              <a:t>19/11/2018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58EBF25-1E81-4656-BBEC-1D192ACD98C0}" type="slidenum">
              <a:rPr lang="fr-FR" smtClean="0">
                <a:solidFill>
                  <a:prstClr val="black">
                    <a:tint val="75000"/>
                  </a:prstClr>
                </a:solidFill>
              </a:rPr>
              <a:pPr/>
              <a:t>‹N°›</a:t>
            </a:fld>
            <a:r>
              <a:rPr lang="fr-FR" dirty="0" smtClean="0">
                <a:solidFill>
                  <a:prstClr val="black">
                    <a:tint val="75000"/>
                  </a:prstClr>
                </a:solidFill>
              </a:rPr>
              <a:t> / 25</a:t>
            </a:r>
            <a:endParaRPr lang="fr-FR" dirty="0">
              <a:solidFill>
                <a:prstClr val="black">
                  <a:tint val="75000"/>
                </a:prstClr>
              </a:solidFill>
            </a:endParaRPr>
          </a:p>
        </p:txBody>
      </p:sp>
    </p:spTree>
    <p:extLst>
      <p:ext uri="{BB962C8B-B14F-4D97-AF65-F5344CB8AC3E}">
        <p14:creationId xmlns:p14="http://schemas.microsoft.com/office/powerpoint/2010/main" val="299278145"/>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63C611D-F183-4953-ADA1-323A15D39B76}" type="datetime1">
              <a:rPr lang="fr-FR" smtClean="0">
                <a:solidFill>
                  <a:prstClr val="black">
                    <a:tint val="75000"/>
                  </a:prstClr>
                </a:solidFill>
              </a:rPr>
              <a:pPr/>
              <a:t>19/11/2018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58EBF25-1E81-4656-BBEC-1D192ACD98C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22863917"/>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4929B12-33B3-4A2A-A609-ED3431761406}" type="datetime1">
              <a:rPr lang="fr-FR" smtClean="0">
                <a:solidFill>
                  <a:prstClr val="black">
                    <a:tint val="75000"/>
                  </a:prstClr>
                </a:solidFill>
              </a:rPr>
              <a:pPr/>
              <a:t>19/11/2018</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58EBF25-1E81-4656-BBEC-1D192ACD98C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3037970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A3559EB-946C-45B6-8694-C584773C572F}" type="datetime1">
              <a:rPr lang="fr-FR" smtClean="0">
                <a:solidFill>
                  <a:prstClr val="black">
                    <a:tint val="75000"/>
                  </a:prstClr>
                </a:solidFill>
              </a:rPr>
              <a:pPr/>
              <a:t>19/11/2018</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158EBF25-1E81-4656-BBEC-1D192ACD98C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1317981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2B741B1-7C71-4381-BB91-A2BDDB222798}" type="datetime1">
              <a:rPr lang="fr-FR" smtClean="0">
                <a:solidFill>
                  <a:prstClr val="black">
                    <a:tint val="75000"/>
                  </a:prstClr>
                </a:solidFill>
              </a:rPr>
              <a:pPr/>
              <a:t>19/11/2018</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58EBF25-1E81-4656-BBEC-1D192ACD98C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6570265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6989A4F-8FBF-4D83-9364-72A582C70CFF}" type="datetime1">
              <a:rPr lang="fr-FR" smtClean="0">
                <a:solidFill>
                  <a:prstClr val="black">
                    <a:tint val="75000"/>
                  </a:prstClr>
                </a:solidFill>
              </a:rPr>
              <a:pPr/>
              <a:t>19/11/2018</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158EBF25-1E81-4656-BBEC-1D192ACD98C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5051815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DB65347-E55E-4037-9571-3052A6DF2012}" type="datetime1">
              <a:rPr lang="fr-FR" smtClean="0">
                <a:solidFill>
                  <a:prstClr val="black">
                    <a:tint val="75000"/>
                  </a:prstClr>
                </a:solidFill>
              </a:rPr>
              <a:pPr/>
              <a:t>19/11/2018</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58EBF25-1E81-4656-BBEC-1D192ACD98C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7907064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3DEB985-5A0C-40C9-AD6F-6A74F328A293}" type="datetime1">
              <a:rPr lang="fr-FR" smtClean="0">
                <a:solidFill>
                  <a:prstClr val="black">
                    <a:tint val="75000"/>
                  </a:prstClr>
                </a:solidFill>
              </a:rPr>
              <a:pPr/>
              <a:t>19/11/2018</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58EBF25-1E81-4656-BBEC-1D192ACD98C0}"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5952966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5E31AE-FEEA-418C-B8C1-18C5C270CB48}" type="datetime1">
              <a:rPr lang="fr-FR" smtClean="0">
                <a:solidFill>
                  <a:prstClr val="black">
                    <a:tint val="75000"/>
                  </a:prstClr>
                </a:solidFill>
              </a:rPr>
              <a:pPr/>
              <a:t>19/11/2018</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fr-FR" dirty="0" smtClean="0">
                <a:solidFill>
                  <a:prstClr val="black">
                    <a:tint val="75000"/>
                  </a:prstClr>
                </a:solidFill>
              </a:rPr>
              <a:t>1</a:t>
            </a:r>
            <a:endParaRPr lang="fr-FR" dirty="0">
              <a:solidFill>
                <a:prstClr val="black">
                  <a:tint val="75000"/>
                </a:prstClr>
              </a:solidFill>
            </a:endParaRPr>
          </a:p>
        </p:txBody>
      </p:sp>
    </p:spTree>
    <p:extLst>
      <p:ext uri="{BB962C8B-B14F-4D97-AF65-F5344CB8AC3E}">
        <p14:creationId xmlns:p14="http://schemas.microsoft.com/office/powerpoint/2010/main" val="19824230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ransition spd="slow">
    <p:fad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9.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7.wmf"/><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30.png"/><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image" Target="../media/image16.png"/><Relationship Id="rId5" Type="http://schemas.openxmlformats.org/officeDocument/2006/relationships/image" Target="../media/image30.png"/><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image" Target="../media/image38.png"/><Relationship Id="rId5" Type="http://schemas.openxmlformats.org/officeDocument/2006/relationships/image" Target="../media/image30.png"/><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chart" Target="../charts/char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32.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jpe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5.jpeg"/><Relationship Id="rId7" Type="http://schemas.openxmlformats.org/officeDocument/2006/relationships/image" Target="../media/image26.w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hart" Target="../charts/chart4.xml"/><Relationship Id="rId11" Type="http://schemas.openxmlformats.org/officeDocument/2006/relationships/chart" Target="../charts/chart6.xml"/><Relationship Id="rId5" Type="http://schemas.openxmlformats.org/officeDocument/2006/relationships/chart" Target="../charts/chart3.xml"/><Relationship Id="rId10" Type="http://schemas.openxmlformats.org/officeDocument/2006/relationships/chart" Target="../charts/chart5.xml"/><Relationship Id="rId4" Type="http://schemas.openxmlformats.org/officeDocument/2006/relationships/chart" Target="../charts/chart2.xm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0" y="-27384"/>
            <a:ext cx="9144000"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323528" y="5301208"/>
            <a:ext cx="3024336" cy="1556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3131840" y="4941168"/>
            <a:ext cx="1152128" cy="1916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202731" y="970108"/>
            <a:ext cx="8879187" cy="2314876"/>
          </a:xfrm>
          <a:prstGeom prst="rect">
            <a:avLst/>
          </a:prstGeom>
          <a:noFill/>
        </p:spPr>
        <p:txBody>
          <a:bodyPr wrap="square" rtlCol="0">
            <a:noAutofit/>
          </a:bodyPr>
          <a:lstStyle/>
          <a:p>
            <a:pPr algn="ctr"/>
            <a:r>
              <a:rPr lang="fr-FR" sz="3600" dirty="0" smtClean="0">
                <a:solidFill>
                  <a:prstClr val="black"/>
                </a:solidFill>
                <a:latin typeface="Berlin Sans FB" pitchFamily="34" charset="0"/>
              </a:rPr>
              <a:t>Faisabilité</a:t>
            </a:r>
            <a:r>
              <a:rPr lang="fr-FR" sz="3200" dirty="0" smtClean="0">
                <a:solidFill>
                  <a:prstClr val="black"/>
                </a:solidFill>
                <a:latin typeface="Berlin Sans FB" pitchFamily="34" charset="0"/>
              </a:rPr>
              <a:t> technique</a:t>
            </a:r>
          </a:p>
          <a:p>
            <a:pPr algn="ctr"/>
            <a:r>
              <a:rPr lang="fr-FR" sz="3600" dirty="0" smtClean="0">
                <a:solidFill>
                  <a:prstClr val="black"/>
                </a:solidFill>
                <a:latin typeface="Berlin Sans FB" pitchFamily="34" charset="0"/>
              </a:rPr>
              <a:t>Intérêt</a:t>
            </a:r>
            <a:r>
              <a:rPr lang="fr-FR" sz="3200" dirty="0" smtClean="0">
                <a:solidFill>
                  <a:prstClr val="black"/>
                </a:solidFill>
                <a:latin typeface="Berlin Sans FB" pitchFamily="34" charset="0"/>
              </a:rPr>
              <a:t> agronomique, économique</a:t>
            </a:r>
          </a:p>
          <a:p>
            <a:pPr algn="ctr"/>
            <a:r>
              <a:rPr lang="fr-FR" sz="3200" dirty="0" smtClean="0">
                <a:solidFill>
                  <a:prstClr val="black"/>
                </a:solidFill>
                <a:latin typeface="Berlin Sans FB" pitchFamily="34" charset="0"/>
              </a:rPr>
              <a:t>de cultiver </a:t>
            </a:r>
          </a:p>
          <a:p>
            <a:pPr algn="ctr"/>
            <a:r>
              <a:rPr lang="fr-FR" sz="3600" dirty="0" smtClean="0">
                <a:solidFill>
                  <a:prstClr val="black"/>
                </a:solidFill>
                <a:latin typeface="Berlin Sans FB" pitchFamily="34" charset="0"/>
              </a:rPr>
              <a:t>3 cultures graines en 2 ans</a:t>
            </a:r>
            <a:endParaRPr lang="fr-FR" sz="3200" dirty="0" smtClean="0">
              <a:solidFill>
                <a:prstClr val="black"/>
              </a:solidFill>
              <a:latin typeface="Berlin Sans FB" pitchFamily="34" charset="0"/>
            </a:endParaRPr>
          </a:p>
        </p:txBody>
      </p:sp>
      <p:pic>
        <p:nvPicPr>
          <p:cNvPr id="1030" name="Picture 6" descr="Afficher l'image d'origine"/>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1758"/>
          <a:stretch/>
        </p:blipFill>
        <p:spPr bwMode="auto">
          <a:xfrm>
            <a:off x="5076056" y="4221088"/>
            <a:ext cx="895509" cy="10273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ficher l'image d'origin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3848" y="5445224"/>
            <a:ext cx="1445737" cy="9179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ficher l'image d'origin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360" y="2171850"/>
            <a:ext cx="1156475" cy="9797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oja"/>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943" b="89431" l="0" r="100000"/>
                    </a14:imgEffect>
                  </a14:imgLayer>
                </a14:imgProps>
              </a:ext>
              <a:ext uri="{28A0092B-C50C-407E-A947-70E740481C1C}">
                <a14:useLocalDpi xmlns:a14="http://schemas.microsoft.com/office/drawing/2010/main" val="0"/>
              </a:ext>
            </a:extLst>
          </a:blip>
          <a:srcRect/>
          <a:stretch>
            <a:fillRect/>
          </a:stretch>
        </p:blipFill>
        <p:spPr bwMode="auto">
          <a:xfrm>
            <a:off x="6588224" y="2924944"/>
            <a:ext cx="647673" cy="98350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0" y="44624"/>
            <a:ext cx="2741881" cy="646331"/>
          </a:xfrm>
          <a:prstGeom prst="rect">
            <a:avLst/>
          </a:prstGeom>
          <a:noFill/>
        </p:spPr>
        <p:txBody>
          <a:bodyPr wrap="square" rtlCol="0">
            <a:spAutoFit/>
          </a:bodyPr>
          <a:lstStyle/>
          <a:p>
            <a:r>
              <a:rPr lang="fr-FR" sz="1400" dirty="0">
                <a:solidFill>
                  <a:schemeClr val="bg1"/>
                </a:solidFill>
                <a:latin typeface="Berlin Sans FB" pitchFamily="34" charset="0"/>
              </a:rPr>
              <a:t>MINETTE Sébastien</a:t>
            </a:r>
          </a:p>
          <a:p>
            <a:r>
              <a:rPr lang="fr-FR" sz="1100" dirty="0" smtClean="0">
                <a:solidFill>
                  <a:schemeClr val="bg1"/>
                </a:solidFill>
                <a:latin typeface="Berlin Sans FB" pitchFamily="34" charset="0"/>
              </a:rPr>
              <a:t>FERRAND Nicolas</a:t>
            </a:r>
          </a:p>
          <a:p>
            <a:r>
              <a:rPr lang="fr-FR" sz="1100" dirty="0" smtClean="0">
                <a:solidFill>
                  <a:schemeClr val="bg1"/>
                </a:solidFill>
                <a:latin typeface="Berlin Sans FB" pitchFamily="34" charset="0"/>
              </a:rPr>
              <a:t>CALLEWAERT Hélène</a:t>
            </a:r>
          </a:p>
        </p:txBody>
      </p:sp>
      <p:sp>
        <p:nvSpPr>
          <p:cNvPr id="21" name="ZoneTexte 20"/>
          <p:cNvSpPr txBox="1"/>
          <p:nvPr/>
        </p:nvSpPr>
        <p:spPr>
          <a:xfrm>
            <a:off x="7740352" y="6488668"/>
            <a:ext cx="1728192" cy="369332"/>
          </a:xfrm>
          <a:prstGeom prst="rect">
            <a:avLst/>
          </a:prstGeom>
          <a:noFill/>
        </p:spPr>
        <p:txBody>
          <a:bodyPr wrap="square" rtlCol="0">
            <a:spAutoFit/>
          </a:bodyPr>
          <a:lstStyle/>
          <a:p>
            <a:pPr algn="ctr"/>
            <a:r>
              <a:rPr lang="fr-FR" dirty="0" smtClean="0">
                <a:solidFill>
                  <a:schemeClr val="bg1"/>
                </a:solidFill>
                <a:latin typeface="Berlin Sans FB" pitchFamily="34" charset="0"/>
              </a:rPr>
              <a:t>11-2018</a:t>
            </a:r>
            <a:endParaRPr lang="fr-FR" dirty="0">
              <a:solidFill>
                <a:schemeClr val="bg1"/>
              </a:solidFill>
              <a:latin typeface="Berlin Sans FB" pitchFamily="34" charset="0"/>
            </a:endParaRPr>
          </a:p>
        </p:txBody>
      </p:sp>
      <p:pic>
        <p:nvPicPr>
          <p:cNvPr id="79874" name="Picture 2" descr="C:\SEBASTIEN\Seb_CRAPC\1. CRA_NA\2. CRA ALPC 2016\4. Logo\CRAs_vectori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4284345"/>
            <a:ext cx="2160240" cy="242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15488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0"/>
            <a:ext cx="2133600" cy="365125"/>
          </a:xfrm>
        </p:spPr>
        <p:txBody>
          <a:bodyPr/>
          <a:lstStyle/>
          <a:p>
            <a:fld id="{158EBF25-1E81-4656-BBEC-1D192ACD98C0}" type="slidenum">
              <a:rPr lang="fr-FR" smtClean="0">
                <a:solidFill>
                  <a:prstClr val="black">
                    <a:tint val="75000"/>
                  </a:prstClr>
                </a:solidFill>
              </a:rPr>
              <a:pPr/>
              <a:t>10</a:t>
            </a:fld>
            <a:endParaRPr lang="fr-FR" dirty="0">
              <a:solidFill>
                <a:prstClr val="black">
                  <a:tint val="75000"/>
                </a:prstClr>
              </a:solidFill>
            </a:endParaRPr>
          </a:p>
        </p:txBody>
      </p:sp>
      <p:sp>
        <p:nvSpPr>
          <p:cNvPr id="13"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algn="ctr">
              <a:defRPr sz="1600" b="1">
                <a:solidFill>
                  <a:prstClr val="white"/>
                </a:solidFill>
              </a:defRPr>
            </a:lvl1pPr>
          </a:lstStyle>
          <a:p>
            <a:fld id="{158EBF25-1E81-4656-BBEC-1D192ACD98C0}" type="slidenum">
              <a:rPr lang="fr-FR"/>
              <a:pPr/>
              <a:t>10</a:t>
            </a:fld>
            <a:endParaRPr lang="fr-FR" dirty="0"/>
          </a:p>
        </p:txBody>
      </p:sp>
      <p:sp>
        <p:nvSpPr>
          <p:cNvPr id="3" name="ZoneTexte 2"/>
          <p:cNvSpPr txBox="1"/>
          <p:nvPr/>
        </p:nvSpPr>
        <p:spPr>
          <a:xfrm>
            <a:off x="1331640" y="1581756"/>
            <a:ext cx="6912768" cy="369332"/>
          </a:xfrm>
          <a:prstGeom prst="rect">
            <a:avLst/>
          </a:prstGeom>
          <a:noFill/>
        </p:spPr>
        <p:txBody>
          <a:bodyPr wrap="square" rtlCol="0">
            <a:spAutoFit/>
          </a:bodyPr>
          <a:lstStyle/>
          <a:p>
            <a:endParaRPr lang="fr-FR">
              <a:solidFill>
                <a:prstClr val="black"/>
              </a:solidFill>
            </a:endParaRPr>
          </a:p>
        </p:txBody>
      </p:sp>
      <p:graphicFrame>
        <p:nvGraphicFramePr>
          <p:cNvPr id="7" name="Tableau 6">
            <a:extLst>
              <a:ext uri="{FF2B5EF4-FFF2-40B4-BE49-F238E27FC236}">
                <a16:creationId xmlns:a16="http://schemas.microsoft.com/office/drawing/2014/main" xmlns="" id="{E3D41D98-DD2C-453B-899C-02A916803755}"/>
              </a:ext>
            </a:extLst>
          </p:cNvPr>
          <p:cNvGraphicFramePr>
            <a:graphicFrameLocks noGrp="1"/>
          </p:cNvGraphicFramePr>
          <p:nvPr>
            <p:extLst>
              <p:ext uri="{D42A27DB-BD31-4B8C-83A1-F6EECF244321}">
                <p14:modId xmlns:p14="http://schemas.microsoft.com/office/powerpoint/2010/main" val="3402468348"/>
              </p:ext>
            </p:extLst>
          </p:nvPr>
        </p:nvGraphicFramePr>
        <p:xfrm>
          <a:off x="323528" y="713002"/>
          <a:ext cx="8496921" cy="5472608"/>
        </p:xfrm>
        <a:graphic>
          <a:graphicData uri="http://schemas.openxmlformats.org/drawingml/2006/table">
            <a:tbl>
              <a:tblPr firstRow="1" firstCol="1" bandRow="1"/>
              <a:tblGrid>
                <a:gridCol w="1687487">
                  <a:extLst>
                    <a:ext uri="{9D8B030D-6E8A-4147-A177-3AD203B41FA5}">
                      <a16:colId xmlns:a16="http://schemas.microsoft.com/office/drawing/2014/main" xmlns="" val="20000"/>
                    </a:ext>
                  </a:extLst>
                </a:gridCol>
                <a:gridCol w="1046821">
                  <a:extLst>
                    <a:ext uri="{9D8B030D-6E8A-4147-A177-3AD203B41FA5}">
                      <a16:colId xmlns:a16="http://schemas.microsoft.com/office/drawing/2014/main" xmlns="" val="20001"/>
                    </a:ext>
                  </a:extLst>
                </a:gridCol>
                <a:gridCol w="1046821">
                  <a:extLst>
                    <a:ext uri="{9D8B030D-6E8A-4147-A177-3AD203B41FA5}">
                      <a16:colId xmlns:a16="http://schemas.microsoft.com/office/drawing/2014/main" xmlns="" val="20002"/>
                    </a:ext>
                  </a:extLst>
                </a:gridCol>
                <a:gridCol w="931263">
                  <a:extLst>
                    <a:ext uri="{9D8B030D-6E8A-4147-A177-3AD203B41FA5}">
                      <a16:colId xmlns:a16="http://schemas.microsoft.com/office/drawing/2014/main" xmlns="" val="20003"/>
                    </a:ext>
                  </a:extLst>
                </a:gridCol>
                <a:gridCol w="994141">
                  <a:extLst>
                    <a:ext uri="{9D8B030D-6E8A-4147-A177-3AD203B41FA5}">
                      <a16:colId xmlns:a16="http://schemas.microsoft.com/office/drawing/2014/main" xmlns="" val="20004"/>
                    </a:ext>
                  </a:extLst>
                </a:gridCol>
                <a:gridCol w="868385">
                  <a:extLst>
                    <a:ext uri="{9D8B030D-6E8A-4147-A177-3AD203B41FA5}">
                      <a16:colId xmlns:a16="http://schemas.microsoft.com/office/drawing/2014/main" xmlns="" val="20005"/>
                    </a:ext>
                  </a:extLst>
                </a:gridCol>
                <a:gridCol w="931263">
                  <a:extLst>
                    <a:ext uri="{9D8B030D-6E8A-4147-A177-3AD203B41FA5}">
                      <a16:colId xmlns:a16="http://schemas.microsoft.com/office/drawing/2014/main" xmlns="" val="20006"/>
                    </a:ext>
                  </a:extLst>
                </a:gridCol>
                <a:gridCol w="990740">
                  <a:extLst>
                    <a:ext uri="{9D8B030D-6E8A-4147-A177-3AD203B41FA5}">
                      <a16:colId xmlns:a16="http://schemas.microsoft.com/office/drawing/2014/main" xmlns="" val="20007"/>
                    </a:ext>
                  </a:extLst>
                </a:gridCol>
              </a:tblGrid>
              <a:tr h="232978">
                <a:tc>
                  <a:txBody>
                    <a:bodyPr/>
                    <a:lstStyle/>
                    <a:p>
                      <a:pPr algn="l">
                        <a:lnSpc>
                          <a:spcPct val="107000"/>
                        </a:lnSpc>
                      </a:pPr>
                      <a:endParaRPr lang="fr-FR" sz="1400" dirty="0">
                        <a:effectLst/>
                        <a:latin typeface="Calibri"/>
                      </a:endParaRPr>
                    </a:p>
                  </a:txBody>
                  <a:tcPr marL="41542" marR="41542"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fr-FR" sz="1400" b="1" dirty="0">
                          <a:solidFill>
                            <a:srgbClr val="000000"/>
                          </a:solidFill>
                          <a:effectLst/>
                          <a:latin typeface="Calibri"/>
                          <a:ea typeface="Times New Roman"/>
                          <a:cs typeface="Calibri"/>
                        </a:rPr>
                        <a:t>Blé-NT-TCS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ctr">
                        <a:lnSpc>
                          <a:spcPct val="107000"/>
                        </a:lnSpc>
                        <a:spcAft>
                          <a:spcPts val="0"/>
                        </a:spcAft>
                      </a:pPr>
                      <a:r>
                        <a:rPr lang="fr-FR" sz="1400" b="1" dirty="0">
                          <a:solidFill>
                            <a:srgbClr val="000000"/>
                          </a:solidFill>
                          <a:effectLst/>
                          <a:latin typeface="Calibri"/>
                          <a:ea typeface="Times New Roman"/>
                          <a:cs typeface="Calibri"/>
                        </a:rPr>
                        <a:t>OH-NT-TCS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fr-FR" sz="1400" b="1">
                          <a:solidFill>
                            <a:srgbClr val="000000"/>
                          </a:solidFill>
                          <a:effectLst/>
                          <a:latin typeface="Calibri"/>
                          <a:ea typeface="Times New Roman"/>
                          <a:cs typeface="Calibri"/>
                        </a:rPr>
                        <a:t>PH-NT-SD</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7000"/>
                        </a:lnSpc>
                        <a:spcAft>
                          <a:spcPts val="0"/>
                        </a:spcAft>
                      </a:pPr>
                      <a:r>
                        <a:rPr lang="fr-FR" sz="1400" b="1" dirty="0">
                          <a:effectLst/>
                          <a:latin typeface="Calibri"/>
                          <a:ea typeface="Times New Roman"/>
                          <a:cs typeface="Calibri"/>
                        </a:rPr>
                        <a:t>Blé-NT-SD</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ctr">
                        <a:lnSpc>
                          <a:spcPct val="107000"/>
                        </a:lnSpc>
                        <a:spcAft>
                          <a:spcPts val="0"/>
                        </a:spcAft>
                      </a:pPr>
                      <a:r>
                        <a:rPr lang="fr-FR" sz="1400" b="1">
                          <a:solidFill>
                            <a:srgbClr val="000000"/>
                          </a:solidFill>
                          <a:effectLst/>
                          <a:latin typeface="Calibri"/>
                          <a:ea typeface="Times New Roman"/>
                          <a:cs typeface="Calibri"/>
                        </a:rPr>
                        <a:t>OH-T-SD</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fr-FR" sz="1400" b="1">
                          <a:solidFill>
                            <a:srgbClr val="000000"/>
                          </a:solidFill>
                          <a:effectLst/>
                          <a:latin typeface="Calibri"/>
                          <a:ea typeface="Times New Roman"/>
                          <a:cs typeface="Calibri"/>
                        </a:rPr>
                        <a:t>Blé-T-SD</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ctr">
                        <a:lnSpc>
                          <a:spcPct val="107000"/>
                        </a:lnSpc>
                        <a:spcAft>
                          <a:spcPts val="0"/>
                        </a:spcAft>
                      </a:pPr>
                      <a:r>
                        <a:rPr lang="fr-FR" sz="1400" b="1">
                          <a:solidFill>
                            <a:srgbClr val="000000"/>
                          </a:solidFill>
                          <a:effectLst/>
                          <a:latin typeface="Calibri"/>
                          <a:ea typeface="Times New Roman"/>
                          <a:cs typeface="Calibri"/>
                        </a:rPr>
                        <a:t>Optimum</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10000"/>
                  </a:ext>
                </a:extLst>
              </a:tr>
              <a:tr h="232978">
                <a:tc>
                  <a:txBody>
                    <a:bodyPr/>
                    <a:lstStyle/>
                    <a:p>
                      <a:pPr algn="l">
                        <a:lnSpc>
                          <a:spcPct val="107000"/>
                        </a:lnSpc>
                      </a:pPr>
                      <a:endParaRPr lang="fr-FR" sz="1400">
                        <a:effectLst/>
                        <a:latin typeface="Calibri"/>
                      </a:endParaRPr>
                    </a:p>
                  </a:txBody>
                  <a:tcPr marL="41542" marR="41542" marT="0" marB="0" anchor="b">
                    <a:lnL>
                      <a:noFill/>
                    </a:lnL>
                    <a:lnR w="12700" cap="flat" cmpd="sng" algn="ctr">
                      <a:solidFill>
                        <a:srgbClr val="000000"/>
                      </a:solidFill>
                      <a:prstDash val="solid"/>
                      <a:round/>
                      <a:headEnd type="none" w="med" len="med"/>
                      <a:tailEnd type="none" w="med" len="med"/>
                    </a:lnR>
                    <a:lnT>
                      <a:noFill/>
                    </a:lnT>
                    <a:lnB>
                      <a:noFill/>
                    </a:lnB>
                  </a:tcPr>
                </a:tc>
                <a:tc gridSpan="4">
                  <a:txBody>
                    <a:bodyPr/>
                    <a:lstStyle/>
                    <a:p>
                      <a:pPr algn="ctr">
                        <a:lnSpc>
                          <a:spcPct val="107000"/>
                        </a:lnSpc>
                        <a:spcAft>
                          <a:spcPts val="0"/>
                        </a:spcAft>
                      </a:pPr>
                      <a:r>
                        <a:rPr lang="fr-FR" sz="1400" b="1">
                          <a:solidFill>
                            <a:srgbClr val="000000"/>
                          </a:solidFill>
                          <a:effectLst/>
                          <a:latin typeface="Calibri"/>
                          <a:ea typeface="Times New Roman"/>
                          <a:cs typeface="Calibri"/>
                        </a:rPr>
                        <a:t>Absence d'herbicide</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a:lnSpc>
                          <a:spcPct val="107000"/>
                        </a:lnSpc>
                        <a:spcAft>
                          <a:spcPts val="0"/>
                        </a:spcAft>
                      </a:pPr>
                      <a:r>
                        <a:rPr lang="fr-FR" sz="1400" b="1">
                          <a:solidFill>
                            <a:srgbClr val="000000"/>
                          </a:solidFill>
                          <a:effectLst/>
                          <a:latin typeface="Calibri"/>
                          <a:ea typeface="Times New Roman"/>
                          <a:cs typeface="Calibri"/>
                        </a:rPr>
                        <a:t>Herbicide</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1"/>
                  </a:ext>
                </a:extLst>
              </a:tr>
              <a:tr h="232978">
                <a:tc>
                  <a:txBody>
                    <a:bodyPr/>
                    <a:lstStyle/>
                    <a:p>
                      <a:pPr algn="l">
                        <a:lnSpc>
                          <a:spcPct val="107000"/>
                        </a:lnSpc>
                      </a:pPr>
                      <a:endParaRPr lang="fr-FR" sz="1400">
                        <a:effectLst/>
                        <a:latin typeface="Calibri"/>
                      </a:endParaRPr>
                    </a:p>
                  </a:txBody>
                  <a:tcPr marL="41542" marR="41542"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fr-FR" sz="1400" b="1" dirty="0">
                          <a:solidFill>
                            <a:srgbClr val="000000"/>
                          </a:solidFill>
                          <a:effectLst/>
                          <a:latin typeface="Calibri"/>
                          <a:ea typeface="Times New Roman"/>
                          <a:cs typeface="Calibri"/>
                        </a:rPr>
                        <a:t>Travail du sol</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hMerge="1">
                  <a:txBody>
                    <a:bodyPr/>
                    <a:lstStyle/>
                    <a:p>
                      <a:endParaRPr lang="fr-FR"/>
                    </a:p>
                  </a:txBody>
                  <a:tcPr/>
                </a:tc>
                <a:tc gridSpan="2">
                  <a:txBody>
                    <a:bodyPr/>
                    <a:lstStyle/>
                    <a:p>
                      <a:pPr algn="ctr">
                        <a:lnSpc>
                          <a:spcPct val="107000"/>
                        </a:lnSpc>
                        <a:spcAft>
                          <a:spcPts val="0"/>
                        </a:spcAft>
                      </a:pPr>
                      <a:r>
                        <a:rPr lang="fr-FR" sz="1400" b="1">
                          <a:solidFill>
                            <a:srgbClr val="000000"/>
                          </a:solidFill>
                          <a:effectLst/>
                          <a:latin typeface="Calibri"/>
                          <a:ea typeface="Times New Roman"/>
                          <a:cs typeface="Calibri"/>
                        </a:rPr>
                        <a:t>Semis direct</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tc>
                <a:tc gridSpan="3">
                  <a:txBody>
                    <a:bodyPr/>
                    <a:lstStyle/>
                    <a:p>
                      <a:pPr algn="ctr">
                        <a:lnSpc>
                          <a:spcPct val="107000"/>
                        </a:lnSpc>
                        <a:spcAft>
                          <a:spcPts val="0"/>
                        </a:spcAft>
                      </a:pPr>
                      <a:r>
                        <a:rPr lang="fr-FR" sz="1400" b="1">
                          <a:solidFill>
                            <a:srgbClr val="000000"/>
                          </a:solidFill>
                          <a:effectLst/>
                          <a:latin typeface="Calibri"/>
                          <a:ea typeface="Times New Roman"/>
                          <a:cs typeface="Calibri"/>
                        </a:rPr>
                        <a:t>Semis direct</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2"/>
                  </a:ext>
                </a:extLst>
              </a:tr>
              <a:tr h="525841">
                <a:tc>
                  <a:txBody>
                    <a:bodyPr/>
                    <a:lstStyle/>
                    <a:p>
                      <a:pPr algn="ctr">
                        <a:lnSpc>
                          <a:spcPct val="107000"/>
                        </a:lnSpc>
                        <a:spcAft>
                          <a:spcPts val="0"/>
                        </a:spcAft>
                      </a:pPr>
                      <a:r>
                        <a:rPr lang="fr-FR" sz="1200" b="1" dirty="0">
                          <a:solidFill>
                            <a:srgbClr val="000000"/>
                          </a:solidFill>
                          <a:effectLst/>
                          <a:latin typeface="Calibri"/>
                          <a:ea typeface="Times New Roman"/>
                          <a:cs typeface="Calibri"/>
                        </a:rPr>
                        <a:t>Précédents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fr-FR" sz="1100" b="1" dirty="0">
                          <a:solidFill>
                            <a:srgbClr val="000000"/>
                          </a:solidFill>
                          <a:effectLst/>
                          <a:latin typeface="Calibri"/>
                          <a:ea typeface="Times New Roman"/>
                          <a:cs typeface="Calibri"/>
                        </a:rPr>
                        <a:t>Blé</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b="1" dirty="0">
                          <a:solidFill>
                            <a:srgbClr val="000000"/>
                          </a:solidFill>
                          <a:effectLst/>
                          <a:latin typeface="Calibri"/>
                          <a:ea typeface="Times New Roman"/>
                          <a:cs typeface="Calibri"/>
                        </a:rPr>
                        <a:t>Orge d'hiver</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b="1" dirty="0">
                          <a:solidFill>
                            <a:srgbClr val="000000"/>
                          </a:solidFill>
                          <a:effectLst/>
                          <a:latin typeface="Calibri"/>
                          <a:ea typeface="Times New Roman"/>
                          <a:cs typeface="Calibri"/>
                        </a:rPr>
                        <a:t>Pois d'hiver</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b="1">
                          <a:solidFill>
                            <a:srgbClr val="000000"/>
                          </a:solidFill>
                          <a:effectLst/>
                          <a:latin typeface="Calibri"/>
                          <a:ea typeface="Times New Roman"/>
                          <a:cs typeface="Calibri"/>
                        </a:rPr>
                        <a:t>Blé</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b="1">
                          <a:solidFill>
                            <a:srgbClr val="000000"/>
                          </a:solidFill>
                          <a:effectLst/>
                          <a:latin typeface="Calibri"/>
                          <a:ea typeface="Times New Roman"/>
                          <a:cs typeface="Calibri"/>
                        </a:rPr>
                        <a:t>Orge d'hiver</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b="1">
                          <a:solidFill>
                            <a:srgbClr val="000000"/>
                          </a:solidFill>
                          <a:effectLst/>
                          <a:latin typeface="Calibri"/>
                          <a:ea typeface="Times New Roman"/>
                          <a:cs typeface="Calibri"/>
                        </a:rPr>
                        <a:t>Blé</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b="1">
                          <a:solidFill>
                            <a:srgbClr val="000000"/>
                          </a:solidFill>
                          <a:effectLst/>
                          <a:latin typeface="Calibri"/>
                          <a:ea typeface="Times New Roman"/>
                          <a:cs typeface="Calibri"/>
                        </a:rPr>
                        <a:t>Orge d'hiver / Pois d'hiver</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Sol</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dirty="0">
                          <a:solidFill>
                            <a:srgbClr val="000000"/>
                          </a:solidFill>
                          <a:effectLst/>
                          <a:latin typeface="Calibri"/>
                          <a:ea typeface="Times New Roman"/>
                          <a:cs typeface="Calibri"/>
                        </a:rPr>
                        <a:t>Argilo-calcaire</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4"/>
                  </a:ext>
                </a:extLst>
              </a:tr>
              <a:tr h="347623">
                <a:tc>
                  <a:txBody>
                    <a:bodyPr/>
                    <a:lstStyle/>
                    <a:p>
                      <a:pPr algn="ctr">
                        <a:lnSpc>
                          <a:spcPct val="107000"/>
                        </a:lnSpc>
                        <a:spcAft>
                          <a:spcPts val="0"/>
                        </a:spcAft>
                      </a:pPr>
                      <a:r>
                        <a:rPr lang="fr-FR" sz="1200" b="1" dirty="0">
                          <a:solidFill>
                            <a:srgbClr val="000000"/>
                          </a:solidFill>
                          <a:effectLst/>
                          <a:latin typeface="Calibri"/>
                          <a:ea typeface="Times New Roman"/>
                          <a:cs typeface="Calibri"/>
                        </a:rPr>
                        <a:t>Travail du sol (TCS)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2">
                  <a:txBody>
                    <a:bodyPr/>
                    <a:lstStyle/>
                    <a:p>
                      <a:pPr algn="ctr">
                        <a:lnSpc>
                          <a:spcPct val="107000"/>
                        </a:lnSpc>
                        <a:spcAft>
                          <a:spcPts val="0"/>
                        </a:spcAft>
                      </a:pPr>
                      <a:r>
                        <a:rPr lang="fr-FR" sz="1100" dirty="0">
                          <a:solidFill>
                            <a:srgbClr val="000000"/>
                          </a:solidFill>
                          <a:effectLst/>
                          <a:latin typeface="Calibri"/>
                          <a:ea typeface="Times New Roman"/>
                          <a:cs typeface="Calibri"/>
                        </a:rPr>
                        <a:t>Déchaumeur disques/dents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gridSpan="5">
                  <a:txBody>
                    <a:bodyPr/>
                    <a:lstStyle/>
                    <a:p>
                      <a:pPr algn="ctr">
                        <a:lnSpc>
                          <a:spcPct val="107000"/>
                        </a:lnSpc>
                        <a:spcAft>
                          <a:spcPts val="0"/>
                        </a:spcAft>
                      </a:pPr>
                      <a:r>
                        <a:rPr lang="fr-FR" sz="1100" dirty="0">
                          <a:solidFill>
                            <a:srgbClr val="000000"/>
                          </a:solidFill>
                          <a:effectLst/>
                          <a:latin typeface="Calibri"/>
                          <a:ea typeface="Times New Roman"/>
                          <a:cs typeface="Calibri"/>
                        </a:rPr>
                        <a:t>Aucun</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5"/>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Date de semis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fr-FR" sz="1100" dirty="0">
                          <a:solidFill>
                            <a:srgbClr val="000000"/>
                          </a:solidFill>
                          <a:effectLst/>
                          <a:latin typeface="Calibri"/>
                          <a:ea typeface="Times New Roman"/>
                          <a:cs typeface="Calibri"/>
                        </a:rPr>
                        <a:t>14-juil</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a:solidFill>
                            <a:srgbClr val="000000"/>
                          </a:solidFill>
                          <a:effectLst/>
                          <a:latin typeface="Calibri"/>
                          <a:ea typeface="Times New Roman"/>
                          <a:cs typeface="Calibri"/>
                        </a:rPr>
                        <a:t>01-juil</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a:solidFill>
                            <a:srgbClr val="000000"/>
                          </a:solidFill>
                          <a:effectLst/>
                          <a:latin typeface="Calibri"/>
                          <a:ea typeface="Times New Roman"/>
                          <a:cs typeface="Calibri"/>
                        </a:rPr>
                        <a:t>01-juil</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a:solidFill>
                            <a:srgbClr val="000000"/>
                          </a:solidFill>
                          <a:effectLst/>
                          <a:latin typeface="Calibri"/>
                          <a:ea typeface="Times New Roman"/>
                          <a:cs typeface="Calibri"/>
                        </a:rPr>
                        <a:t>14-juil</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a:solidFill>
                            <a:srgbClr val="000000"/>
                          </a:solidFill>
                          <a:effectLst/>
                          <a:latin typeface="Calibri"/>
                          <a:ea typeface="Times New Roman"/>
                          <a:cs typeface="Calibri"/>
                        </a:rPr>
                        <a:t>01-juil</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a:solidFill>
                            <a:srgbClr val="000000"/>
                          </a:solidFill>
                          <a:effectLst/>
                          <a:latin typeface="Calibri"/>
                          <a:ea typeface="Times New Roman"/>
                          <a:cs typeface="Calibri"/>
                        </a:rPr>
                        <a:t>14-juil</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a:solidFill>
                            <a:srgbClr val="000000"/>
                          </a:solidFill>
                          <a:effectLst/>
                          <a:latin typeface="Calibri"/>
                          <a:ea typeface="Times New Roman"/>
                          <a:cs typeface="Calibri"/>
                        </a:rPr>
                        <a:t>01-juil</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Matériel de semis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2">
                  <a:txBody>
                    <a:bodyPr/>
                    <a:lstStyle/>
                    <a:p>
                      <a:pPr algn="ctr">
                        <a:lnSpc>
                          <a:spcPct val="107000"/>
                        </a:lnSpc>
                        <a:spcAft>
                          <a:spcPts val="0"/>
                        </a:spcAft>
                      </a:pPr>
                      <a:r>
                        <a:rPr lang="fr-FR" sz="1100">
                          <a:solidFill>
                            <a:srgbClr val="000000"/>
                          </a:solidFill>
                          <a:effectLst/>
                          <a:latin typeface="Calibri"/>
                          <a:ea typeface="Times New Roman"/>
                          <a:cs typeface="Calibri"/>
                        </a:rPr>
                        <a:t>Combiné de semis</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gridSpan="5">
                  <a:txBody>
                    <a:bodyPr/>
                    <a:lstStyle/>
                    <a:p>
                      <a:pPr algn="ctr">
                        <a:lnSpc>
                          <a:spcPct val="107000"/>
                        </a:lnSpc>
                        <a:spcAft>
                          <a:spcPts val="0"/>
                        </a:spcAft>
                      </a:pPr>
                      <a:r>
                        <a:rPr lang="fr-FR" sz="1100">
                          <a:solidFill>
                            <a:srgbClr val="000000"/>
                          </a:solidFill>
                          <a:effectLst/>
                          <a:latin typeface="Calibri"/>
                          <a:ea typeface="Times New Roman"/>
                          <a:cs typeface="Calibri"/>
                        </a:rPr>
                        <a:t>Semoir de semis direct à disques ou socs</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7"/>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Variété</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a:solidFill>
                            <a:srgbClr val="000000"/>
                          </a:solidFill>
                          <a:effectLst/>
                          <a:latin typeface="Calibri"/>
                          <a:ea typeface="Times New Roman"/>
                          <a:cs typeface="Calibri"/>
                        </a:rPr>
                        <a:t>La Harpe</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8"/>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Densité de semis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2">
                  <a:txBody>
                    <a:bodyPr/>
                    <a:lstStyle/>
                    <a:p>
                      <a:pPr algn="ctr">
                        <a:lnSpc>
                          <a:spcPct val="107000"/>
                        </a:lnSpc>
                        <a:spcAft>
                          <a:spcPts val="0"/>
                        </a:spcAft>
                      </a:pPr>
                      <a:r>
                        <a:rPr lang="fr-FR" sz="1100">
                          <a:solidFill>
                            <a:srgbClr val="000000"/>
                          </a:solidFill>
                          <a:effectLst/>
                          <a:latin typeface="Calibri"/>
                          <a:ea typeface="Times New Roman"/>
                          <a:cs typeface="Calibri"/>
                        </a:rPr>
                        <a:t>35 kg/ha</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gridSpan="5">
                  <a:txBody>
                    <a:bodyPr/>
                    <a:lstStyle/>
                    <a:p>
                      <a:pPr algn="ctr">
                        <a:lnSpc>
                          <a:spcPct val="107000"/>
                        </a:lnSpc>
                        <a:spcAft>
                          <a:spcPts val="0"/>
                        </a:spcAft>
                      </a:pPr>
                      <a:r>
                        <a:rPr lang="fr-FR" sz="1100">
                          <a:solidFill>
                            <a:srgbClr val="000000"/>
                          </a:solidFill>
                          <a:effectLst/>
                          <a:latin typeface="Calibri"/>
                          <a:ea typeface="Times New Roman"/>
                          <a:cs typeface="Calibri"/>
                        </a:rPr>
                        <a:t>40 kg/ha</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9"/>
                  </a:ext>
                </a:extLst>
              </a:tr>
              <a:tr h="364972">
                <a:tc>
                  <a:txBody>
                    <a:bodyPr/>
                    <a:lstStyle/>
                    <a:p>
                      <a:pPr algn="ctr">
                        <a:lnSpc>
                          <a:spcPct val="107000"/>
                        </a:lnSpc>
                        <a:spcAft>
                          <a:spcPts val="0"/>
                        </a:spcAft>
                      </a:pPr>
                      <a:r>
                        <a:rPr lang="fr-FR" sz="1200" b="1" dirty="0">
                          <a:solidFill>
                            <a:srgbClr val="000000"/>
                          </a:solidFill>
                          <a:effectLst/>
                          <a:latin typeface="Calibri"/>
                          <a:ea typeface="Times New Roman"/>
                          <a:cs typeface="Calibri"/>
                        </a:rPr>
                        <a:t>Profondeur de semis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dirty="0">
                          <a:solidFill>
                            <a:srgbClr val="000000"/>
                          </a:solidFill>
                          <a:effectLst/>
                          <a:latin typeface="Calibri"/>
                          <a:ea typeface="Times New Roman"/>
                          <a:cs typeface="Calibri"/>
                        </a:rPr>
                        <a:t>2 - 3 cm</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10"/>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Inter-rangs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a:solidFill>
                            <a:srgbClr val="000000"/>
                          </a:solidFill>
                          <a:effectLst/>
                          <a:latin typeface="Calibri"/>
                          <a:ea typeface="Times New Roman"/>
                          <a:cs typeface="Calibri"/>
                        </a:rPr>
                        <a:t>10 - 25 cm</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11"/>
                  </a:ext>
                </a:extLst>
              </a:tr>
              <a:tr h="473601">
                <a:tc>
                  <a:txBody>
                    <a:bodyPr/>
                    <a:lstStyle/>
                    <a:p>
                      <a:pPr algn="ctr">
                        <a:lnSpc>
                          <a:spcPct val="107000"/>
                        </a:lnSpc>
                        <a:spcAft>
                          <a:spcPts val="0"/>
                        </a:spcAft>
                      </a:pPr>
                      <a:r>
                        <a:rPr lang="fr-FR" sz="1200" b="1" dirty="0">
                          <a:solidFill>
                            <a:srgbClr val="000000"/>
                          </a:solidFill>
                          <a:effectLst/>
                          <a:latin typeface="Calibri"/>
                          <a:ea typeface="Times New Roman"/>
                          <a:cs typeface="Calibri"/>
                        </a:rPr>
                        <a:t>Désherbage</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4">
                  <a:txBody>
                    <a:bodyPr/>
                    <a:lstStyle/>
                    <a:p>
                      <a:pPr algn="ctr">
                        <a:lnSpc>
                          <a:spcPct val="107000"/>
                        </a:lnSpc>
                        <a:spcAft>
                          <a:spcPts val="0"/>
                        </a:spcAft>
                      </a:pPr>
                      <a:r>
                        <a:rPr lang="fr-FR" sz="1100" dirty="0">
                          <a:solidFill>
                            <a:srgbClr val="000000"/>
                          </a:solidFill>
                          <a:effectLst/>
                          <a:latin typeface="Calibri"/>
                          <a:ea typeface="Times New Roman"/>
                          <a:cs typeface="Calibri"/>
                        </a:rPr>
                        <a:t>Aucun</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a:lnSpc>
                          <a:spcPct val="107000"/>
                        </a:lnSpc>
                        <a:spcAft>
                          <a:spcPts val="0"/>
                        </a:spcAft>
                      </a:pPr>
                      <a:r>
                        <a:rPr lang="fr-FR" sz="1100" dirty="0">
                          <a:solidFill>
                            <a:srgbClr val="000000"/>
                          </a:solidFill>
                          <a:effectLst/>
                          <a:latin typeface="Calibri"/>
                          <a:ea typeface="Times New Roman"/>
                          <a:cs typeface="Calibri"/>
                        </a:rPr>
                        <a:t>Herbicide</a:t>
                      </a:r>
                      <a:r>
                        <a:rPr lang="fr-FR" sz="1800" dirty="0">
                          <a:effectLst/>
                          <a:latin typeface="Times New Roman"/>
                          <a:ea typeface="Calibri"/>
                          <a:cs typeface="Times New Roman"/>
                        </a:rPr>
                        <a:t> </a:t>
                      </a:r>
                      <a:r>
                        <a:rPr lang="fr-FR" sz="1100" dirty="0" err="1">
                          <a:solidFill>
                            <a:srgbClr val="000000"/>
                          </a:solidFill>
                          <a:effectLst/>
                          <a:latin typeface="Calibri"/>
                          <a:ea typeface="Times New Roman"/>
                          <a:cs typeface="Calibri"/>
                        </a:rPr>
                        <a:t>Fusilade</a:t>
                      </a:r>
                      <a:r>
                        <a:rPr lang="fr-FR" sz="1100" dirty="0">
                          <a:solidFill>
                            <a:srgbClr val="000000"/>
                          </a:solidFill>
                          <a:effectLst/>
                          <a:latin typeface="Calibri"/>
                          <a:ea typeface="Times New Roman"/>
                          <a:cs typeface="Calibri"/>
                        </a:rPr>
                        <a:t> Max® à 1 l/ha en post-semis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12"/>
                  </a:ext>
                </a:extLst>
              </a:tr>
              <a:tr h="525841">
                <a:tc>
                  <a:txBody>
                    <a:bodyPr/>
                    <a:lstStyle/>
                    <a:p>
                      <a:pPr algn="ctr">
                        <a:lnSpc>
                          <a:spcPct val="107000"/>
                        </a:lnSpc>
                        <a:spcAft>
                          <a:spcPts val="0"/>
                        </a:spcAft>
                      </a:pPr>
                      <a:r>
                        <a:rPr lang="fr-FR" sz="1200" b="1" dirty="0">
                          <a:solidFill>
                            <a:srgbClr val="000000"/>
                          </a:solidFill>
                          <a:effectLst/>
                          <a:latin typeface="Calibri"/>
                          <a:ea typeface="Times New Roman"/>
                          <a:cs typeface="Calibri"/>
                        </a:rPr>
                        <a:t>Fertilisation</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6">
                  <a:txBody>
                    <a:bodyPr/>
                    <a:lstStyle/>
                    <a:p>
                      <a:pPr algn="ctr">
                        <a:lnSpc>
                          <a:spcPct val="107000"/>
                        </a:lnSpc>
                        <a:spcAft>
                          <a:spcPts val="0"/>
                        </a:spcAft>
                      </a:pPr>
                      <a:r>
                        <a:rPr lang="fr-FR" sz="1100">
                          <a:solidFill>
                            <a:srgbClr val="000000"/>
                          </a:solidFill>
                          <a:effectLst/>
                          <a:latin typeface="Calibri"/>
                          <a:ea typeface="Times New Roman"/>
                          <a:cs typeface="Calibri"/>
                        </a:rPr>
                        <a:t>Aucune</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a:lnSpc>
                          <a:spcPct val="107000"/>
                        </a:lnSpc>
                        <a:spcAft>
                          <a:spcPts val="0"/>
                        </a:spcAft>
                      </a:pPr>
                      <a:r>
                        <a:rPr lang="fr-FR" sz="1100">
                          <a:solidFill>
                            <a:srgbClr val="000000"/>
                          </a:solidFill>
                          <a:effectLst/>
                          <a:latin typeface="Calibri"/>
                          <a:ea typeface="Times New Roman"/>
                          <a:cs typeface="Calibri"/>
                        </a:rPr>
                        <a:t>50 kg/ha N derrière Orge</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Irrigation</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6">
                  <a:txBody>
                    <a:bodyPr/>
                    <a:lstStyle/>
                    <a:p>
                      <a:pPr algn="ctr">
                        <a:lnSpc>
                          <a:spcPct val="107000"/>
                        </a:lnSpc>
                        <a:spcAft>
                          <a:spcPts val="0"/>
                        </a:spcAft>
                      </a:pPr>
                      <a:r>
                        <a:rPr lang="fr-FR" sz="1100">
                          <a:solidFill>
                            <a:srgbClr val="000000"/>
                          </a:solidFill>
                          <a:effectLst/>
                          <a:latin typeface="Calibri"/>
                          <a:ea typeface="Times New Roman"/>
                          <a:cs typeface="Calibri"/>
                        </a:rPr>
                        <a:t>Aucune</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a:lnSpc>
                          <a:spcPct val="107000"/>
                        </a:lnSpc>
                        <a:spcAft>
                          <a:spcPts val="0"/>
                        </a:spcAft>
                      </a:pPr>
                      <a:r>
                        <a:rPr lang="fr-FR" sz="1100">
                          <a:solidFill>
                            <a:srgbClr val="000000"/>
                          </a:solidFill>
                          <a:effectLst/>
                          <a:latin typeface="Calibri"/>
                          <a:ea typeface="Times New Roman"/>
                          <a:cs typeface="Calibri"/>
                        </a:rPr>
                        <a:t>50 mm</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Date de récolte</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a:solidFill>
                            <a:srgbClr val="000000"/>
                          </a:solidFill>
                          <a:effectLst/>
                          <a:latin typeface="Calibri"/>
                          <a:ea typeface="Times New Roman"/>
                          <a:cs typeface="Calibri"/>
                        </a:rPr>
                        <a:t>Autour du 25/10</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15"/>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Matériel de récolte</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a:solidFill>
                            <a:srgbClr val="000000"/>
                          </a:solidFill>
                          <a:effectLst/>
                          <a:latin typeface="Calibri"/>
                          <a:ea typeface="Times New Roman"/>
                          <a:cs typeface="Calibri"/>
                        </a:rPr>
                        <a:t>Moissonneuse-Batteuse classique, coupe à céréales</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16"/>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Humidité</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dirty="0">
                          <a:solidFill>
                            <a:srgbClr val="000000"/>
                          </a:solidFill>
                          <a:effectLst/>
                          <a:latin typeface="Calibri"/>
                          <a:ea typeface="Times New Roman"/>
                          <a:cs typeface="Calibri"/>
                        </a:rPr>
                        <a:t>20 à 25 %</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17"/>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Culture suivante</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a:solidFill>
                            <a:srgbClr val="000000"/>
                          </a:solidFill>
                          <a:effectLst/>
                          <a:latin typeface="Calibri"/>
                          <a:ea typeface="Times New Roman"/>
                          <a:cs typeface="Calibri"/>
                        </a:rPr>
                        <a:t>Blé tendre, orge d’hiver ou culture de printemps</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18"/>
                  </a:ext>
                </a:extLst>
              </a:tr>
              <a:tr h="383019">
                <a:tc>
                  <a:txBody>
                    <a:bodyPr/>
                    <a:lstStyle/>
                    <a:p>
                      <a:pPr algn="ctr">
                        <a:lnSpc>
                          <a:spcPct val="107000"/>
                        </a:lnSpc>
                        <a:spcAft>
                          <a:spcPts val="0"/>
                        </a:spcAft>
                      </a:pPr>
                      <a:r>
                        <a:rPr lang="fr-FR" sz="800" b="1" dirty="0">
                          <a:solidFill>
                            <a:srgbClr val="000000"/>
                          </a:solidFill>
                          <a:effectLst/>
                          <a:latin typeface="Calibri"/>
                          <a:ea typeface="Times New Roman"/>
                          <a:cs typeface="Calibri"/>
                        </a:rPr>
                        <a:t>% d'expériences représentées </a:t>
                      </a:r>
                      <a:endParaRPr lang="fr-FR" sz="800" b="1" dirty="0" smtClean="0">
                        <a:solidFill>
                          <a:srgbClr val="000000"/>
                        </a:solidFill>
                        <a:effectLst/>
                        <a:latin typeface="Calibri"/>
                        <a:ea typeface="Times New Roman"/>
                        <a:cs typeface="Calibri"/>
                      </a:endParaRPr>
                    </a:p>
                    <a:p>
                      <a:pPr algn="ctr">
                        <a:lnSpc>
                          <a:spcPct val="107000"/>
                        </a:lnSpc>
                        <a:spcAft>
                          <a:spcPts val="0"/>
                        </a:spcAft>
                      </a:pPr>
                      <a:r>
                        <a:rPr lang="fr-FR" sz="800" b="0" i="1" dirty="0" smtClean="0">
                          <a:solidFill>
                            <a:srgbClr val="000000"/>
                          </a:solidFill>
                          <a:effectLst/>
                          <a:latin typeface="Calibri"/>
                          <a:ea typeface="Times New Roman"/>
                          <a:cs typeface="Calibri"/>
                        </a:rPr>
                        <a:t>(</a:t>
                      </a:r>
                      <a:r>
                        <a:rPr lang="fr-FR" sz="800" b="0" i="1" dirty="0">
                          <a:solidFill>
                            <a:srgbClr val="000000"/>
                          </a:solidFill>
                          <a:effectLst/>
                          <a:latin typeface="Calibri"/>
                          <a:ea typeface="Times New Roman"/>
                          <a:cs typeface="Calibri"/>
                        </a:rPr>
                        <a:t>enquêtes 2018)</a:t>
                      </a:r>
                      <a:endParaRPr lang="fr-FR" sz="800" b="0" i="1"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algn="ctr">
                        <a:lnSpc>
                          <a:spcPct val="107000"/>
                        </a:lnSpc>
                        <a:spcAft>
                          <a:spcPts val="0"/>
                        </a:spcAft>
                      </a:pPr>
                      <a:r>
                        <a:rPr lang="fr-FR" sz="800" dirty="0" smtClean="0">
                          <a:solidFill>
                            <a:srgbClr val="000000"/>
                          </a:solidFill>
                          <a:effectLst/>
                          <a:latin typeface="Calibri"/>
                          <a:ea typeface="Times New Roman"/>
                          <a:cs typeface="Calibri"/>
                        </a:rPr>
                        <a:t>19 %</a:t>
                      </a:r>
                      <a:endParaRPr lang="fr-FR" sz="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a:lnSpc>
                          <a:spcPct val="107000"/>
                        </a:lnSpc>
                        <a:spcAft>
                          <a:spcPts val="0"/>
                        </a:spcAft>
                      </a:pPr>
                      <a:endParaRPr lang="fr-FR" sz="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algn="ctr">
                        <a:lnSpc>
                          <a:spcPct val="107000"/>
                        </a:lnSpc>
                        <a:spcAft>
                          <a:spcPts val="0"/>
                        </a:spcAft>
                      </a:pPr>
                      <a:r>
                        <a:rPr lang="fr-FR" sz="800" dirty="0" smtClean="0">
                          <a:solidFill>
                            <a:srgbClr val="000000"/>
                          </a:solidFill>
                          <a:effectLst/>
                          <a:latin typeface="Calibri"/>
                          <a:ea typeface="Times New Roman"/>
                          <a:cs typeface="Calibri"/>
                        </a:rPr>
                        <a:t>28 %</a:t>
                      </a:r>
                      <a:endParaRPr lang="fr-FR" sz="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a:lnSpc>
                          <a:spcPct val="107000"/>
                        </a:lnSpc>
                        <a:spcAft>
                          <a:spcPts val="0"/>
                        </a:spcAft>
                      </a:pPr>
                      <a:endParaRPr lang="fr-FR" sz="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algn="ctr">
                        <a:lnSpc>
                          <a:spcPct val="107000"/>
                        </a:lnSpc>
                        <a:spcAft>
                          <a:spcPts val="0"/>
                        </a:spcAft>
                      </a:pPr>
                      <a:r>
                        <a:rPr lang="fr-FR" sz="800" dirty="0" smtClean="0">
                          <a:solidFill>
                            <a:srgbClr val="000000"/>
                          </a:solidFill>
                          <a:effectLst/>
                          <a:latin typeface="Calibri"/>
                          <a:ea typeface="Times New Roman"/>
                          <a:cs typeface="Calibri"/>
                        </a:rPr>
                        <a:t>20 % </a:t>
                      </a:r>
                      <a:endParaRPr lang="fr-FR" sz="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a:lnSpc>
                          <a:spcPct val="107000"/>
                        </a:lnSpc>
                        <a:spcAft>
                          <a:spcPts val="0"/>
                        </a:spcAft>
                      </a:pPr>
                      <a:endParaRPr lang="fr-FR" sz="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fr-FR" sz="800" dirty="0">
                          <a:solidFill>
                            <a:srgbClr val="000000"/>
                          </a:solidFill>
                          <a:effectLst/>
                          <a:latin typeface="Calibri"/>
                          <a:ea typeface="Times New Roman"/>
                          <a:cs typeface="Calibri"/>
                        </a:rPr>
                        <a:t>3 %</a:t>
                      </a:r>
                      <a:endParaRPr lang="fr-FR" sz="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19"/>
                  </a:ext>
                </a:extLst>
              </a:tr>
            </a:tbl>
          </a:graphicData>
        </a:graphic>
      </p:graphicFrame>
      <p:sp>
        <p:nvSpPr>
          <p:cNvPr id="9" name="ZoneTexte 8">
            <a:extLst>
              <a:ext uri="{FF2B5EF4-FFF2-40B4-BE49-F238E27FC236}">
                <a16:creationId xmlns:a16="http://schemas.microsoft.com/office/drawing/2014/main" xmlns="" id="{14C969A0-3C87-42BF-911E-D27C7C770678}"/>
              </a:ext>
            </a:extLst>
          </p:cNvPr>
          <p:cNvSpPr txBox="1"/>
          <p:nvPr/>
        </p:nvSpPr>
        <p:spPr>
          <a:xfrm>
            <a:off x="3203848" y="44624"/>
            <a:ext cx="4752528" cy="523220"/>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r>
              <a:rPr lang="fr-FR" dirty="0" smtClean="0"/>
              <a:t>7 Cas-types </a:t>
            </a:r>
            <a:r>
              <a:rPr lang="fr-FR" dirty="0"/>
              <a:t>constitués</a:t>
            </a:r>
          </a:p>
        </p:txBody>
      </p:sp>
      <p:sp>
        <p:nvSpPr>
          <p:cNvPr id="2" name="Rectangle 1"/>
          <p:cNvSpPr/>
          <p:nvPr/>
        </p:nvSpPr>
        <p:spPr>
          <a:xfrm>
            <a:off x="2339752" y="6309320"/>
            <a:ext cx="5256584" cy="396000"/>
          </a:xfrm>
          <a:prstGeom prst="rect">
            <a:avLst/>
          </a:prstGeom>
          <a:solidFill>
            <a:schemeClr val="bg1"/>
          </a:solidFill>
        </p:spPr>
        <p:txBody>
          <a:bodyPr wrap="square">
            <a:spAutoFit/>
          </a:bodyPr>
          <a:lstStyle/>
          <a:p>
            <a:r>
              <a:rPr lang="fr-FR" sz="1400" dirty="0" smtClean="0">
                <a:solidFill>
                  <a:schemeClr val="tx1">
                    <a:lumMod val="75000"/>
                    <a:lumOff val="25000"/>
                  </a:schemeClr>
                </a:solidFill>
                <a:sym typeface="Wingdings"/>
              </a:rPr>
              <a:t></a:t>
            </a:r>
            <a:r>
              <a:rPr lang="fr-FR" sz="1400" dirty="0" smtClean="0">
                <a:solidFill>
                  <a:schemeClr val="tx1">
                    <a:lumMod val="75000"/>
                    <a:lumOff val="25000"/>
                  </a:schemeClr>
                </a:solidFill>
              </a:rPr>
              <a:t> Représentativité des cas-types =  ~ </a:t>
            </a:r>
            <a:r>
              <a:rPr lang="fr-FR" sz="1400" b="1" dirty="0" smtClean="0">
                <a:solidFill>
                  <a:schemeClr val="tx1">
                    <a:lumMod val="75000"/>
                    <a:lumOff val="25000"/>
                  </a:schemeClr>
                </a:solidFill>
              </a:rPr>
              <a:t>70 </a:t>
            </a:r>
            <a:r>
              <a:rPr lang="fr-FR" sz="1400" b="1" dirty="0">
                <a:solidFill>
                  <a:schemeClr val="tx1">
                    <a:lumMod val="75000"/>
                    <a:lumOff val="25000"/>
                  </a:schemeClr>
                </a:solidFill>
              </a:rPr>
              <a:t>%</a:t>
            </a:r>
            <a:r>
              <a:rPr lang="fr-FR" sz="1400" dirty="0">
                <a:solidFill>
                  <a:schemeClr val="tx1">
                    <a:lumMod val="75000"/>
                    <a:lumOff val="25000"/>
                  </a:schemeClr>
                </a:solidFill>
              </a:rPr>
              <a:t> des expériences </a:t>
            </a:r>
            <a:r>
              <a:rPr lang="fr-FR" sz="1400" dirty="0" smtClean="0">
                <a:solidFill>
                  <a:schemeClr val="tx1">
                    <a:lumMod val="75000"/>
                    <a:lumOff val="25000"/>
                  </a:schemeClr>
                </a:solidFill>
              </a:rPr>
              <a:t>recensées</a:t>
            </a:r>
            <a:endParaRPr lang="fr-FR" sz="1400" dirty="0">
              <a:solidFill>
                <a:schemeClr val="tx1">
                  <a:lumMod val="75000"/>
                  <a:lumOff val="25000"/>
                </a:schemeClr>
              </a:solidFill>
            </a:endParaRPr>
          </a:p>
        </p:txBody>
      </p:sp>
      <p:sp>
        <p:nvSpPr>
          <p:cNvPr id="6" name="Rectangle 5"/>
          <p:cNvSpPr/>
          <p:nvPr/>
        </p:nvSpPr>
        <p:spPr>
          <a:xfrm>
            <a:off x="2011516" y="692696"/>
            <a:ext cx="2088232" cy="5544616"/>
          </a:xfrm>
          <a:prstGeom prst="rect">
            <a:avLst/>
          </a:prstGeom>
          <a:noFill/>
          <a:ln w="381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107699" y="692696"/>
            <a:ext cx="1904461" cy="5544616"/>
          </a:xfrm>
          <a:prstGeom prst="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6019747" y="692696"/>
            <a:ext cx="1792614" cy="5544616"/>
          </a:xfrm>
          <a:prstGeom prst="rect">
            <a:avLst/>
          </a:prstGeom>
          <a:noFill/>
          <a:ln w="38100">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7812361" y="692696"/>
            <a:ext cx="1008087" cy="5544616"/>
          </a:xfrm>
          <a:prstGeom prst="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79512" y="5821166"/>
            <a:ext cx="878497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2052460" y="352172"/>
            <a:ext cx="2016000" cy="318924"/>
          </a:xfrm>
          <a:prstGeom prst="rect">
            <a:avLst/>
          </a:prstGeom>
          <a:solidFill>
            <a:schemeClr val="accent3">
              <a:lumMod val="20000"/>
              <a:lumOff val="80000"/>
            </a:schemeClr>
          </a:solidFill>
        </p:spPr>
        <p:txBody>
          <a:bodyPr wrap="square" lIns="36000" tIns="36000" rIns="36000" bIns="36000" rtlCol="0">
            <a:spAutoFit/>
          </a:bodyPr>
          <a:lstStyle/>
          <a:p>
            <a:pPr algn="ctr"/>
            <a:r>
              <a:rPr lang="fr-FR" sz="1600" b="1" dirty="0" smtClean="0"/>
              <a:t>TCS</a:t>
            </a:r>
            <a:endParaRPr lang="fr-FR" sz="1600" b="1" dirty="0"/>
          </a:p>
        </p:txBody>
      </p:sp>
      <p:sp>
        <p:nvSpPr>
          <p:cNvPr id="15" name="ZoneTexte 14"/>
          <p:cNvSpPr txBox="1"/>
          <p:nvPr/>
        </p:nvSpPr>
        <p:spPr>
          <a:xfrm>
            <a:off x="4126304" y="346304"/>
            <a:ext cx="1872000" cy="318924"/>
          </a:xfrm>
          <a:prstGeom prst="rect">
            <a:avLst/>
          </a:prstGeom>
          <a:solidFill>
            <a:schemeClr val="tx2">
              <a:lumMod val="60000"/>
              <a:lumOff val="40000"/>
            </a:schemeClr>
          </a:solidFill>
        </p:spPr>
        <p:txBody>
          <a:bodyPr wrap="square" lIns="36000" tIns="36000" rIns="36000" bIns="36000" rtlCol="0">
            <a:spAutoFit/>
          </a:bodyPr>
          <a:lstStyle/>
          <a:p>
            <a:pPr algn="ctr"/>
            <a:r>
              <a:rPr lang="fr-FR" sz="1600" b="1" dirty="0" smtClean="0"/>
              <a:t>SD</a:t>
            </a:r>
            <a:endParaRPr lang="fr-FR" sz="1600" b="1" dirty="0"/>
          </a:p>
        </p:txBody>
      </p:sp>
      <p:sp>
        <p:nvSpPr>
          <p:cNvPr id="16" name="ZoneTexte 15"/>
          <p:cNvSpPr txBox="1"/>
          <p:nvPr/>
        </p:nvSpPr>
        <p:spPr>
          <a:xfrm>
            <a:off x="6026016" y="346304"/>
            <a:ext cx="1764000" cy="318924"/>
          </a:xfrm>
          <a:prstGeom prst="rect">
            <a:avLst/>
          </a:prstGeom>
          <a:solidFill>
            <a:schemeClr val="accent3">
              <a:lumMod val="60000"/>
              <a:lumOff val="40000"/>
            </a:schemeClr>
          </a:solidFill>
        </p:spPr>
        <p:txBody>
          <a:bodyPr wrap="square" lIns="36000" tIns="36000" rIns="36000" bIns="36000" rtlCol="0">
            <a:spAutoFit/>
          </a:bodyPr>
          <a:lstStyle/>
          <a:p>
            <a:pPr algn="ctr"/>
            <a:r>
              <a:rPr lang="fr-FR" sz="1600" b="1" dirty="0" smtClean="0"/>
              <a:t>SD avec </a:t>
            </a:r>
            <a:r>
              <a:rPr lang="fr-FR" sz="1600" b="1" dirty="0" err="1" smtClean="0"/>
              <a:t>herbi</a:t>
            </a:r>
            <a:endParaRPr lang="fr-FR" sz="1600" b="1" dirty="0"/>
          </a:p>
        </p:txBody>
      </p:sp>
    </p:spTree>
    <p:extLst>
      <p:ext uri="{BB962C8B-B14F-4D97-AF65-F5344CB8AC3E}">
        <p14:creationId xmlns:p14="http://schemas.microsoft.com/office/powerpoint/2010/main" val="235715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2" grpId="0" animBg="1"/>
      <p:bldP spid="14" grpId="0" animBg="1"/>
      <p:bldP spid="10" grpId="0" animBg="1"/>
      <p:bldP spid="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1"/>
            <a:ext cx="2133600" cy="365125"/>
          </a:xfrm>
        </p:spPr>
        <p:txBody>
          <a:bodyPr/>
          <a:lstStyle/>
          <a:p>
            <a:fld id="{158EBF25-1E81-4656-BBEC-1D192ACD98C0}" type="slidenum">
              <a:rPr lang="fr-FR" smtClean="0">
                <a:solidFill>
                  <a:prstClr val="black">
                    <a:tint val="75000"/>
                  </a:prstClr>
                </a:solidFill>
              </a:rPr>
              <a:pPr/>
              <a:t>11</a:t>
            </a:fld>
            <a:endParaRPr lang="fr-FR" dirty="0">
              <a:solidFill>
                <a:prstClr val="black">
                  <a:tint val="75000"/>
                </a:prstClr>
              </a:solidFill>
            </a:endParaRPr>
          </a:p>
        </p:txBody>
      </p:sp>
      <p:sp>
        <p:nvSpPr>
          <p:cNvPr id="13"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algn="ctr">
              <a:defRPr sz="1600" b="1">
                <a:solidFill>
                  <a:prstClr val="white"/>
                </a:solidFill>
              </a:defRPr>
            </a:lvl1pPr>
          </a:lstStyle>
          <a:p>
            <a:fld id="{158EBF25-1E81-4656-BBEC-1D192ACD98C0}" type="slidenum">
              <a:rPr lang="fr-FR"/>
              <a:pPr/>
              <a:t>11</a:t>
            </a:fld>
            <a:endParaRPr lang="fr-FR" dirty="0"/>
          </a:p>
        </p:txBody>
      </p:sp>
      <p:graphicFrame>
        <p:nvGraphicFramePr>
          <p:cNvPr id="7" name="Tableau 6"/>
          <p:cNvGraphicFramePr>
            <a:graphicFrameLocks noGrp="1"/>
          </p:cNvGraphicFramePr>
          <p:nvPr>
            <p:extLst>
              <p:ext uri="{D42A27DB-BD31-4B8C-83A1-F6EECF244321}">
                <p14:modId xmlns:p14="http://schemas.microsoft.com/office/powerpoint/2010/main" val="3255394509"/>
              </p:ext>
            </p:extLst>
          </p:nvPr>
        </p:nvGraphicFramePr>
        <p:xfrm>
          <a:off x="251519" y="877688"/>
          <a:ext cx="8208913" cy="5623560"/>
        </p:xfrm>
        <a:graphic>
          <a:graphicData uri="http://schemas.openxmlformats.org/drawingml/2006/table">
            <a:tbl>
              <a:tblPr firstRow="1" bandRow="1">
                <a:tableStyleId>{5C22544A-7EE6-4342-B048-85BDC9FD1C3A}</a:tableStyleId>
              </a:tblPr>
              <a:tblGrid>
                <a:gridCol w="2135382">
                  <a:extLst>
                    <a:ext uri="{9D8B030D-6E8A-4147-A177-3AD203B41FA5}">
                      <a16:colId xmlns="" xmlns:a16="http://schemas.microsoft.com/office/drawing/2014/main" val="20000"/>
                    </a:ext>
                  </a:extLst>
                </a:gridCol>
                <a:gridCol w="1819821">
                  <a:extLst>
                    <a:ext uri="{9D8B030D-6E8A-4147-A177-3AD203B41FA5}">
                      <a16:colId xmlns="" xmlns:a16="http://schemas.microsoft.com/office/drawing/2014/main" val="20001"/>
                    </a:ext>
                  </a:extLst>
                </a:gridCol>
                <a:gridCol w="1194024">
                  <a:extLst>
                    <a:ext uri="{9D8B030D-6E8A-4147-A177-3AD203B41FA5}">
                      <a16:colId xmlns="" xmlns:a16="http://schemas.microsoft.com/office/drawing/2014/main" val="20002"/>
                    </a:ext>
                  </a:extLst>
                </a:gridCol>
                <a:gridCol w="1865662">
                  <a:extLst>
                    <a:ext uri="{9D8B030D-6E8A-4147-A177-3AD203B41FA5}">
                      <a16:colId xmlns="" xmlns:a16="http://schemas.microsoft.com/office/drawing/2014/main" val="20003"/>
                    </a:ext>
                  </a:extLst>
                </a:gridCol>
                <a:gridCol w="1194024">
                  <a:extLst>
                    <a:ext uri="{9D8B030D-6E8A-4147-A177-3AD203B41FA5}">
                      <a16:colId xmlns="" xmlns:a16="http://schemas.microsoft.com/office/drawing/2014/main" val="20004"/>
                    </a:ext>
                  </a:extLst>
                </a:gridCol>
              </a:tblGrid>
              <a:tr h="351726">
                <a:tc>
                  <a:txBody>
                    <a:bodyPr/>
                    <a:lstStyle/>
                    <a:p>
                      <a:pPr algn="ctr"/>
                      <a:endParaRPr lang="fr-FR"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pPr algn="ctr"/>
                      <a:r>
                        <a:rPr lang="fr-FR" dirty="0"/>
                        <a:t>Blé-NT-SD</a:t>
                      </a:r>
                    </a:p>
                  </a:txBody>
                  <a:tcPr anchor="ctr">
                    <a:lnL w="12700" cmpd="sng">
                      <a:noFill/>
                    </a:lnL>
                    <a:solidFill>
                      <a:schemeClr val="accent3"/>
                    </a:solidFill>
                  </a:tcPr>
                </a:tc>
                <a:tc hMerge="1">
                  <a:txBody>
                    <a:bodyPr/>
                    <a:lstStyle/>
                    <a:p>
                      <a:endParaRPr lang="fr-FR" dirty="0"/>
                    </a:p>
                  </a:txBody>
                  <a:tcPr/>
                </a:tc>
                <a:tc gridSpan="2">
                  <a:txBody>
                    <a:bodyPr/>
                    <a:lstStyle/>
                    <a:p>
                      <a:pPr algn="ctr"/>
                      <a:r>
                        <a:rPr lang="fr-FR" dirty="0"/>
                        <a:t>OH-NT-TCS</a:t>
                      </a:r>
                    </a:p>
                  </a:txBody>
                  <a:tcPr anchor="ctr">
                    <a:solidFill>
                      <a:schemeClr val="accent6">
                        <a:lumMod val="75000"/>
                      </a:schemeClr>
                    </a:solidFill>
                  </a:tcPr>
                </a:tc>
                <a:tc hMerge="1">
                  <a:txBody>
                    <a:bodyPr/>
                    <a:lstStyle/>
                    <a:p>
                      <a:endParaRPr lang="fr-FR" dirty="0"/>
                    </a:p>
                  </a:txBody>
                  <a:tcPr/>
                </a:tc>
                <a:extLst>
                  <a:ext uri="{0D108BD9-81ED-4DB2-BD59-A6C34878D82A}">
                    <a16:rowId xmlns="" xmlns:a16="http://schemas.microsoft.com/office/drawing/2014/main" val="10000"/>
                  </a:ext>
                </a:extLst>
              </a:tr>
              <a:tr h="322415">
                <a:tc>
                  <a:txBody>
                    <a:bodyPr/>
                    <a:lstStyle/>
                    <a:p>
                      <a:pPr algn="ctr"/>
                      <a:endParaRPr lang="fr-FR" sz="1600" b="1" dirty="0"/>
                    </a:p>
                  </a:txBody>
                  <a:tcPr anchor="ctr">
                    <a:lnT w="38100" cmpd="sng">
                      <a:noFill/>
                    </a:lnT>
                    <a:noFill/>
                  </a:tcPr>
                </a:tc>
                <a:tc>
                  <a:txBody>
                    <a:bodyPr/>
                    <a:lstStyle/>
                    <a:p>
                      <a:pPr algn="ctr"/>
                      <a:r>
                        <a:rPr lang="fr-FR" sz="1600" b="1" dirty="0"/>
                        <a:t>ITK</a:t>
                      </a:r>
                    </a:p>
                  </a:txBody>
                  <a:tcPr anchor="ctr">
                    <a:solidFill>
                      <a:schemeClr val="accent3">
                        <a:lumMod val="40000"/>
                        <a:lumOff val="60000"/>
                      </a:schemeClr>
                    </a:solidFill>
                  </a:tcPr>
                </a:tc>
                <a:tc>
                  <a:txBody>
                    <a:bodyPr/>
                    <a:lstStyle/>
                    <a:p>
                      <a:pPr algn="ctr"/>
                      <a:r>
                        <a:rPr lang="fr-FR" sz="1600" b="1" dirty="0"/>
                        <a:t>Coûts €/ha</a:t>
                      </a:r>
                    </a:p>
                  </a:txBody>
                  <a:tcPr anchor="ctr">
                    <a:solidFill>
                      <a:schemeClr val="accent3">
                        <a:lumMod val="40000"/>
                        <a:lumOff val="60000"/>
                      </a:schemeClr>
                    </a:solidFill>
                  </a:tcPr>
                </a:tc>
                <a:tc>
                  <a:txBody>
                    <a:bodyPr/>
                    <a:lstStyle/>
                    <a:p>
                      <a:pPr algn="ctr"/>
                      <a:r>
                        <a:rPr lang="fr-FR" sz="1600" b="1" dirty="0"/>
                        <a:t>ITK</a:t>
                      </a:r>
                    </a:p>
                  </a:txBody>
                  <a:tcPr anchor="ctr">
                    <a:solidFill>
                      <a:schemeClr val="accent6">
                        <a:lumMod val="60000"/>
                        <a:lumOff val="40000"/>
                      </a:schemeClr>
                    </a:solidFill>
                  </a:tcPr>
                </a:tc>
                <a:tc>
                  <a:txBody>
                    <a:bodyPr/>
                    <a:lstStyle/>
                    <a:p>
                      <a:pPr algn="ctr"/>
                      <a:r>
                        <a:rPr lang="fr-FR" sz="1600" b="1" dirty="0"/>
                        <a:t>Coûts €/ha</a:t>
                      </a:r>
                    </a:p>
                  </a:txBody>
                  <a:tcPr anchor="ctr">
                    <a:solidFill>
                      <a:schemeClr val="accent6">
                        <a:lumMod val="60000"/>
                        <a:lumOff val="40000"/>
                      </a:schemeClr>
                    </a:solidFill>
                  </a:tcPr>
                </a:tc>
                <a:extLst>
                  <a:ext uri="{0D108BD9-81ED-4DB2-BD59-A6C34878D82A}">
                    <a16:rowId xmlns="" xmlns:a16="http://schemas.microsoft.com/office/drawing/2014/main" val="10001"/>
                  </a:ext>
                </a:extLst>
              </a:tr>
              <a:tr h="322415">
                <a:tc>
                  <a:txBody>
                    <a:bodyPr/>
                    <a:lstStyle/>
                    <a:p>
                      <a:pPr algn="ctr"/>
                      <a:r>
                        <a:rPr lang="fr-FR" sz="1600" b="1" dirty="0"/>
                        <a:t>Travail</a:t>
                      </a:r>
                      <a:r>
                        <a:rPr lang="fr-FR" sz="1600" b="1" baseline="0" dirty="0"/>
                        <a:t> du sol</a:t>
                      </a:r>
                      <a:endParaRPr lang="fr-FR" sz="1600" b="1" dirty="0"/>
                    </a:p>
                  </a:txBody>
                  <a:tcPr anchor="ctr">
                    <a:solidFill>
                      <a:schemeClr val="accent2">
                        <a:lumMod val="40000"/>
                        <a:lumOff val="60000"/>
                      </a:schemeClr>
                    </a:solidFill>
                  </a:tcPr>
                </a:tc>
                <a:tc>
                  <a:txBody>
                    <a:bodyPr/>
                    <a:lstStyle/>
                    <a:p>
                      <a:pPr algn="ctr"/>
                      <a:r>
                        <a:rPr lang="fr-FR" sz="1400" dirty="0"/>
                        <a:t>aucun</a:t>
                      </a:r>
                    </a:p>
                  </a:txBody>
                  <a:tcPr anchor="ctr">
                    <a:solidFill>
                      <a:schemeClr val="accent3">
                        <a:lumMod val="40000"/>
                        <a:lumOff val="60000"/>
                      </a:schemeClr>
                    </a:solidFill>
                  </a:tcPr>
                </a:tc>
                <a:tc>
                  <a:txBody>
                    <a:bodyPr/>
                    <a:lstStyle/>
                    <a:p>
                      <a:pPr algn="ctr"/>
                      <a:r>
                        <a:rPr lang="fr-FR" sz="1400" dirty="0"/>
                        <a:t>0</a:t>
                      </a:r>
                    </a:p>
                  </a:txBody>
                  <a:tcPr anchor="ctr">
                    <a:solidFill>
                      <a:schemeClr val="accent3">
                        <a:lumMod val="40000"/>
                        <a:lumOff val="60000"/>
                      </a:schemeClr>
                    </a:solidFill>
                  </a:tcPr>
                </a:tc>
                <a:tc>
                  <a:txBody>
                    <a:bodyPr/>
                    <a:lstStyle/>
                    <a:p>
                      <a:pPr algn="ctr"/>
                      <a:r>
                        <a:rPr lang="fr-FR" sz="1400" dirty="0"/>
                        <a:t>Déchaumeur</a:t>
                      </a:r>
                    </a:p>
                  </a:txBody>
                  <a:tcPr anchor="ctr">
                    <a:solidFill>
                      <a:schemeClr val="accent6">
                        <a:lumMod val="60000"/>
                        <a:lumOff val="40000"/>
                      </a:schemeClr>
                    </a:solidFill>
                  </a:tcPr>
                </a:tc>
                <a:tc>
                  <a:txBody>
                    <a:bodyPr/>
                    <a:lstStyle/>
                    <a:p>
                      <a:pPr algn="ctr"/>
                      <a:r>
                        <a:rPr lang="fr-FR" sz="1400" dirty="0"/>
                        <a:t>22</a:t>
                      </a:r>
                    </a:p>
                  </a:txBody>
                  <a:tcPr anchor="ctr">
                    <a:solidFill>
                      <a:schemeClr val="accent6">
                        <a:lumMod val="60000"/>
                        <a:lumOff val="40000"/>
                      </a:schemeClr>
                    </a:solidFill>
                  </a:tcPr>
                </a:tc>
                <a:extLst>
                  <a:ext uri="{0D108BD9-81ED-4DB2-BD59-A6C34878D82A}">
                    <a16:rowId xmlns="" xmlns:a16="http://schemas.microsoft.com/office/drawing/2014/main" val="10002"/>
                  </a:ext>
                </a:extLst>
              </a:tr>
              <a:tr h="703451">
                <a:tc>
                  <a:txBody>
                    <a:bodyPr/>
                    <a:lstStyle/>
                    <a:p>
                      <a:pPr algn="ctr"/>
                      <a:r>
                        <a:rPr lang="fr-FR" sz="1600" b="1" dirty="0"/>
                        <a:t>Semis</a:t>
                      </a:r>
                    </a:p>
                  </a:txBody>
                  <a:tcPr anchor="ctr">
                    <a:solidFill>
                      <a:schemeClr val="accent2">
                        <a:lumMod val="40000"/>
                        <a:lumOff val="60000"/>
                      </a:schemeClr>
                    </a:solidFill>
                  </a:tcPr>
                </a:tc>
                <a:tc>
                  <a:txBody>
                    <a:bodyPr/>
                    <a:lstStyle/>
                    <a:p>
                      <a:pPr algn="ctr"/>
                      <a:r>
                        <a:rPr lang="fr-FR" sz="1400" dirty="0"/>
                        <a:t>Semis direct</a:t>
                      </a:r>
                    </a:p>
                    <a:p>
                      <a:pPr algn="ctr"/>
                      <a:r>
                        <a:rPr lang="fr-FR" sz="1400" dirty="0"/>
                        <a:t>Semences de ferme</a:t>
                      </a:r>
                    </a:p>
                    <a:p>
                      <a:pPr algn="ctr"/>
                      <a:r>
                        <a:rPr lang="fr-FR" sz="1400" dirty="0"/>
                        <a:t>40 kg/ha,</a:t>
                      </a:r>
                      <a:r>
                        <a:rPr lang="fr-FR" sz="1400" baseline="0" dirty="0"/>
                        <a:t> </a:t>
                      </a:r>
                      <a:r>
                        <a:rPr lang="fr-FR" sz="1400" dirty="0"/>
                        <a:t>14/07</a:t>
                      </a:r>
                    </a:p>
                  </a:txBody>
                  <a:tcPr anchor="ctr">
                    <a:solidFill>
                      <a:schemeClr val="accent3">
                        <a:lumMod val="40000"/>
                        <a:lumOff val="60000"/>
                      </a:schemeClr>
                    </a:solidFill>
                  </a:tcPr>
                </a:tc>
                <a:tc>
                  <a:txBody>
                    <a:bodyPr/>
                    <a:lstStyle/>
                    <a:p>
                      <a:pPr algn="ctr"/>
                      <a:r>
                        <a:rPr lang="fr-FR" sz="1400" dirty="0"/>
                        <a:t>30</a:t>
                      </a:r>
                    </a:p>
                    <a:p>
                      <a:pPr algn="ctr"/>
                      <a:r>
                        <a:rPr lang="fr-FR" sz="1400" dirty="0"/>
                        <a:t>+18</a:t>
                      </a:r>
                    </a:p>
                  </a:txBody>
                  <a:tcPr anchor="ctr">
                    <a:solidFill>
                      <a:schemeClr val="accent3">
                        <a:lumMod val="40000"/>
                        <a:lumOff val="60000"/>
                      </a:schemeClr>
                    </a:solidFill>
                  </a:tcPr>
                </a:tc>
                <a:tc>
                  <a:txBody>
                    <a:bodyPr/>
                    <a:lstStyle/>
                    <a:p>
                      <a:pPr algn="ctr"/>
                      <a:r>
                        <a:rPr lang="fr-FR" sz="1400" dirty="0"/>
                        <a:t>Semoir combiné HR</a:t>
                      </a:r>
                    </a:p>
                    <a:p>
                      <a:pPr algn="ctr"/>
                      <a:r>
                        <a:rPr lang="fr-FR" sz="1400" dirty="0"/>
                        <a:t>Semences de ferme</a:t>
                      </a:r>
                    </a:p>
                    <a:p>
                      <a:pPr algn="ctr"/>
                      <a:r>
                        <a:rPr lang="fr-FR" sz="1400" dirty="0"/>
                        <a:t>35 kg/ha,</a:t>
                      </a:r>
                      <a:r>
                        <a:rPr lang="fr-FR" sz="1400" baseline="0" dirty="0"/>
                        <a:t> </a:t>
                      </a:r>
                      <a:r>
                        <a:rPr lang="fr-FR" sz="1400" dirty="0"/>
                        <a:t>01/07</a:t>
                      </a:r>
                    </a:p>
                  </a:txBody>
                  <a:tcPr anchor="ctr">
                    <a:solidFill>
                      <a:schemeClr val="accent6">
                        <a:lumMod val="60000"/>
                        <a:lumOff val="40000"/>
                      </a:schemeClr>
                    </a:solidFill>
                  </a:tcPr>
                </a:tc>
                <a:tc>
                  <a:txBody>
                    <a:bodyPr/>
                    <a:lstStyle/>
                    <a:p>
                      <a:pPr algn="ctr"/>
                      <a:r>
                        <a:rPr lang="fr-FR" sz="1400" dirty="0"/>
                        <a:t>43</a:t>
                      </a:r>
                    </a:p>
                    <a:p>
                      <a:pPr algn="ctr"/>
                      <a:r>
                        <a:rPr lang="fr-FR" sz="1400" dirty="0"/>
                        <a:t>+16</a:t>
                      </a:r>
                    </a:p>
                  </a:txBody>
                  <a:tcPr anchor="ctr">
                    <a:solidFill>
                      <a:schemeClr val="accent6">
                        <a:lumMod val="60000"/>
                        <a:lumOff val="40000"/>
                      </a:schemeClr>
                    </a:solidFill>
                  </a:tcPr>
                </a:tc>
                <a:extLst>
                  <a:ext uri="{0D108BD9-81ED-4DB2-BD59-A6C34878D82A}">
                    <a16:rowId xmlns="" xmlns:a16="http://schemas.microsoft.com/office/drawing/2014/main" val="10003"/>
                  </a:ext>
                </a:extLst>
              </a:tr>
              <a:tr h="322415">
                <a:tc>
                  <a:txBody>
                    <a:bodyPr/>
                    <a:lstStyle/>
                    <a:p>
                      <a:pPr algn="ctr"/>
                      <a:r>
                        <a:rPr lang="fr-FR" sz="1600" b="1" dirty="0"/>
                        <a:t>Désherbage</a:t>
                      </a:r>
                    </a:p>
                  </a:txBody>
                  <a:tcPr anchor="ctr">
                    <a:solidFill>
                      <a:schemeClr val="accent2">
                        <a:lumMod val="40000"/>
                        <a:lumOff val="60000"/>
                      </a:schemeClr>
                    </a:solidFill>
                  </a:tcPr>
                </a:tc>
                <a:tc>
                  <a:txBody>
                    <a:bodyPr/>
                    <a:lstStyle/>
                    <a:p>
                      <a:pPr algn="ctr"/>
                      <a:r>
                        <a:rPr lang="fr-FR" sz="1400" dirty="0"/>
                        <a:t>aucun</a:t>
                      </a:r>
                    </a:p>
                  </a:txBody>
                  <a:tcPr anchor="ctr">
                    <a:solidFill>
                      <a:schemeClr val="accent3">
                        <a:lumMod val="40000"/>
                        <a:lumOff val="60000"/>
                      </a:schemeClr>
                    </a:solidFill>
                  </a:tcPr>
                </a:tc>
                <a:tc>
                  <a:txBody>
                    <a:bodyPr/>
                    <a:lstStyle/>
                    <a:p>
                      <a:pPr algn="ctr"/>
                      <a:r>
                        <a:rPr lang="fr-FR" sz="1400" dirty="0"/>
                        <a:t>0</a:t>
                      </a:r>
                    </a:p>
                  </a:txBody>
                  <a:tcPr anchor="ctr">
                    <a:solidFill>
                      <a:schemeClr val="accent3">
                        <a:lumMod val="40000"/>
                        <a:lumOff val="60000"/>
                      </a:schemeClr>
                    </a:solidFill>
                  </a:tcPr>
                </a:tc>
                <a:tc>
                  <a:txBody>
                    <a:bodyPr/>
                    <a:lstStyle/>
                    <a:p>
                      <a:pPr algn="ctr"/>
                      <a:r>
                        <a:rPr lang="fr-FR" sz="1400" dirty="0"/>
                        <a:t>aucun</a:t>
                      </a:r>
                    </a:p>
                  </a:txBody>
                  <a:tcPr anchor="ctr">
                    <a:solidFill>
                      <a:schemeClr val="accent6">
                        <a:lumMod val="60000"/>
                        <a:lumOff val="40000"/>
                      </a:schemeClr>
                    </a:solidFill>
                  </a:tcPr>
                </a:tc>
                <a:tc>
                  <a:txBody>
                    <a:bodyPr/>
                    <a:lstStyle/>
                    <a:p>
                      <a:pPr algn="ctr"/>
                      <a:r>
                        <a:rPr lang="fr-FR" sz="1400" dirty="0"/>
                        <a:t>0</a:t>
                      </a:r>
                    </a:p>
                  </a:txBody>
                  <a:tcPr anchor="ctr">
                    <a:solidFill>
                      <a:schemeClr val="accent6">
                        <a:lumMod val="60000"/>
                        <a:lumOff val="40000"/>
                      </a:schemeClr>
                    </a:solidFill>
                  </a:tcPr>
                </a:tc>
                <a:extLst>
                  <a:ext uri="{0D108BD9-81ED-4DB2-BD59-A6C34878D82A}">
                    <a16:rowId xmlns="" xmlns:a16="http://schemas.microsoft.com/office/drawing/2014/main" val="10004"/>
                  </a:ext>
                </a:extLst>
              </a:tr>
              <a:tr h="322415">
                <a:tc>
                  <a:txBody>
                    <a:bodyPr/>
                    <a:lstStyle/>
                    <a:p>
                      <a:pPr algn="ctr"/>
                      <a:r>
                        <a:rPr lang="fr-FR" sz="1600" b="1" dirty="0"/>
                        <a:t>Fertilisation</a:t>
                      </a:r>
                    </a:p>
                  </a:txBody>
                  <a:tcPr anchor="ctr">
                    <a:solidFill>
                      <a:schemeClr val="accent2">
                        <a:lumMod val="40000"/>
                        <a:lumOff val="60000"/>
                      </a:schemeClr>
                    </a:solidFill>
                  </a:tcPr>
                </a:tc>
                <a:tc>
                  <a:txBody>
                    <a:bodyPr/>
                    <a:lstStyle/>
                    <a:p>
                      <a:pPr algn="ctr"/>
                      <a:r>
                        <a:rPr lang="fr-FR" sz="1400" dirty="0"/>
                        <a:t>aucune</a:t>
                      </a:r>
                    </a:p>
                  </a:txBody>
                  <a:tcPr anchor="ctr">
                    <a:solidFill>
                      <a:schemeClr val="accent3">
                        <a:lumMod val="40000"/>
                        <a:lumOff val="60000"/>
                      </a:schemeClr>
                    </a:solidFill>
                  </a:tcPr>
                </a:tc>
                <a:tc>
                  <a:txBody>
                    <a:bodyPr/>
                    <a:lstStyle/>
                    <a:p>
                      <a:pPr algn="ctr"/>
                      <a:r>
                        <a:rPr lang="fr-FR" sz="1400" dirty="0"/>
                        <a:t>0</a:t>
                      </a:r>
                    </a:p>
                  </a:txBody>
                  <a:tcPr anchor="ctr">
                    <a:solidFill>
                      <a:schemeClr val="accent3">
                        <a:lumMod val="40000"/>
                        <a:lumOff val="60000"/>
                      </a:schemeClr>
                    </a:solidFill>
                  </a:tcPr>
                </a:tc>
                <a:tc>
                  <a:txBody>
                    <a:bodyPr/>
                    <a:lstStyle/>
                    <a:p>
                      <a:pPr algn="ctr"/>
                      <a:r>
                        <a:rPr lang="fr-FR" sz="1400" dirty="0"/>
                        <a:t>aucune</a:t>
                      </a:r>
                    </a:p>
                  </a:txBody>
                  <a:tcPr anchor="ctr">
                    <a:solidFill>
                      <a:schemeClr val="accent6">
                        <a:lumMod val="60000"/>
                        <a:lumOff val="40000"/>
                      </a:schemeClr>
                    </a:solidFill>
                  </a:tcPr>
                </a:tc>
                <a:tc>
                  <a:txBody>
                    <a:bodyPr/>
                    <a:lstStyle/>
                    <a:p>
                      <a:pPr algn="ctr"/>
                      <a:r>
                        <a:rPr lang="fr-FR" sz="1400" dirty="0"/>
                        <a:t>0</a:t>
                      </a:r>
                    </a:p>
                  </a:txBody>
                  <a:tcPr anchor="ctr">
                    <a:solidFill>
                      <a:schemeClr val="accent6">
                        <a:lumMod val="60000"/>
                        <a:lumOff val="40000"/>
                      </a:schemeClr>
                    </a:solidFill>
                  </a:tcPr>
                </a:tc>
                <a:extLst>
                  <a:ext uri="{0D108BD9-81ED-4DB2-BD59-A6C34878D82A}">
                    <a16:rowId xmlns="" xmlns:a16="http://schemas.microsoft.com/office/drawing/2014/main" val="10005"/>
                  </a:ext>
                </a:extLst>
              </a:tr>
              <a:tr h="322415">
                <a:tc>
                  <a:txBody>
                    <a:bodyPr/>
                    <a:lstStyle/>
                    <a:p>
                      <a:pPr algn="ctr"/>
                      <a:r>
                        <a:rPr lang="fr-FR" sz="1600" b="1" dirty="0"/>
                        <a:t>Irrigation</a:t>
                      </a:r>
                    </a:p>
                  </a:txBody>
                  <a:tcPr anchor="ctr">
                    <a:solidFill>
                      <a:schemeClr val="accent2">
                        <a:lumMod val="40000"/>
                        <a:lumOff val="60000"/>
                      </a:schemeClr>
                    </a:solidFill>
                  </a:tcPr>
                </a:tc>
                <a:tc>
                  <a:txBody>
                    <a:bodyPr/>
                    <a:lstStyle/>
                    <a:p>
                      <a:pPr algn="ctr"/>
                      <a:r>
                        <a:rPr lang="fr-FR" sz="1400" dirty="0"/>
                        <a:t>aucune</a:t>
                      </a:r>
                    </a:p>
                  </a:txBody>
                  <a:tcPr anchor="ctr">
                    <a:solidFill>
                      <a:schemeClr val="accent3">
                        <a:lumMod val="40000"/>
                        <a:lumOff val="60000"/>
                      </a:schemeClr>
                    </a:solidFill>
                  </a:tcPr>
                </a:tc>
                <a:tc>
                  <a:txBody>
                    <a:bodyPr/>
                    <a:lstStyle/>
                    <a:p>
                      <a:pPr algn="ctr"/>
                      <a:r>
                        <a:rPr lang="fr-FR" sz="1400" dirty="0"/>
                        <a:t>0</a:t>
                      </a:r>
                    </a:p>
                  </a:txBody>
                  <a:tcPr anchor="ctr">
                    <a:solidFill>
                      <a:schemeClr val="accent3">
                        <a:lumMod val="40000"/>
                        <a:lumOff val="60000"/>
                      </a:schemeClr>
                    </a:solidFill>
                  </a:tcPr>
                </a:tc>
                <a:tc>
                  <a:txBody>
                    <a:bodyPr/>
                    <a:lstStyle/>
                    <a:p>
                      <a:pPr algn="ctr"/>
                      <a:r>
                        <a:rPr lang="fr-FR" sz="1400" dirty="0"/>
                        <a:t>aucune</a:t>
                      </a:r>
                    </a:p>
                  </a:txBody>
                  <a:tcPr anchor="ctr">
                    <a:solidFill>
                      <a:schemeClr val="accent6">
                        <a:lumMod val="60000"/>
                        <a:lumOff val="40000"/>
                      </a:schemeClr>
                    </a:solidFill>
                  </a:tcPr>
                </a:tc>
                <a:tc>
                  <a:txBody>
                    <a:bodyPr/>
                    <a:lstStyle/>
                    <a:p>
                      <a:pPr algn="ctr"/>
                      <a:r>
                        <a:rPr lang="fr-FR" sz="1400" dirty="0"/>
                        <a:t>0</a:t>
                      </a:r>
                    </a:p>
                  </a:txBody>
                  <a:tcPr anchor="ctr">
                    <a:solidFill>
                      <a:schemeClr val="accent6">
                        <a:lumMod val="60000"/>
                        <a:lumOff val="40000"/>
                      </a:schemeClr>
                    </a:solidFill>
                  </a:tcPr>
                </a:tc>
                <a:extLst>
                  <a:ext uri="{0D108BD9-81ED-4DB2-BD59-A6C34878D82A}">
                    <a16:rowId xmlns="" xmlns:a16="http://schemas.microsoft.com/office/drawing/2014/main" val="10006"/>
                  </a:ext>
                </a:extLst>
              </a:tr>
              <a:tr h="322415">
                <a:tc>
                  <a:txBody>
                    <a:bodyPr/>
                    <a:lstStyle/>
                    <a:p>
                      <a:pPr algn="ctr"/>
                      <a:r>
                        <a:rPr lang="fr-FR" sz="1600" b="1" dirty="0"/>
                        <a:t>Récolte </a:t>
                      </a:r>
                    </a:p>
                  </a:txBody>
                  <a:tcPr anchor="ctr">
                    <a:lnB w="38100" cap="flat" cmpd="sng" algn="ctr">
                      <a:solidFill>
                        <a:schemeClr val="accent1">
                          <a:lumMod val="75000"/>
                        </a:schemeClr>
                      </a:solidFill>
                      <a:prstDash val="solid"/>
                      <a:round/>
                      <a:headEnd type="none" w="med" len="med"/>
                      <a:tailEnd type="none" w="med" len="med"/>
                    </a:lnB>
                    <a:solidFill>
                      <a:schemeClr val="accent2">
                        <a:lumMod val="40000"/>
                        <a:lumOff val="60000"/>
                      </a:schemeClr>
                    </a:solidFill>
                  </a:tcPr>
                </a:tc>
                <a:tc>
                  <a:txBody>
                    <a:bodyPr/>
                    <a:lstStyle/>
                    <a:p>
                      <a:pPr algn="ctr"/>
                      <a:r>
                        <a:rPr lang="fr-FR" sz="1400" dirty="0"/>
                        <a:t>M-B sans préfauchage</a:t>
                      </a:r>
                    </a:p>
                  </a:txBody>
                  <a:tcPr anchor="ctr">
                    <a:lnB w="38100" cap="flat" cmpd="sng" algn="ctr">
                      <a:solidFill>
                        <a:schemeClr val="accent1">
                          <a:lumMod val="75000"/>
                        </a:schemeClr>
                      </a:solidFill>
                      <a:prstDash val="solid"/>
                      <a:round/>
                      <a:headEnd type="none" w="med" len="med"/>
                      <a:tailEnd type="none" w="med" len="med"/>
                    </a:lnB>
                    <a:solidFill>
                      <a:schemeClr val="accent3">
                        <a:lumMod val="40000"/>
                        <a:lumOff val="60000"/>
                      </a:schemeClr>
                    </a:solidFill>
                  </a:tcPr>
                </a:tc>
                <a:tc>
                  <a:txBody>
                    <a:bodyPr/>
                    <a:lstStyle/>
                    <a:p>
                      <a:pPr algn="ctr"/>
                      <a:r>
                        <a:rPr lang="fr-FR" sz="1400" dirty="0"/>
                        <a:t>81</a:t>
                      </a:r>
                    </a:p>
                  </a:txBody>
                  <a:tcPr anchor="ctr">
                    <a:lnB w="38100" cap="flat" cmpd="sng" algn="ctr">
                      <a:solidFill>
                        <a:schemeClr val="accent1">
                          <a:lumMod val="75000"/>
                        </a:schemeClr>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M-B sans préfauchage</a:t>
                      </a:r>
                    </a:p>
                  </a:txBody>
                  <a:tcPr anchor="ctr">
                    <a:lnB w="38100" cap="flat" cmpd="sng" algn="ctr">
                      <a:solidFill>
                        <a:schemeClr val="accent1">
                          <a:lumMod val="75000"/>
                        </a:schemeClr>
                      </a:solidFill>
                      <a:prstDash val="solid"/>
                      <a:round/>
                      <a:headEnd type="none" w="med" len="med"/>
                      <a:tailEnd type="none" w="med" len="med"/>
                    </a:lnB>
                    <a:solidFill>
                      <a:schemeClr val="accent6">
                        <a:lumMod val="60000"/>
                        <a:lumOff val="40000"/>
                      </a:schemeClr>
                    </a:solidFill>
                  </a:tcPr>
                </a:tc>
                <a:tc>
                  <a:txBody>
                    <a:bodyPr/>
                    <a:lstStyle/>
                    <a:p>
                      <a:pPr algn="ctr"/>
                      <a:r>
                        <a:rPr lang="fr-FR" sz="1400" dirty="0"/>
                        <a:t>81</a:t>
                      </a:r>
                    </a:p>
                  </a:txBody>
                  <a:tcPr anchor="ctr">
                    <a:lnB w="38100" cap="flat" cmpd="sng" algn="ctr">
                      <a:solidFill>
                        <a:schemeClr val="accent1">
                          <a:lumMod val="75000"/>
                        </a:schemeClr>
                      </a:solidFill>
                      <a:prstDash val="solid"/>
                      <a:round/>
                      <a:headEnd type="none" w="med" len="med"/>
                      <a:tailEnd type="none" w="med" len="med"/>
                    </a:lnB>
                    <a:solidFill>
                      <a:schemeClr val="accent6">
                        <a:lumMod val="60000"/>
                        <a:lumOff val="40000"/>
                      </a:schemeClr>
                    </a:solidFill>
                  </a:tcPr>
                </a:tc>
                <a:extLst>
                  <a:ext uri="{0D108BD9-81ED-4DB2-BD59-A6C34878D82A}">
                    <a16:rowId xmlns="" xmlns:a16="http://schemas.microsoft.com/office/drawing/2014/main" val="10007"/>
                  </a:ext>
                </a:extLst>
              </a:tr>
              <a:tr h="3204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a:t>Rendement</a:t>
                      </a:r>
                    </a:p>
                  </a:txBody>
                  <a:tcPr anchor="ctr">
                    <a:lnL w="38100" cap="flat" cmpd="sng" algn="ctr">
                      <a:solidFill>
                        <a:schemeClr val="accent1">
                          <a:lumMod val="75000"/>
                        </a:schemeClr>
                      </a:solidFill>
                      <a:prstDash val="solid"/>
                      <a:round/>
                      <a:headEnd type="none" w="med" len="med"/>
                      <a:tailEnd type="none" w="med" len="med"/>
                    </a:lnL>
                    <a:lnT w="38100" cap="flat" cmpd="sng" algn="ctr">
                      <a:solidFill>
                        <a:schemeClr val="accent1">
                          <a:lumMod val="75000"/>
                        </a:schemeClr>
                      </a:solidFill>
                      <a:prstDash val="solid"/>
                      <a:round/>
                      <a:headEnd type="none" w="med" len="med"/>
                      <a:tailEnd type="none" w="med" len="med"/>
                    </a:lnT>
                    <a:solidFill>
                      <a:schemeClr val="accent1">
                        <a:lumMod val="40000"/>
                        <a:lumOff val="60000"/>
                      </a:schemeClr>
                    </a:solidFill>
                  </a:tcPr>
                </a:tc>
                <a:tc gridSpan="2">
                  <a:txBody>
                    <a:bodyPr/>
                    <a:lstStyle/>
                    <a:p>
                      <a:pPr algn="ctr"/>
                      <a:r>
                        <a:rPr lang="fr-FR" sz="1400" dirty="0"/>
                        <a:t>6 q/ha</a:t>
                      </a:r>
                    </a:p>
                  </a:txBody>
                  <a:tcPr anchor="ctr">
                    <a:lnT w="38100" cap="flat" cmpd="sng" algn="ctr">
                      <a:solidFill>
                        <a:schemeClr val="accent1">
                          <a:lumMod val="75000"/>
                        </a:schemeClr>
                      </a:solidFill>
                      <a:prstDash val="solid"/>
                      <a:round/>
                      <a:headEnd type="none" w="med" len="med"/>
                      <a:tailEnd type="none" w="med" len="med"/>
                    </a:lnT>
                    <a:solidFill>
                      <a:schemeClr val="accent3">
                        <a:lumMod val="40000"/>
                        <a:lumOff val="60000"/>
                      </a:schemeClr>
                    </a:solidFill>
                  </a:tcPr>
                </a:tc>
                <a:tc hMerge="1">
                  <a:txBody>
                    <a:bodyPr/>
                    <a:lstStyle/>
                    <a:p>
                      <a:pPr algn="ctr"/>
                      <a:endParaRPr lang="fr-FR" sz="1600" dirty="0"/>
                    </a:p>
                  </a:txBody>
                  <a:tcPr anchor="ctr"/>
                </a:tc>
                <a:tc gridSpan="2">
                  <a:txBody>
                    <a:bodyPr/>
                    <a:lstStyle/>
                    <a:p>
                      <a:pPr algn="ctr"/>
                      <a:r>
                        <a:rPr lang="fr-FR" sz="1400"/>
                        <a:t>6 q/ha</a:t>
                      </a:r>
                      <a:endParaRPr lang="fr-FR" sz="1400" dirty="0"/>
                    </a:p>
                  </a:txBody>
                  <a:tcPr anchor="ctr">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solidFill>
                      <a:schemeClr val="accent6">
                        <a:lumMod val="60000"/>
                        <a:lumOff val="40000"/>
                      </a:schemeClr>
                    </a:solidFill>
                  </a:tcPr>
                </a:tc>
                <a:tc hMerge="1">
                  <a:txBody>
                    <a:bodyPr/>
                    <a:lstStyle/>
                    <a:p>
                      <a:pPr algn="ctr"/>
                      <a:endParaRPr lang="fr-FR" sz="1600" dirty="0"/>
                    </a:p>
                  </a:txBody>
                  <a:tcPr anchor="ctr"/>
                </a:tc>
                <a:extLst>
                  <a:ext uri="{0D108BD9-81ED-4DB2-BD59-A6C34878D82A}">
                    <a16:rowId xmlns="" xmlns:a16="http://schemas.microsoft.com/office/drawing/2014/main" val="10008"/>
                  </a:ext>
                </a:extLst>
              </a:tr>
              <a:tr h="3224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a:t>Prix</a:t>
                      </a:r>
                      <a:r>
                        <a:rPr lang="fr-FR" sz="1600" b="1" baseline="0" dirty="0"/>
                        <a:t> de vente</a:t>
                      </a:r>
                      <a:endParaRPr lang="fr-FR" sz="1600" b="1" dirty="0"/>
                    </a:p>
                  </a:txBody>
                  <a:tcPr anchor="ctr">
                    <a:lnL w="38100" cap="flat" cmpd="sng" algn="ctr">
                      <a:solidFill>
                        <a:schemeClr val="accent1">
                          <a:lumMod val="75000"/>
                        </a:schemeClr>
                      </a:solidFill>
                      <a:prstDash val="solid"/>
                      <a:round/>
                      <a:headEnd type="none" w="med" len="med"/>
                      <a:tailEnd type="none" w="med" len="med"/>
                    </a:lnL>
                    <a:solidFill>
                      <a:schemeClr val="accent1">
                        <a:lumMod val="40000"/>
                        <a:lumOff val="6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350 €/t</a:t>
                      </a:r>
                    </a:p>
                  </a:txBody>
                  <a:tcPr anchor="ctr">
                    <a:solidFill>
                      <a:schemeClr val="accent3">
                        <a:lumMod val="40000"/>
                        <a:lumOff val="60000"/>
                      </a:schemeClr>
                    </a:solidFill>
                  </a:tcPr>
                </a:tc>
                <a:tc hMerge="1">
                  <a:txBody>
                    <a:bodyPr/>
                    <a:lstStyle/>
                    <a:p>
                      <a:pPr algn="ctr"/>
                      <a:endParaRPr lang="fr-FR" sz="1600" dirty="0"/>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a:t>350 €/t</a:t>
                      </a:r>
                    </a:p>
                  </a:txBody>
                  <a:tcPr anchor="ctr">
                    <a:lnR w="38100" cap="flat" cmpd="sng" algn="ctr">
                      <a:solidFill>
                        <a:schemeClr val="accent1">
                          <a:lumMod val="75000"/>
                        </a:schemeClr>
                      </a:solidFill>
                      <a:prstDash val="solid"/>
                      <a:round/>
                      <a:headEnd type="none" w="med" len="med"/>
                      <a:tailEnd type="none" w="med" len="med"/>
                    </a:lnR>
                    <a:solidFill>
                      <a:schemeClr val="accent6">
                        <a:lumMod val="60000"/>
                        <a:lumOff val="40000"/>
                      </a:schemeClr>
                    </a:solidFill>
                  </a:tcPr>
                </a:tc>
                <a:tc hMerge="1">
                  <a:txBody>
                    <a:bodyPr/>
                    <a:lstStyle/>
                    <a:p>
                      <a:pPr algn="ctr"/>
                      <a:endParaRPr lang="fr-FR" sz="1600" dirty="0"/>
                    </a:p>
                  </a:txBody>
                  <a:tcPr anchor="ctr"/>
                </a:tc>
                <a:extLst>
                  <a:ext uri="{0D108BD9-81ED-4DB2-BD59-A6C34878D82A}">
                    <a16:rowId xmlns="" xmlns:a16="http://schemas.microsoft.com/office/drawing/2014/main" val="10009"/>
                  </a:ext>
                </a:extLst>
              </a:tr>
              <a:tr h="322415">
                <a:tc>
                  <a:txBody>
                    <a:bodyPr/>
                    <a:lstStyle/>
                    <a:p>
                      <a:pPr algn="ctr"/>
                      <a:r>
                        <a:rPr lang="fr-FR" sz="1600" b="1" dirty="0"/>
                        <a:t>Séchage</a:t>
                      </a:r>
                    </a:p>
                  </a:txBody>
                  <a:tcPr anchor="ctr">
                    <a:lnL w="38100" cap="flat" cmpd="sng" algn="ctr">
                      <a:solidFill>
                        <a:schemeClr val="accent1">
                          <a:lumMod val="75000"/>
                        </a:schemeClr>
                      </a:solidFill>
                      <a:prstDash val="solid"/>
                      <a:round/>
                      <a:headEnd type="none" w="med" len="med"/>
                      <a:tailEnd type="none" w="med" len="med"/>
                    </a:lnL>
                    <a:solidFill>
                      <a:schemeClr val="accent1">
                        <a:lumMod val="40000"/>
                        <a:lumOff val="60000"/>
                      </a:schemeClr>
                    </a:solidFill>
                  </a:tcPr>
                </a:tc>
                <a:tc gridSpan="2">
                  <a:txBody>
                    <a:bodyPr/>
                    <a:lstStyle/>
                    <a:p>
                      <a:pPr algn="ctr"/>
                      <a:r>
                        <a:rPr lang="fr-FR" sz="1400" dirty="0"/>
                        <a:t>20 €/t</a:t>
                      </a:r>
                    </a:p>
                  </a:txBody>
                  <a:tcPr anchor="ctr">
                    <a:solidFill>
                      <a:schemeClr val="accent3">
                        <a:lumMod val="40000"/>
                        <a:lumOff val="60000"/>
                      </a:schemeClr>
                    </a:solidFill>
                  </a:tcPr>
                </a:tc>
                <a:tc hMerge="1">
                  <a:txBody>
                    <a:bodyPr/>
                    <a:lstStyle/>
                    <a:p>
                      <a:endParaRPr lang="fr-FR"/>
                    </a:p>
                  </a:txBody>
                  <a:tcPr/>
                </a:tc>
                <a:tc gridSpan="2">
                  <a:txBody>
                    <a:bodyPr/>
                    <a:lstStyle/>
                    <a:p>
                      <a:pPr algn="ctr"/>
                      <a:r>
                        <a:rPr lang="fr-FR" sz="1400" dirty="0"/>
                        <a:t>20 €/t</a:t>
                      </a:r>
                    </a:p>
                  </a:txBody>
                  <a:tcPr anchor="ctr">
                    <a:lnR w="38100" cap="flat" cmpd="sng" algn="ctr">
                      <a:solidFill>
                        <a:schemeClr val="accent1">
                          <a:lumMod val="75000"/>
                        </a:schemeClr>
                      </a:solidFill>
                      <a:prstDash val="solid"/>
                      <a:round/>
                      <a:headEnd type="none" w="med" len="med"/>
                      <a:tailEnd type="none" w="med" len="med"/>
                    </a:lnR>
                    <a:solidFill>
                      <a:schemeClr val="accent6">
                        <a:lumMod val="60000"/>
                        <a:lumOff val="40000"/>
                      </a:schemeClr>
                    </a:solidFill>
                  </a:tcPr>
                </a:tc>
                <a:tc hMerge="1">
                  <a:txBody>
                    <a:bodyPr/>
                    <a:lstStyle/>
                    <a:p>
                      <a:endParaRPr lang="fr-FR"/>
                    </a:p>
                  </a:txBody>
                  <a:tcPr/>
                </a:tc>
                <a:extLst>
                  <a:ext uri="{0D108BD9-81ED-4DB2-BD59-A6C34878D82A}">
                    <a16:rowId xmlns="" xmlns:a16="http://schemas.microsoft.com/office/drawing/2014/main" val="10010"/>
                  </a:ext>
                </a:extLst>
              </a:tr>
              <a:tr h="322475">
                <a:tc>
                  <a:txBody>
                    <a:bodyPr/>
                    <a:lstStyle/>
                    <a:p>
                      <a:pPr algn="ctr"/>
                      <a:r>
                        <a:rPr lang="fr-FR" sz="1600" b="1" dirty="0"/>
                        <a:t>Charges</a:t>
                      </a:r>
                      <a:r>
                        <a:rPr lang="fr-FR" sz="1600" b="1" baseline="0" dirty="0"/>
                        <a:t> </a:t>
                      </a:r>
                      <a:r>
                        <a:rPr lang="fr-FR" sz="1600" b="1" baseline="0" dirty="0" err="1"/>
                        <a:t>opé</a:t>
                      </a:r>
                      <a:r>
                        <a:rPr lang="fr-FR" sz="1600" b="1" baseline="0" dirty="0"/>
                        <a:t>.</a:t>
                      </a:r>
                      <a:endParaRPr lang="fr-FR" sz="1600" b="1" dirty="0"/>
                    </a:p>
                  </a:txBody>
                  <a:tcPr anchor="ctr">
                    <a:lnL w="38100" cap="flat" cmpd="sng" algn="ctr">
                      <a:solidFill>
                        <a:schemeClr val="accent1">
                          <a:lumMod val="75000"/>
                        </a:schemeClr>
                      </a:solidFill>
                      <a:prstDash val="solid"/>
                      <a:round/>
                      <a:headEnd type="none" w="med" len="med"/>
                      <a:tailEnd type="none" w="med" len="med"/>
                    </a:lnL>
                    <a:solidFill>
                      <a:schemeClr val="accent1">
                        <a:lumMod val="40000"/>
                        <a:lumOff val="60000"/>
                      </a:schemeClr>
                    </a:solidFill>
                  </a:tcPr>
                </a:tc>
                <a:tc gridSpan="2">
                  <a:txBody>
                    <a:bodyPr/>
                    <a:lstStyle/>
                    <a:p>
                      <a:pPr algn="ctr"/>
                      <a:r>
                        <a:rPr lang="fr-FR" sz="1400" dirty="0"/>
                        <a:t>18 €/ha</a:t>
                      </a:r>
                    </a:p>
                  </a:txBody>
                  <a:tcPr anchor="ctr">
                    <a:solidFill>
                      <a:schemeClr val="accent3">
                        <a:lumMod val="40000"/>
                        <a:lumOff val="60000"/>
                      </a:schemeClr>
                    </a:solidFill>
                  </a:tcPr>
                </a:tc>
                <a:tc hMerge="1">
                  <a:txBody>
                    <a:bodyPr/>
                    <a:lstStyle/>
                    <a:p>
                      <a:pPr algn="ctr"/>
                      <a:endParaRPr lang="fr-FR" sz="1600" dirty="0"/>
                    </a:p>
                  </a:txBody>
                  <a:tcPr anchor="ctr"/>
                </a:tc>
                <a:tc gridSpan="2">
                  <a:txBody>
                    <a:bodyPr/>
                    <a:lstStyle/>
                    <a:p>
                      <a:pPr algn="ctr"/>
                      <a:r>
                        <a:rPr lang="fr-FR" sz="1400" dirty="0"/>
                        <a:t>16 €/ha</a:t>
                      </a:r>
                    </a:p>
                  </a:txBody>
                  <a:tcPr anchor="ctr">
                    <a:lnR w="38100" cap="flat" cmpd="sng" algn="ctr">
                      <a:solidFill>
                        <a:schemeClr val="accent1">
                          <a:lumMod val="75000"/>
                        </a:schemeClr>
                      </a:solidFill>
                      <a:prstDash val="solid"/>
                      <a:round/>
                      <a:headEnd type="none" w="med" len="med"/>
                      <a:tailEnd type="none" w="med" len="med"/>
                    </a:lnR>
                    <a:solidFill>
                      <a:schemeClr val="accent6">
                        <a:lumMod val="60000"/>
                        <a:lumOff val="40000"/>
                      </a:schemeClr>
                    </a:solidFill>
                  </a:tcPr>
                </a:tc>
                <a:tc hMerge="1">
                  <a:txBody>
                    <a:bodyPr/>
                    <a:lstStyle/>
                    <a:p>
                      <a:pPr algn="ctr"/>
                      <a:endParaRPr lang="fr-FR" sz="1600" dirty="0"/>
                    </a:p>
                  </a:txBody>
                  <a:tcPr anchor="ctr"/>
                </a:tc>
                <a:extLst>
                  <a:ext uri="{0D108BD9-81ED-4DB2-BD59-A6C34878D82A}">
                    <a16:rowId xmlns="" xmlns:a16="http://schemas.microsoft.com/office/drawing/2014/main" val="10011"/>
                  </a:ext>
                </a:extLst>
              </a:tr>
              <a:tr h="322415">
                <a:tc>
                  <a:txBody>
                    <a:bodyPr/>
                    <a:lstStyle/>
                    <a:p>
                      <a:pPr algn="ctr"/>
                      <a:r>
                        <a:rPr lang="fr-FR" sz="1600" b="1" dirty="0"/>
                        <a:t>Charges mécanisation</a:t>
                      </a:r>
                    </a:p>
                  </a:txBody>
                  <a:tcPr anchor="ctr">
                    <a:lnL w="38100" cap="flat" cmpd="sng" algn="ctr">
                      <a:solidFill>
                        <a:schemeClr val="accent1">
                          <a:lumMod val="75000"/>
                        </a:schemeClr>
                      </a:solidFill>
                      <a:prstDash val="solid"/>
                      <a:round/>
                      <a:headEnd type="none" w="med" len="med"/>
                      <a:tailEnd type="none" w="med" len="med"/>
                    </a:lnL>
                    <a:solidFill>
                      <a:schemeClr val="accent1">
                        <a:lumMod val="40000"/>
                        <a:lumOff val="60000"/>
                      </a:schemeClr>
                    </a:solidFill>
                  </a:tcPr>
                </a:tc>
                <a:tc gridSpan="2">
                  <a:txBody>
                    <a:bodyPr/>
                    <a:lstStyle/>
                    <a:p>
                      <a:pPr algn="ctr"/>
                      <a:r>
                        <a:rPr lang="fr-FR" sz="1400" dirty="0"/>
                        <a:t>111 €/ha</a:t>
                      </a:r>
                    </a:p>
                  </a:txBody>
                  <a:tcPr anchor="ctr">
                    <a:solidFill>
                      <a:schemeClr val="accent3">
                        <a:lumMod val="40000"/>
                        <a:lumOff val="60000"/>
                      </a:schemeClr>
                    </a:solidFill>
                  </a:tcPr>
                </a:tc>
                <a:tc hMerge="1">
                  <a:txBody>
                    <a:bodyPr/>
                    <a:lstStyle/>
                    <a:p>
                      <a:pPr algn="ctr"/>
                      <a:endParaRPr lang="fr-FR" sz="1600" dirty="0"/>
                    </a:p>
                  </a:txBody>
                  <a:tcPr anchor="ctr"/>
                </a:tc>
                <a:tc gridSpan="2">
                  <a:txBody>
                    <a:bodyPr/>
                    <a:lstStyle/>
                    <a:p>
                      <a:pPr algn="ctr"/>
                      <a:r>
                        <a:rPr lang="fr-FR" sz="1400" dirty="0"/>
                        <a:t>146 €/ha</a:t>
                      </a:r>
                    </a:p>
                  </a:txBody>
                  <a:tcPr anchor="ctr">
                    <a:lnR w="38100" cap="flat" cmpd="sng" algn="ctr">
                      <a:solidFill>
                        <a:schemeClr val="accent1">
                          <a:lumMod val="75000"/>
                        </a:schemeClr>
                      </a:solidFill>
                      <a:prstDash val="solid"/>
                      <a:round/>
                      <a:headEnd type="none" w="med" len="med"/>
                      <a:tailEnd type="none" w="med" len="med"/>
                    </a:lnR>
                    <a:solidFill>
                      <a:schemeClr val="accent6">
                        <a:lumMod val="60000"/>
                        <a:lumOff val="40000"/>
                      </a:schemeClr>
                    </a:solidFill>
                  </a:tcPr>
                </a:tc>
                <a:tc hMerge="1">
                  <a:txBody>
                    <a:bodyPr/>
                    <a:lstStyle/>
                    <a:p>
                      <a:pPr algn="ctr"/>
                      <a:endParaRPr lang="fr-FR" sz="1600" dirty="0"/>
                    </a:p>
                  </a:txBody>
                  <a:tcPr anchor="ctr"/>
                </a:tc>
                <a:extLst>
                  <a:ext uri="{0D108BD9-81ED-4DB2-BD59-A6C34878D82A}">
                    <a16:rowId xmlns="" xmlns:a16="http://schemas.microsoft.com/office/drawing/2014/main" val="10012"/>
                  </a:ext>
                </a:extLst>
              </a:tr>
              <a:tr h="322415">
                <a:tc>
                  <a:txBody>
                    <a:bodyPr/>
                    <a:lstStyle/>
                    <a:p>
                      <a:pPr algn="ctr"/>
                      <a:r>
                        <a:rPr lang="fr-FR" sz="1600" b="1" dirty="0"/>
                        <a:t>Marge semi-nette </a:t>
                      </a:r>
                      <a:r>
                        <a:rPr lang="fr-FR" sz="1100" b="0" i="1" dirty="0" smtClean="0"/>
                        <a:t>(semence de ferme)</a:t>
                      </a:r>
                      <a:endParaRPr lang="fr-FR" sz="1100" b="0" i="1" dirty="0"/>
                    </a:p>
                  </a:txBody>
                  <a:tcPr anchor="ctr">
                    <a:lnL w="38100" cap="flat" cmpd="sng" algn="ctr">
                      <a:solidFill>
                        <a:schemeClr val="accent1">
                          <a:lumMod val="75000"/>
                        </a:schemeClr>
                      </a:solidFill>
                      <a:prstDash val="solid"/>
                      <a:round/>
                      <a:headEnd type="none" w="med" len="med"/>
                      <a:tailEnd type="none" w="med" len="med"/>
                    </a:lnL>
                    <a:solidFill>
                      <a:schemeClr val="accent1">
                        <a:lumMod val="40000"/>
                        <a:lumOff val="60000"/>
                      </a:schemeClr>
                    </a:solidFill>
                  </a:tcPr>
                </a:tc>
                <a:tc gridSpan="2">
                  <a:txBody>
                    <a:bodyPr/>
                    <a:lstStyle/>
                    <a:p>
                      <a:pPr algn="ctr"/>
                      <a:r>
                        <a:rPr lang="fr-FR" sz="1400" b="1" dirty="0">
                          <a:solidFill>
                            <a:schemeClr val="tx1"/>
                          </a:solidFill>
                        </a:rPr>
                        <a:t>69</a:t>
                      </a:r>
                      <a:r>
                        <a:rPr lang="fr-FR" sz="1400" b="1" baseline="0" dirty="0">
                          <a:solidFill>
                            <a:schemeClr val="tx1"/>
                          </a:solidFill>
                        </a:rPr>
                        <a:t> €/ha</a:t>
                      </a:r>
                      <a:endParaRPr lang="fr-FR" sz="1400" b="1" dirty="0">
                        <a:solidFill>
                          <a:schemeClr val="tx1"/>
                        </a:solidFill>
                      </a:endParaRPr>
                    </a:p>
                  </a:txBody>
                  <a:tcPr anchor="ctr">
                    <a:solidFill>
                      <a:schemeClr val="accent3">
                        <a:lumMod val="40000"/>
                        <a:lumOff val="60000"/>
                      </a:schemeClr>
                    </a:solidFill>
                  </a:tcPr>
                </a:tc>
                <a:tc hMerge="1">
                  <a:txBody>
                    <a:bodyPr/>
                    <a:lstStyle/>
                    <a:p>
                      <a:pPr algn="ctr"/>
                      <a:endParaRPr lang="fr-FR" sz="1600" dirty="0"/>
                    </a:p>
                  </a:txBody>
                  <a:tcPr anchor="ctr"/>
                </a:tc>
                <a:tc gridSpan="2">
                  <a:txBody>
                    <a:bodyPr/>
                    <a:lstStyle/>
                    <a:p>
                      <a:pPr algn="ctr"/>
                      <a:r>
                        <a:rPr lang="fr-FR" sz="1400" b="1" dirty="0"/>
                        <a:t>36 €/ha</a:t>
                      </a:r>
                    </a:p>
                  </a:txBody>
                  <a:tcPr anchor="ctr">
                    <a:lnR w="38100" cap="flat" cmpd="sng" algn="ctr">
                      <a:solidFill>
                        <a:schemeClr val="accent1">
                          <a:lumMod val="75000"/>
                        </a:schemeClr>
                      </a:solidFill>
                      <a:prstDash val="solid"/>
                      <a:round/>
                      <a:headEnd type="none" w="med" len="med"/>
                      <a:tailEnd type="none" w="med" len="med"/>
                    </a:lnR>
                    <a:solidFill>
                      <a:schemeClr val="accent6">
                        <a:lumMod val="60000"/>
                        <a:lumOff val="40000"/>
                      </a:schemeClr>
                    </a:solidFill>
                  </a:tcPr>
                </a:tc>
                <a:tc hMerge="1">
                  <a:txBody>
                    <a:bodyPr/>
                    <a:lstStyle/>
                    <a:p>
                      <a:pPr algn="ctr"/>
                      <a:endParaRPr lang="fr-FR" sz="1600" dirty="0"/>
                    </a:p>
                  </a:txBody>
                  <a:tcPr anchor="ctr"/>
                </a:tc>
                <a:extLst>
                  <a:ext uri="{0D108BD9-81ED-4DB2-BD59-A6C34878D82A}">
                    <a16:rowId xmlns="" xmlns:a16="http://schemas.microsoft.com/office/drawing/2014/main" val="10013"/>
                  </a:ext>
                </a:extLst>
              </a:tr>
              <a:tr h="322415">
                <a:tc>
                  <a:txBody>
                    <a:bodyPr/>
                    <a:lstStyle/>
                    <a:p>
                      <a:pPr algn="ctr"/>
                      <a:r>
                        <a:rPr lang="fr-FR" sz="1600" b="1" dirty="0"/>
                        <a:t>MSN </a:t>
                      </a:r>
                      <a:r>
                        <a:rPr lang="fr-FR" sz="1200" b="1" dirty="0"/>
                        <a:t>semences certifiées</a:t>
                      </a:r>
                    </a:p>
                  </a:txBody>
                  <a:tcPr anchor="ctr">
                    <a:lnL w="38100" cap="flat" cmpd="sng" algn="ctr">
                      <a:solidFill>
                        <a:schemeClr val="accent1">
                          <a:lumMod val="75000"/>
                        </a:schemeClr>
                      </a:solidFill>
                      <a:prstDash val="solid"/>
                      <a:round/>
                      <a:headEnd type="none" w="med" len="med"/>
                      <a:tailEnd type="none" w="med" len="med"/>
                    </a:lnL>
                    <a:lnB w="381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gridSpan="2">
                  <a:txBody>
                    <a:bodyPr/>
                    <a:lstStyle/>
                    <a:p>
                      <a:pPr algn="ctr"/>
                      <a:r>
                        <a:rPr lang="fr-FR" sz="1400" b="1" dirty="0"/>
                        <a:t>7</a:t>
                      </a:r>
                      <a:r>
                        <a:rPr lang="fr-FR" sz="1400" b="1" baseline="0" dirty="0"/>
                        <a:t> €/ha</a:t>
                      </a:r>
                      <a:endParaRPr lang="fr-FR" sz="1400" b="1" dirty="0"/>
                    </a:p>
                  </a:txBody>
                  <a:tcPr anchor="ctr">
                    <a:lnB w="38100" cap="flat" cmpd="sng" algn="ctr">
                      <a:solidFill>
                        <a:schemeClr val="accent1">
                          <a:lumMod val="75000"/>
                        </a:schemeClr>
                      </a:solidFill>
                      <a:prstDash val="solid"/>
                      <a:round/>
                      <a:headEnd type="none" w="med" len="med"/>
                      <a:tailEnd type="none" w="med" len="med"/>
                    </a:lnB>
                    <a:solidFill>
                      <a:schemeClr val="accent3">
                        <a:lumMod val="40000"/>
                        <a:lumOff val="60000"/>
                      </a:schemeClr>
                    </a:solidFill>
                  </a:tcPr>
                </a:tc>
                <a:tc hMerge="1">
                  <a:txBody>
                    <a:bodyPr/>
                    <a:lstStyle/>
                    <a:p>
                      <a:endParaRPr lang="fr-FR"/>
                    </a:p>
                  </a:txBody>
                  <a:tcPr/>
                </a:tc>
                <a:tc gridSpan="2">
                  <a:txBody>
                    <a:bodyPr/>
                    <a:lstStyle/>
                    <a:p>
                      <a:pPr algn="ctr"/>
                      <a:r>
                        <a:rPr lang="fr-FR" sz="1400" b="1" dirty="0">
                          <a:solidFill>
                            <a:srgbClr val="FF0000"/>
                          </a:solidFill>
                        </a:rPr>
                        <a:t>- 18 €/ha</a:t>
                      </a:r>
                    </a:p>
                  </a:txBody>
                  <a:tcPr anchor="ctr">
                    <a:lnR w="38100" cap="flat" cmpd="sng" algn="ctr">
                      <a:solidFill>
                        <a:schemeClr val="accent1">
                          <a:lumMod val="75000"/>
                        </a:schemeClr>
                      </a:solidFill>
                      <a:prstDash val="solid"/>
                      <a:round/>
                      <a:headEnd type="none" w="med" len="med"/>
                      <a:tailEnd type="none" w="med" len="med"/>
                    </a:lnR>
                    <a:lnB w="38100" cap="flat" cmpd="sng" algn="ctr">
                      <a:solidFill>
                        <a:schemeClr val="accent1">
                          <a:lumMod val="75000"/>
                        </a:schemeClr>
                      </a:solidFill>
                      <a:prstDash val="solid"/>
                      <a:round/>
                      <a:headEnd type="none" w="med" len="med"/>
                      <a:tailEnd type="none" w="med" len="med"/>
                    </a:lnB>
                    <a:solidFill>
                      <a:schemeClr val="accent6">
                        <a:lumMod val="60000"/>
                        <a:lumOff val="40000"/>
                      </a:schemeClr>
                    </a:solidFill>
                  </a:tcPr>
                </a:tc>
                <a:tc hMerge="1">
                  <a:txBody>
                    <a:bodyPr/>
                    <a:lstStyle/>
                    <a:p>
                      <a:endParaRPr lang="fr-FR"/>
                    </a:p>
                  </a:txBody>
                  <a:tcPr/>
                </a:tc>
                <a:extLst>
                  <a:ext uri="{0D108BD9-81ED-4DB2-BD59-A6C34878D82A}">
                    <a16:rowId xmlns="" xmlns:a16="http://schemas.microsoft.com/office/drawing/2014/main" val="10014"/>
                  </a:ext>
                </a:extLst>
              </a:tr>
            </a:tbl>
          </a:graphicData>
        </a:graphic>
      </p:graphicFrame>
      <p:graphicFrame>
        <p:nvGraphicFramePr>
          <p:cNvPr id="3" name="Objet 2"/>
          <p:cNvGraphicFramePr>
            <a:graphicFrameLocks noChangeAspect="1"/>
          </p:cNvGraphicFramePr>
          <p:nvPr>
            <p:extLst>
              <p:ext uri="{D42A27DB-BD31-4B8C-83A1-F6EECF244321}">
                <p14:modId xmlns:p14="http://schemas.microsoft.com/office/powerpoint/2010/main" val="1077279159"/>
              </p:ext>
            </p:extLst>
          </p:nvPr>
        </p:nvGraphicFramePr>
        <p:xfrm>
          <a:off x="971600" y="590805"/>
          <a:ext cx="573099" cy="792088"/>
        </p:xfrm>
        <a:graphic>
          <a:graphicData uri="http://schemas.openxmlformats.org/presentationml/2006/ole">
            <mc:AlternateContent xmlns:mc="http://schemas.openxmlformats.org/markup-compatibility/2006">
              <mc:Choice xmlns:v="urn:schemas-microsoft-com:vml" Requires="v">
                <p:oleObj spid="_x0000_s91168" name="Clip" r:id="rId4" imgW="636700" imgH="874207" progId="MS_ClipArt_Gallery.2">
                  <p:embed/>
                </p:oleObj>
              </mc:Choice>
              <mc:Fallback>
                <p:oleObj name="Clip" r:id="rId4" imgW="636700" imgH="874207"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590805"/>
                        <a:ext cx="573099" cy="792088"/>
                      </a:xfrm>
                      <a:prstGeom prst="rect">
                        <a:avLst/>
                      </a:prstGeom>
                      <a:noFill/>
                      <a:ln>
                        <a:noFill/>
                      </a:ln>
                      <a:effectLst/>
                    </p:spPr>
                  </p:pic>
                </p:oleObj>
              </mc:Fallback>
            </mc:AlternateContent>
          </a:graphicData>
        </a:graphic>
      </p:graphicFrame>
      <p:sp>
        <p:nvSpPr>
          <p:cNvPr id="4" name="Rectangle 3"/>
          <p:cNvSpPr/>
          <p:nvPr/>
        </p:nvSpPr>
        <p:spPr>
          <a:xfrm>
            <a:off x="5364088" y="836400"/>
            <a:ext cx="3096344" cy="3240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210969" y="6181206"/>
            <a:ext cx="8352928" cy="44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xmlns="" id="{14C969A0-3C87-42BF-911E-D27C7C770678}"/>
              </a:ext>
            </a:extLst>
          </p:cNvPr>
          <p:cNvSpPr txBox="1"/>
          <p:nvPr/>
        </p:nvSpPr>
        <p:spPr>
          <a:xfrm>
            <a:off x="2411760" y="97468"/>
            <a:ext cx="5616624" cy="523220"/>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r>
              <a:rPr lang="fr-FR" dirty="0"/>
              <a:t>Rentabilité annuelle des cas-types</a:t>
            </a:r>
          </a:p>
        </p:txBody>
      </p:sp>
      <p:sp>
        <p:nvSpPr>
          <p:cNvPr id="9" name="Rectangle 8"/>
          <p:cNvSpPr/>
          <p:nvPr/>
        </p:nvSpPr>
        <p:spPr>
          <a:xfrm>
            <a:off x="179512" y="3965308"/>
            <a:ext cx="8352928" cy="2215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523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1"/>
            <a:ext cx="2133600" cy="365125"/>
          </a:xfrm>
        </p:spPr>
        <p:txBody>
          <a:bodyPr/>
          <a:lstStyle/>
          <a:p>
            <a:fld id="{158EBF25-1E81-4656-BBEC-1D192ACD98C0}" type="slidenum">
              <a:rPr lang="fr-FR" smtClean="0">
                <a:solidFill>
                  <a:prstClr val="black">
                    <a:tint val="75000"/>
                  </a:prstClr>
                </a:solidFill>
              </a:rPr>
              <a:pPr/>
              <a:t>12</a:t>
            </a:fld>
            <a:endParaRPr lang="fr-FR" dirty="0">
              <a:solidFill>
                <a:prstClr val="black">
                  <a:tint val="75000"/>
                </a:prstClr>
              </a:solidFill>
            </a:endParaRPr>
          </a:p>
        </p:txBody>
      </p:sp>
      <p:sp>
        <p:nvSpPr>
          <p:cNvPr id="13"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prstClr val="white"/>
                </a:solidFill>
              </a:rPr>
              <a:pPr algn="ctr"/>
              <a:t>12</a:t>
            </a:fld>
            <a:endParaRPr lang="fr-FR" sz="3600" b="1" dirty="0">
              <a:solidFill>
                <a:prstClr val="white"/>
              </a:solidFill>
            </a:endParaRPr>
          </a:p>
        </p:txBody>
      </p:sp>
      <p:sp>
        <p:nvSpPr>
          <p:cNvPr id="2" name="ZoneTexte 1">
            <a:extLst>
              <a:ext uri="{FF2B5EF4-FFF2-40B4-BE49-F238E27FC236}">
                <a16:creationId xmlns:a16="http://schemas.microsoft.com/office/drawing/2014/main" xmlns="" id="{1612D076-5DA8-4870-B74A-5D7395818B31}"/>
              </a:ext>
            </a:extLst>
          </p:cNvPr>
          <p:cNvSpPr txBox="1"/>
          <p:nvPr/>
        </p:nvSpPr>
        <p:spPr>
          <a:xfrm>
            <a:off x="691519" y="5414795"/>
            <a:ext cx="7920856" cy="307777"/>
          </a:xfrm>
          <a:prstGeom prst="rect">
            <a:avLst/>
          </a:prstGeom>
          <a:noFill/>
        </p:spPr>
        <p:txBody>
          <a:bodyPr wrap="square" rtlCol="0">
            <a:spAutoFit/>
          </a:bodyPr>
          <a:lstStyle/>
          <a:p>
            <a:pPr algn="ctr"/>
            <a:r>
              <a:rPr lang="fr-FR" sz="1400" b="1" dirty="0"/>
              <a:t>Marge semi-nette des expériences de sarrasin en fonction du </a:t>
            </a:r>
            <a:r>
              <a:rPr lang="fr-FR" sz="1400" b="1" dirty="0" smtClean="0"/>
              <a:t>rendement</a:t>
            </a:r>
            <a:endParaRPr lang="fr-FR" sz="1400" b="1" dirty="0"/>
          </a:p>
        </p:txBody>
      </p:sp>
      <p:sp>
        <p:nvSpPr>
          <p:cNvPr id="7" name="ZoneTexte 6">
            <a:extLst>
              <a:ext uri="{FF2B5EF4-FFF2-40B4-BE49-F238E27FC236}">
                <a16:creationId xmlns:a16="http://schemas.microsoft.com/office/drawing/2014/main" xmlns="" id="{FDBB2655-2FD1-42A7-9382-844286447A21}"/>
              </a:ext>
            </a:extLst>
          </p:cNvPr>
          <p:cNvSpPr txBox="1"/>
          <p:nvPr/>
        </p:nvSpPr>
        <p:spPr>
          <a:xfrm>
            <a:off x="1339261" y="118781"/>
            <a:ext cx="7344792" cy="523220"/>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r>
              <a:rPr lang="fr-FR" dirty="0"/>
              <a:t>Représentation des expériences par les cas-types</a:t>
            </a:r>
          </a:p>
        </p:txBody>
      </p:sp>
      <p:graphicFrame>
        <p:nvGraphicFramePr>
          <p:cNvPr id="9" name="Graphique 8">
            <a:extLst>
              <a:ext uri="{FF2B5EF4-FFF2-40B4-BE49-F238E27FC236}">
                <a16:creationId xmlns:a16="http://schemas.microsoft.com/office/drawing/2014/main" xmlns="" id="{00000000-0008-0000-0000-000004000000}"/>
              </a:ext>
            </a:extLst>
          </p:cNvPr>
          <p:cNvGraphicFramePr>
            <a:graphicFrameLocks/>
          </p:cNvGraphicFramePr>
          <p:nvPr>
            <p:extLst>
              <p:ext uri="{D42A27DB-BD31-4B8C-83A1-F6EECF244321}">
                <p14:modId xmlns:p14="http://schemas.microsoft.com/office/powerpoint/2010/main" val="3676742510"/>
              </p:ext>
            </p:extLst>
          </p:nvPr>
        </p:nvGraphicFramePr>
        <p:xfrm>
          <a:off x="733332" y="1073460"/>
          <a:ext cx="7738243" cy="4401858"/>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e 9"/>
          <p:cNvGrpSpPr/>
          <p:nvPr/>
        </p:nvGrpSpPr>
        <p:grpSpPr>
          <a:xfrm>
            <a:off x="1043608" y="5987547"/>
            <a:ext cx="7759905" cy="369332"/>
            <a:chOff x="1363643" y="5935049"/>
            <a:chExt cx="7759905" cy="369332"/>
          </a:xfrm>
        </p:grpSpPr>
        <p:sp>
          <p:nvSpPr>
            <p:cNvPr id="8" name="ZoneTexte 7"/>
            <p:cNvSpPr txBox="1"/>
            <p:nvPr/>
          </p:nvSpPr>
          <p:spPr>
            <a:xfrm>
              <a:off x="2083723" y="5935049"/>
              <a:ext cx="7039825" cy="369332"/>
            </a:xfrm>
            <a:prstGeom prst="rect">
              <a:avLst/>
            </a:prstGeom>
            <a:noFill/>
          </p:spPr>
          <p:txBody>
            <a:bodyPr wrap="square" rtlCol="0">
              <a:spAutoFit/>
            </a:bodyPr>
            <a:lstStyle/>
            <a:p>
              <a:r>
                <a:rPr lang="fr-FR" dirty="0"/>
                <a:t>Bonne représentation des expériences par les cas-types</a:t>
              </a:r>
            </a:p>
          </p:txBody>
        </p:sp>
        <p:sp>
          <p:nvSpPr>
            <p:cNvPr id="11" name="Flèche : droite 3">
              <a:extLst>
                <a:ext uri="{FF2B5EF4-FFF2-40B4-BE49-F238E27FC236}">
                  <a16:creationId xmlns:a16="http://schemas.microsoft.com/office/drawing/2014/main" xmlns="" id="{C6657D78-22D7-42F7-96FD-F7FB317D2336}"/>
                </a:ext>
              </a:extLst>
            </p:cNvPr>
            <p:cNvSpPr/>
            <p:nvPr/>
          </p:nvSpPr>
          <p:spPr>
            <a:xfrm>
              <a:off x="1363643" y="5962436"/>
              <a:ext cx="720080" cy="288032"/>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Rectangle 2"/>
          <p:cNvSpPr/>
          <p:nvPr/>
        </p:nvSpPr>
        <p:spPr>
          <a:xfrm>
            <a:off x="780462" y="1052736"/>
            <a:ext cx="7831913" cy="4659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92416315"/>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59632" y="332656"/>
            <a:ext cx="7416824" cy="3816429"/>
          </a:xfrm>
          <a:prstGeom prst="rect">
            <a:avLst/>
          </a:prstGeom>
          <a:solidFill>
            <a:schemeClr val="bg1"/>
          </a:solidFill>
        </p:spPr>
        <p:txBody>
          <a:bodyPr wrap="square" rtlCol="0">
            <a:spAutoFit/>
          </a:bodyPr>
          <a:lstStyle/>
          <a:p>
            <a:pPr algn="ctr"/>
            <a:r>
              <a:rPr lang="fr-FR" sz="3200" b="1" dirty="0" smtClean="0">
                <a:solidFill>
                  <a:srgbClr val="C00000"/>
                </a:solidFill>
              </a:rPr>
              <a:t>MAIS …</a:t>
            </a:r>
          </a:p>
          <a:p>
            <a:pPr algn="ctr"/>
            <a:endParaRPr lang="fr-FR" sz="1600" dirty="0"/>
          </a:p>
          <a:p>
            <a:pPr algn="ctr"/>
            <a:r>
              <a:rPr lang="fr-FR" sz="3200" dirty="0" smtClean="0"/>
              <a:t>La récolte est-elle possible tous les ans ?</a:t>
            </a:r>
          </a:p>
          <a:p>
            <a:pPr algn="ctr"/>
            <a:endParaRPr lang="fr-FR" sz="900" dirty="0" smtClean="0"/>
          </a:p>
          <a:p>
            <a:pPr algn="ctr"/>
            <a:r>
              <a:rPr lang="fr-FR" sz="3200" dirty="0" smtClean="0"/>
              <a:t>Combien d’années ?</a:t>
            </a:r>
          </a:p>
          <a:p>
            <a:pPr algn="ctr"/>
            <a:endParaRPr lang="fr-FR" sz="7200" dirty="0"/>
          </a:p>
          <a:p>
            <a:pPr algn="ctr"/>
            <a:r>
              <a:rPr lang="fr-FR" sz="3200" b="1" dirty="0" smtClean="0">
                <a:solidFill>
                  <a:srgbClr val="000099"/>
                </a:solidFill>
              </a:rPr>
              <a:t>Etude climatique</a:t>
            </a:r>
          </a:p>
          <a:p>
            <a:pPr algn="ctr"/>
            <a:endParaRPr lang="fr-FR" sz="1600" dirty="0"/>
          </a:p>
        </p:txBody>
      </p:sp>
      <p:sp>
        <p:nvSpPr>
          <p:cNvPr id="3" name="Flèche vers le bas 2"/>
          <p:cNvSpPr/>
          <p:nvPr/>
        </p:nvSpPr>
        <p:spPr>
          <a:xfrm>
            <a:off x="4644008" y="2397373"/>
            <a:ext cx="504056" cy="81560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4" name="Espace réservé du numéro de diapositive 4"/>
          <p:cNvSpPr txBox="1">
            <a:spLocks/>
          </p:cNvSpPr>
          <p:nvPr/>
        </p:nvSpPr>
        <p:spPr>
          <a:xfrm>
            <a:off x="8604448" y="6309321"/>
            <a:ext cx="432000" cy="432000"/>
          </a:xfrm>
          <a:prstGeom prst="flowChartConnector">
            <a:avLst/>
          </a:prstGeom>
          <a:solidFill>
            <a:srgbClr val="92D050"/>
          </a:solidFill>
        </p:spPr>
        <p:txBody>
          <a:bodyPr lIns="0" tIns="0" rIns="0" bIns="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13</a:t>
            </a:fld>
            <a:endParaRPr lang="fr-FR" sz="1400" b="1" dirty="0">
              <a:solidFill>
                <a:schemeClr val="bg1"/>
              </a:solidFill>
            </a:endParaRPr>
          </a:p>
        </p:txBody>
      </p:sp>
      <p:pic>
        <p:nvPicPr>
          <p:cNvPr id="6" name="Image 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775817"/>
            <a:ext cx="1546875" cy="179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1907704" y="4437112"/>
            <a:ext cx="6822504" cy="1392689"/>
          </a:xfrm>
          <a:prstGeom prst="rect">
            <a:avLst/>
          </a:prstGeom>
          <a:solidFill>
            <a:schemeClr val="bg1"/>
          </a:solidFill>
        </p:spPr>
        <p:txBody>
          <a:bodyPr wrap="square" rtlCol="0">
            <a:spAutoFit/>
          </a:bodyPr>
          <a:lstStyle/>
          <a:p>
            <a:r>
              <a:rPr lang="fr-FR" sz="2800" b="1" dirty="0" smtClean="0">
                <a:solidFill>
                  <a:srgbClr val="C00000"/>
                </a:solidFill>
                <a:sym typeface="Wingdings"/>
              </a:rPr>
              <a:t> somme de températures </a:t>
            </a:r>
          </a:p>
          <a:p>
            <a:endParaRPr lang="fr-FR" sz="1050" dirty="0" smtClean="0">
              <a:sym typeface="Wingdings"/>
            </a:endParaRPr>
          </a:p>
          <a:p>
            <a:endParaRPr lang="fr-FR" dirty="0">
              <a:sym typeface="Wingdings"/>
            </a:endParaRPr>
          </a:p>
          <a:p>
            <a:r>
              <a:rPr lang="fr-FR" sz="2800" b="1" dirty="0" smtClean="0">
                <a:solidFill>
                  <a:srgbClr val="000099"/>
                </a:solidFill>
                <a:sym typeface="Wingdings"/>
              </a:rPr>
              <a:t> quantité d’eau disponible en été……</a:t>
            </a:r>
            <a:endParaRPr lang="fr-FR" sz="2800" b="1" dirty="0">
              <a:solidFill>
                <a:srgbClr val="000099"/>
              </a:solidFill>
            </a:endParaRPr>
          </a:p>
        </p:txBody>
      </p:sp>
      <p:sp>
        <p:nvSpPr>
          <p:cNvPr id="8" name="Rectangle 7"/>
          <p:cNvSpPr/>
          <p:nvPr/>
        </p:nvSpPr>
        <p:spPr>
          <a:xfrm>
            <a:off x="7668344" y="72008"/>
            <a:ext cx="1403648" cy="98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9" name="Objet 8"/>
          <p:cNvGraphicFramePr>
            <a:graphicFrameLocks noChangeAspect="1"/>
          </p:cNvGraphicFramePr>
          <p:nvPr>
            <p:extLst>
              <p:ext uri="{D42A27DB-BD31-4B8C-83A1-F6EECF244321}">
                <p14:modId xmlns:p14="http://schemas.microsoft.com/office/powerpoint/2010/main" val="1630649078"/>
              </p:ext>
            </p:extLst>
          </p:nvPr>
        </p:nvGraphicFramePr>
        <p:xfrm>
          <a:off x="503548" y="5322844"/>
          <a:ext cx="1332148" cy="1274508"/>
        </p:xfrm>
        <a:graphic>
          <a:graphicData uri="http://schemas.openxmlformats.org/presentationml/2006/ole">
            <mc:AlternateContent xmlns:mc="http://schemas.openxmlformats.org/markup-compatibility/2006">
              <mc:Choice xmlns:v="urn:schemas-microsoft-com:vml" Requires="v">
                <p:oleObj spid="_x0000_s71801" name="Image bitmap" r:id="rId4" imgW="762106" imgH="724001" progId="PBrush">
                  <p:embed/>
                </p:oleObj>
              </mc:Choice>
              <mc:Fallback>
                <p:oleObj name="Image bitmap" r:id="rId4" imgW="762106" imgH="724001" progId="PBrush">
                  <p:embed/>
                  <p:pic>
                    <p:nvPicPr>
                      <p:cNvPr id="0" name="Object 3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548" y="5322844"/>
                        <a:ext cx="1332148" cy="1274508"/>
                      </a:xfrm>
                      <a:prstGeom prst="rect">
                        <a:avLst/>
                      </a:prstGeom>
                      <a:noFill/>
                      <a:ln>
                        <a:noFill/>
                      </a:ln>
                    </p:spPr>
                  </p:pic>
                </p:oleObj>
              </mc:Fallback>
            </mc:AlternateContent>
          </a:graphicData>
        </a:graphic>
      </p:graphicFrame>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4781">
            <a:off x="1009172" y="4159409"/>
            <a:ext cx="195083" cy="756411"/>
          </a:xfrm>
          <a:prstGeom prst="rect">
            <a:avLst/>
          </a:prstGeom>
        </p:spPr>
      </p:pic>
      <p:sp>
        <p:nvSpPr>
          <p:cNvPr id="10" name="Rectangle à coins arrondis 9"/>
          <p:cNvSpPr/>
          <p:nvPr/>
        </p:nvSpPr>
        <p:spPr>
          <a:xfrm>
            <a:off x="7802661" y="4365104"/>
            <a:ext cx="1089819" cy="676634"/>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bg1"/>
                </a:solidFill>
              </a:rPr>
              <a:t>Aléa 1.</a:t>
            </a:r>
            <a:endParaRPr lang="fr-FR" sz="2000" b="1" dirty="0">
              <a:solidFill>
                <a:schemeClr val="bg1"/>
              </a:solidFill>
            </a:endParaRPr>
          </a:p>
        </p:txBody>
      </p:sp>
      <p:sp>
        <p:nvSpPr>
          <p:cNvPr id="13" name="Rectangle à coins arrondis 12"/>
          <p:cNvSpPr/>
          <p:nvPr/>
        </p:nvSpPr>
        <p:spPr>
          <a:xfrm>
            <a:off x="7825258" y="5194138"/>
            <a:ext cx="1089819" cy="676634"/>
          </a:xfrm>
          <a:prstGeom prst="roundRect">
            <a:avLst/>
          </a:prstGeom>
          <a:solidFill>
            <a:srgbClr val="0000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bg1"/>
                </a:solidFill>
              </a:rPr>
              <a:t>Aléa 2.</a:t>
            </a:r>
            <a:endParaRPr lang="fr-FR" sz="2000" b="1" dirty="0">
              <a:solidFill>
                <a:schemeClr val="bg1"/>
              </a:solidFill>
            </a:endParaRPr>
          </a:p>
        </p:txBody>
      </p:sp>
    </p:spTree>
    <p:extLst>
      <p:ext uri="{BB962C8B-B14F-4D97-AF65-F5344CB8AC3E}">
        <p14:creationId xmlns:p14="http://schemas.microsoft.com/office/powerpoint/2010/main" val="4200963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http://www.eau-poitou-charentes.org/IMG/jpg/histo_pluvio.jpg"/>
          <p:cNvPicPr>
            <a:picLocks noChangeAspect="1"/>
          </p:cNvPicPr>
          <p:nvPr/>
        </p:nvPicPr>
        <p:blipFill rotWithShape="1">
          <a:blip r:embed="rId3">
            <a:extLst>
              <a:ext uri="{28A0092B-C50C-407E-A947-70E740481C1C}">
                <a14:useLocalDpi xmlns:a14="http://schemas.microsoft.com/office/drawing/2010/main" val="0"/>
              </a:ext>
            </a:extLst>
          </a:blip>
          <a:srcRect t="3490"/>
          <a:stretch/>
        </p:blipFill>
        <p:spPr bwMode="auto">
          <a:xfrm>
            <a:off x="4402295" y="1492469"/>
            <a:ext cx="4179002" cy="3962658"/>
          </a:xfrm>
          <a:prstGeom prst="rect">
            <a:avLst/>
          </a:prstGeom>
          <a:noFill/>
          <a:ln>
            <a:noFill/>
          </a:ln>
        </p:spPr>
      </p:pic>
      <p:sp>
        <p:nvSpPr>
          <p:cNvPr id="9" name="Zone de texte 204"/>
          <p:cNvSpPr txBox="1"/>
          <p:nvPr/>
        </p:nvSpPr>
        <p:spPr>
          <a:xfrm>
            <a:off x="3995936" y="5517232"/>
            <a:ext cx="5040512" cy="707886"/>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spcAft>
                <a:spcPts val="0"/>
              </a:spcAft>
            </a:pPr>
            <a:r>
              <a:rPr lang="fr-FR" sz="1000" dirty="0" smtClean="0">
                <a:effectLst/>
                <a:latin typeface="Times New Roman"/>
                <a:ea typeface="Calibri"/>
                <a:cs typeface="Times New Roman"/>
              </a:rPr>
              <a:t>Moyenne </a:t>
            </a:r>
            <a:r>
              <a:rPr lang="fr-FR" sz="1000" dirty="0">
                <a:effectLst/>
                <a:latin typeface="Times New Roman"/>
                <a:ea typeface="Calibri"/>
                <a:cs typeface="Times New Roman"/>
              </a:rPr>
              <a:t>annuelle de référence 1981-2010 des précipitations </a:t>
            </a:r>
            <a:r>
              <a:rPr lang="fr-FR" sz="1000" dirty="0" smtClean="0">
                <a:effectLst/>
                <a:latin typeface="Times New Roman"/>
                <a:ea typeface="Calibri"/>
                <a:cs typeface="Times New Roman"/>
              </a:rPr>
              <a:t>Poitou-Charentes</a:t>
            </a:r>
            <a:endParaRPr lang="fr-FR" sz="1000" dirty="0">
              <a:effectLst/>
              <a:latin typeface="Times New Roman"/>
              <a:ea typeface="Calibri"/>
              <a:cs typeface="Times New Roman"/>
            </a:endParaRPr>
          </a:p>
          <a:p>
            <a:pPr algn="just">
              <a:spcAft>
                <a:spcPts val="0"/>
              </a:spcAft>
            </a:pPr>
            <a:endParaRPr lang="fr-FR" sz="1600" dirty="0" smtClean="0">
              <a:latin typeface="Times New Roman"/>
              <a:ea typeface="Calibri"/>
              <a:cs typeface="Times New Roman"/>
            </a:endParaRPr>
          </a:p>
          <a:p>
            <a:pPr>
              <a:spcAft>
                <a:spcPts val="0"/>
              </a:spcAft>
            </a:pPr>
            <a:r>
              <a:rPr lang="fr-FR" sz="1100" u="sng" dirty="0" smtClean="0">
                <a:latin typeface="Times New Roman"/>
                <a:ea typeface="Calibri"/>
                <a:cs typeface="Times New Roman"/>
              </a:rPr>
              <a:t>S</a:t>
            </a:r>
            <a:r>
              <a:rPr lang="fr-FR" sz="1100" b="1" u="sng" dirty="0" smtClean="0">
                <a:latin typeface="Times New Roman"/>
                <a:ea typeface="Calibri"/>
                <a:cs typeface="Times New Roman"/>
              </a:rPr>
              <a:t>tations </a:t>
            </a:r>
            <a:r>
              <a:rPr lang="fr-FR" sz="1100" b="1" u="sng" dirty="0">
                <a:latin typeface="Times New Roman"/>
                <a:ea typeface="Calibri"/>
                <a:cs typeface="Times New Roman"/>
              </a:rPr>
              <a:t>climatiques </a:t>
            </a:r>
            <a:r>
              <a:rPr lang="fr-FR" sz="1100" b="1" dirty="0">
                <a:latin typeface="Times New Roman"/>
                <a:ea typeface="Calibri"/>
                <a:cs typeface="Times New Roman"/>
              </a:rPr>
              <a:t>: </a:t>
            </a:r>
            <a:r>
              <a:rPr lang="fr-FR" sz="1100" dirty="0">
                <a:latin typeface="Times New Roman"/>
                <a:ea typeface="Calibri"/>
                <a:cs typeface="Times New Roman"/>
              </a:rPr>
              <a:t>moyenne précipitations 1990-2017 </a:t>
            </a:r>
            <a:r>
              <a:rPr lang="fr-FR" sz="1100" dirty="0" smtClean="0">
                <a:latin typeface="Times New Roman"/>
                <a:ea typeface="Calibri"/>
                <a:cs typeface="Times New Roman"/>
              </a:rPr>
              <a:t>sur la période 21/06 - 20/10  </a:t>
            </a:r>
            <a:r>
              <a:rPr lang="fr-FR" sz="1100" dirty="0" smtClean="0">
                <a:effectLst/>
                <a:latin typeface="Times New Roman"/>
                <a:ea typeface="Calibri"/>
                <a:cs typeface="Times New Roman"/>
              </a:rPr>
              <a:t> </a:t>
            </a:r>
            <a:r>
              <a:rPr lang="fr-FR" sz="900" i="1" dirty="0">
                <a:effectLst/>
                <a:latin typeface="Times New Roman"/>
                <a:ea typeface="Calibri"/>
                <a:cs typeface="Times New Roman"/>
              </a:rPr>
              <a:t>(Source : Météo France)</a:t>
            </a:r>
            <a:endParaRPr lang="fr-FR" sz="900" dirty="0">
              <a:effectLst/>
              <a:latin typeface="Times New Roman"/>
              <a:ea typeface="Calibri"/>
              <a:cs typeface="Times New Roman"/>
            </a:endParaRPr>
          </a:p>
        </p:txBody>
      </p:sp>
      <p:sp>
        <p:nvSpPr>
          <p:cNvPr id="24" name="Rectangle 23"/>
          <p:cNvSpPr/>
          <p:nvPr/>
        </p:nvSpPr>
        <p:spPr>
          <a:xfrm>
            <a:off x="8548366" y="1394807"/>
            <a:ext cx="360016" cy="4092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7344816" y="2276872"/>
            <a:ext cx="1763688" cy="338554"/>
          </a:xfrm>
          <a:prstGeom prst="rect">
            <a:avLst/>
          </a:prstGeom>
          <a:noFill/>
        </p:spPr>
        <p:txBody>
          <a:bodyPr wrap="square" rtlCol="0">
            <a:spAutoFit/>
          </a:bodyPr>
          <a:lstStyle/>
          <a:p>
            <a:r>
              <a:rPr lang="fr-FR" sz="1600" dirty="0">
                <a:solidFill>
                  <a:schemeClr val="accent3">
                    <a:lumMod val="50000"/>
                  </a:schemeClr>
                </a:solidFill>
              </a:rPr>
              <a:t>Lusignan : 233 mm</a:t>
            </a:r>
          </a:p>
        </p:txBody>
      </p:sp>
      <p:sp>
        <p:nvSpPr>
          <p:cNvPr id="5" name="Espace réservé du numéro de diapositive 4"/>
          <p:cNvSpPr>
            <a:spLocks noGrp="1"/>
          </p:cNvSpPr>
          <p:nvPr>
            <p:ph type="sldNum" sz="quarter" idx="4294967295"/>
          </p:nvPr>
        </p:nvSpPr>
        <p:spPr>
          <a:xfrm>
            <a:off x="7010400" y="6356351"/>
            <a:ext cx="2133600" cy="365125"/>
          </a:xfrm>
        </p:spPr>
        <p:txBody>
          <a:bodyPr/>
          <a:lstStyle/>
          <a:p>
            <a:fld id="{158EBF25-1E81-4656-BBEC-1D192ACD98C0}" type="slidenum">
              <a:rPr lang="fr-FR" smtClean="0">
                <a:solidFill>
                  <a:prstClr val="black">
                    <a:tint val="75000"/>
                  </a:prstClr>
                </a:solidFill>
              </a:rPr>
              <a:pPr/>
              <a:t>14</a:t>
            </a:fld>
            <a:endParaRPr lang="fr-FR" dirty="0">
              <a:solidFill>
                <a:prstClr val="black">
                  <a:tint val="75000"/>
                </a:prstClr>
              </a:solidFill>
            </a:endParaRPr>
          </a:p>
        </p:txBody>
      </p:sp>
      <p:sp>
        <p:nvSpPr>
          <p:cNvPr id="13"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prstClr val="white"/>
                </a:solidFill>
              </a:rPr>
              <a:pPr algn="ctr"/>
              <a:t>14</a:t>
            </a:fld>
            <a:endParaRPr lang="fr-FR" sz="1600" b="1" dirty="0">
              <a:solidFill>
                <a:prstClr val="white"/>
              </a:solidFill>
            </a:endParaRPr>
          </a:p>
        </p:txBody>
      </p:sp>
      <p:sp>
        <p:nvSpPr>
          <p:cNvPr id="2" name="ZoneTexte 1"/>
          <p:cNvSpPr txBox="1"/>
          <p:nvPr/>
        </p:nvSpPr>
        <p:spPr>
          <a:xfrm>
            <a:off x="2438811" y="169476"/>
            <a:ext cx="4149413" cy="523220"/>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r>
              <a:rPr lang="fr-FR" dirty="0"/>
              <a:t>Situation </a:t>
            </a:r>
            <a:r>
              <a:rPr lang="fr-FR" dirty="0" smtClean="0"/>
              <a:t>pédoclimatique</a:t>
            </a:r>
            <a:endParaRPr lang="fr-FR" dirty="0"/>
          </a:p>
        </p:txBody>
      </p:sp>
      <p:sp>
        <p:nvSpPr>
          <p:cNvPr id="3" name="ZoneTexte 2"/>
          <p:cNvSpPr txBox="1"/>
          <p:nvPr/>
        </p:nvSpPr>
        <p:spPr>
          <a:xfrm>
            <a:off x="7014584" y="1024449"/>
            <a:ext cx="1698384" cy="338554"/>
          </a:xfrm>
          <a:prstGeom prst="rect">
            <a:avLst/>
          </a:prstGeom>
          <a:noFill/>
        </p:spPr>
        <p:txBody>
          <a:bodyPr wrap="square" rtlCol="0">
            <a:spAutoFit/>
          </a:bodyPr>
          <a:lstStyle/>
          <a:p>
            <a:r>
              <a:rPr lang="fr-FR" sz="1600" dirty="0">
                <a:solidFill>
                  <a:schemeClr val="accent4">
                    <a:lumMod val="75000"/>
                  </a:schemeClr>
                </a:solidFill>
              </a:rPr>
              <a:t>Poitiers : 208 mm</a:t>
            </a:r>
          </a:p>
        </p:txBody>
      </p:sp>
      <p:sp>
        <p:nvSpPr>
          <p:cNvPr id="14" name="ZoneTexte 13"/>
          <p:cNvSpPr txBox="1"/>
          <p:nvPr/>
        </p:nvSpPr>
        <p:spPr>
          <a:xfrm>
            <a:off x="6192689" y="5125451"/>
            <a:ext cx="2075838" cy="338554"/>
          </a:xfrm>
          <a:prstGeom prst="rect">
            <a:avLst/>
          </a:prstGeom>
          <a:noFill/>
        </p:spPr>
        <p:txBody>
          <a:bodyPr wrap="square" rtlCol="0">
            <a:spAutoFit/>
          </a:bodyPr>
          <a:lstStyle/>
          <a:p>
            <a:r>
              <a:rPr lang="fr-FR" sz="1600" dirty="0">
                <a:solidFill>
                  <a:schemeClr val="accent6">
                    <a:lumMod val="75000"/>
                  </a:schemeClr>
                </a:solidFill>
              </a:rPr>
              <a:t>Angoulême : 258 mm</a:t>
            </a:r>
          </a:p>
        </p:txBody>
      </p:sp>
      <p:sp>
        <p:nvSpPr>
          <p:cNvPr id="15" name="ZoneTexte 14"/>
          <p:cNvSpPr txBox="1"/>
          <p:nvPr/>
        </p:nvSpPr>
        <p:spPr>
          <a:xfrm>
            <a:off x="4032448" y="4867530"/>
            <a:ext cx="1656184" cy="338554"/>
          </a:xfrm>
          <a:prstGeom prst="rect">
            <a:avLst/>
          </a:prstGeom>
          <a:noFill/>
        </p:spPr>
        <p:txBody>
          <a:bodyPr wrap="square" rtlCol="0">
            <a:spAutoFit/>
          </a:bodyPr>
          <a:lstStyle/>
          <a:p>
            <a:r>
              <a:rPr lang="fr-FR" sz="1600" dirty="0">
                <a:solidFill>
                  <a:schemeClr val="tx2"/>
                </a:solidFill>
              </a:rPr>
              <a:t>Saintes : 241 mm</a:t>
            </a:r>
          </a:p>
        </p:txBody>
      </p:sp>
      <p:sp>
        <p:nvSpPr>
          <p:cNvPr id="17" name="ZoneTexte 16"/>
          <p:cNvSpPr txBox="1"/>
          <p:nvPr/>
        </p:nvSpPr>
        <p:spPr>
          <a:xfrm>
            <a:off x="4032448" y="2209477"/>
            <a:ext cx="1530170" cy="338554"/>
          </a:xfrm>
          <a:prstGeom prst="rect">
            <a:avLst/>
          </a:prstGeom>
          <a:noFill/>
        </p:spPr>
        <p:txBody>
          <a:bodyPr wrap="square" rtlCol="0">
            <a:spAutoFit/>
          </a:bodyPr>
          <a:lstStyle/>
          <a:p>
            <a:r>
              <a:rPr lang="fr-FR" sz="1600" dirty="0">
                <a:solidFill>
                  <a:srgbClr val="002060"/>
                </a:solidFill>
              </a:rPr>
              <a:t>Niort : 239 mm</a:t>
            </a:r>
          </a:p>
        </p:txBody>
      </p:sp>
      <p:sp>
        <p:nvSpPr>
          <p:cNvPr id="18" name="ZoneTexte 17"/>
          <p:cNvSpPr txBox="1"/>
          <p:nvPr/>
        </p:nvSpPr>
        <p:spPr>
          <a:xfrm>
            <a:off x="4032448" y="1024449"/>
            <a:ext cx="1800200" cy="338554"/>
          </a:xfrm>
          <a:prstGeom prst="rect">
            <a:avLst/>
          </a:prstGeom>
          <a:noFill/>
        </p:spPr>
        <p:txBody>
          <a:bodyPr wrap="square" rtlCol="0">
            <a:spAutoFit/>
          </a:bodyPr>
          <a:lstStyle/>
          <a:p>
            <a:r>
              <a:rPr lang="fr-FR" sz="1600" dirty="0">
                <a:solidFill>
                  <a:schemeClr val="accent2">
                    <a:lumMod val="75000"/>
                  </a:schemeClr>
                </a:solidFill>
              </a:rPr>
              <a:t>Thouars : 197 mm</a:t>
            </a:r>
          </a:p>
        </p:txBody>
      </p:sp>
      <p:cxnSp>
        <p:nvCxnSpPr>
          <p:cNvPr id="20" name="Connecteur droit avec flèche 19"/>
          <p:cNvCxnSpPr>
            <a:stCxn id="18" idx="2"/>
          </p:cNvCxnSpPr>
          <p:nvPr/>
        </p:nvCxnSpPr>
        <p:spPr>
          <a:xfrm>
            <a:off x="4932548" y="1363003"/>
            <a:ext cx="1391775" cy="590207"/>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stCxn id="3" idx="2"/>
          </p:cNvCxnSpPr>
          <p:nvPr/>
        </p:nvCxnSpPr>
        <p:spPr>
          <a:xfrm flipH="1">
            <a:off x="6840760" y="1363003"/>
            <a:ext cx="1023016" cy="1180415"/>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a:off x="6552728" y="2543418"/>
            <a:ext cx="936104" cy="381526"/>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a:stCxn id="17" idx="2"/>
          </p:cNvCxnSpPr>
          <p:nvPr/>
        </p:nvCxnSpPr>
        <p:spPr>
          <a:xfrm>
            <a:off x="4797533" y="2548031"/>
            <a:ext cx="1035115" cy="520929"/>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a:stCxn id="15" idx="0"/>
          </p:cNvCxnSpPr>
          <p:nvPr/>
        </p:nvCxnSpPr>
        <p:spPr>
          <a:xfrm flipV="1">
            <a:off x="4860540" y="4041204"/>
            <a:ext cx="828092" cy="826326"/>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stCxn id="14" idx="0"/>
          </p:cNvCxnSpPr>
          <p:nvPr/>
        </p:nvCxnSpPr>
        <p:spPr>
          <a:xfrm flipH="1" flipV="1">
            <a:off x="6552728" y="4293096"/>
            <a:ext cx="677880" cy="832355"/>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8" name="Tableau 27"/>
          <p:cNvGraphicFramePr>
            <a:graphicFrameLocks noGrp="1"/>
          </p:cNvGraphicFramePr>
          <p:nvPr>
            <p:extLst>
              <p:ext uri="{D42A27DB-BD31-4B8C-83A1-F6EECF244321}">
                <p14:modId xmlns:p14="http://schemas.microsoft.com/office/powerpoint/2010/main" val="3858627877"/>
              </p:ext>
            </p:extLst>
          </p:nvPr>
        </p:nvGraphicFramePr>
        <p:xfrm>
          <a:off x="180739" y="2510029"/>
          <a:ext cx="3483387" cy="1920240"/>
        </p:xfrm>
        <a:graphic>
          <a:graphicData uri="http://schemas.openxmlformats.org/drawingml/2006/table">
            <a:tbl>
              <a:tblPr firstRow="1" bandRow="1">
                <a:tableStyleId>{5C22544A-7EE6-4342-B048-85BDC9FD1C3A}</a:tableStyleId>
              </a:tblPr>
              <a:tblGrid>
                <a:gridCol w="1492880"/>
                <a:gridCol w="1990507"/>
              </a:tblGrid>
              <a:tr h="216024">
                <a:tc>
                  <a:txBody>
                    <a:bodyPr/>
                    <a:lstStyle/>
                    <a:p>
                      <a:pPr algn="ctr"/>
                      <a:r>
                        <a:rPr lang="fr-FR" sz="1200" dirty="0" smtClean="0">
                          <a:solidFill>
                            <a:schemeClr val="tx1"/>
                          </a:solidFill>
                        </a:rPr>
                        <a:t>Stations climatiques</a:t>
                      </a:r>
                      <a:endParaRPr lang="fr-FR" sz="1200" dirty="0">
                        <a:solidFill>
                          <a:schemeClr val="tx1"/>
                        </a:solidFill>
                      </a:endParaRPr>
                    </a:p>
                  </a:txBody>
                  <a:tcPr anchor="ctr">
                    <a:lnR w="28575" cap="flat" cmpd="sng" algn="ctr">
                      <a:solidFill>
                        <a:schemeClr val="bg1">
                          <a:lumMod val="85000"/>
                        </a:schemeClr>
                      </a:solidFill>
                      <a:prstDash val="solid"/>
                      <a:round/>
                      <a:headEnd type="none" w="med" len="med"/>
                      <a:tailEnd type="none" w="med" len="med"/>
                    </a:lnR>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sz="1200" dirty="0" smtClean="0">
                          <a:solidFill>
                            <a:schemeClr val="tx1"/>
                          </a:solidFill>
                        </a:rPr>
                        <a:t>Cumul DJ 20/06</a:t>
                      </a:r>
                      <a:r>
                        <a:rPr lang="fr-FR" sz="1200" baseline="0" dirty="0" smtClean="0">
                          <a:solidFill>
                            <a:schemeClr val="tx1"/>
                          </a:solidFill>
                        </a:rPr>
                        <a:t> au 20/10 *</a:t>
                      </a:r>
                      <a:endParaRPr lang="fr-FR" sz="1200" dirty="0">
                        <a:solidFill>
                          <a:schemeClr val="tx1"/>
                        </a:solidFill>
                      </a:endParaRPr>
                    </a:p>
                  </a:txBody>
                  <a:tcPr anchor="ctr">
                    <a:lnL w="28575" cap="flat" cmpd="sng" algn="ctr">
                      <a:solidFill>
                        <a:schemeClr val="bg1">
                          <a:lumMod val="85000"/>
                        </a:schemeClr>
                      </a:solidFill>
                      <a:prstDash val="solid"/>
                      <a:round/>
                      <a:headEnd type="none" w="med" len="med"/>
                      <a:tailEnd type="none" w="med" len="med"/>
                    </a:lnL>
                    <a:lnB w="28575" cap="flat" cmpd="sng" algn="ctr">
                      <a:solidFill>
                        <a:schemeClr val="bg1">
                          <a:lumMod val="85000"/>
                        </a:schemeClr>
                      </a:solidFill>
                      <a:prstDash val="solid"/>
                      <a:round/>
                      <a:headEnd type="none" w="med" len="med"/>
                      <a:tailEnd type="none" w="med" len="med"/>
                    </a:lnB>
                    <a:noFill/>
                  </a:tcPr>
                </a:tc>
              </a:tr>
              <a:tr h="139472">
                <a:tc>
                  <a:txBody>
                    <a:bodyPr/>
                    <a:lstStyle/>
                    <a:p>
                      <a:pPr algn="ctr"/>
                      <a:r>
                        <a:rPr lang="fr-FR" sz="1200" b="1" dirty="0" smtClean="0">
                          <a:solidFill>
                            <a:srgbClr val="669900"/>
                          </a:solidFill>
                        </a:rPr>
                        <a:t>Lusignan</a:t>
                      </a:r>
                      <a:endParaRPr lang="fr-FR" sz="1200" b="1" dirty="0">
                        <a:solidFill>
                          <a:srgbClr val="669900"/>
                        </a:solidFill>
                      </a:endParaRPr>
                    </a:p>
                  </a:txBody>
                  <a:tcPr anchor="ctr">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rPr>
                        <a:t>1453</a:t>
                      </a:r>
                      <a:endParaRPr lang="fr-FR" sz="1200" b="0" dirty="0">
                        <a:solidFill>
                          <a:schemeClr val="tx1"/>
                        </a:solidFill>
                      </a:endParaRPr>
                    </a:p>
                  </a:txBody>
                  <a:tcPr anchor="ctr">
                    <a:lnL w="28575" cap="flat" cmpd="sng" algn="ctr">
                      <a:solidFill>
                        <a:schemeClr val="bg1">
                          <a:lumMod val="85000"/>
                        </a:schemeClr>
                      </a:solidFill>
                      <a:prstDash val="solid"/>
                      <a:round/>
                      <a:headEnd type="none" w="med" len="med"/>
                      <a:tailEnd type="none" w="med" len="med"/>
                    </a:lnL>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accent2">
                        <a:lumMod val="20000"/>
                        <a:lumOff val="80000"/>
                      </a:schemeClr>
                    </a:solidFill>
                  </a:tcPr>
                </a:tc>
              </a:tr>
              <a:tr h="0">
                <a:tc>
                  <a:txBody>
                    <a:bodyPr/>
                    <a:lstStyle/>
                    <a:p>
                      <a:pPr algn="ctr"/>
                      <a:r>
                        <a:rPr lang="fr-FR" sz="1200" b="1" dirty="0" smtClean="0">
                          <a:solidFill>
                            <a:schemeClr val="accent4"/>
                          </a:solidFill>
                        </a:rPr>
                        <a:t>Poitiers</a:t>
                      </a:r>
                      <a:endParaRPr lang="fr-FR" sz="1200" b="1" dirty="0">
                        <a:solidFill>
                          <a:schemeClr val="accent4"/>
                        </a:solidFill>
                      </a:endParaRPr>
                    </a:p>
                  </a:txBody>
                  <a:tcPr anchor="ctr">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rPr>
                        <a:t>1481</a:t>
                      </a:r>
                      <a:endParaRPr lang="fr-FR" sz="1200" b="0" dirty="0">
                        <a:solidFill>
                          <a:schemeClr val="tx1"/>
                        </a:solidFill>
                      </a:endParaRPr>
                    </a:p>
                  </a:txBody>
                  <a:tcPr anchor="ctr">
                    <a:lnL w="28575" cap="flat" cmpd="sng" algn="ctr">
                      <a:solidFill>
                        <a:schemeClr val="bg1">
                          <a:lumMod val="85000"/>
                        </a:schemeClr>
                      </a:solidFill>
                      <a:prstDash val="solid"/>
                      <a:round/>
                      <a:headEnd type="none" w="med" len="med"/>
                      <a:tailEnd type="none" w="med" len="med"/>
                    </a:lnL>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r>
              <a:tr h="193536">
                <a:tc>
                  <a:txBody>
                    <a:bodyPr/>
                    <a:lstStyle/>
                    <a:p>
                      <a:pPr algn="ctr"/>
                      <a:r>
                        <a:rPr lang="fr-FR" sz="1200" b="1" dirty="0" smtClean="0">
                          <a:solidFill>
                            <a:schemeClr val="accent2">
                              <a:lumMod val="75000"/>
                            </a:schemeClr>
                          </a:solidFill>
                        </a:rPr>
                        <a:t>Thouars</a:t>
                      </a:r>
                      <a:endParaRPr lang="fr-FR" sz="1200" b="1" dirty="0">
                        <a:solidFill>
                          <a:schemeClr val="accent2">
                            <a:lumMod val="75000"/>
                          </a:schemeClr>
                        </a:solidFill>
                      </a:endParaRPr>
                    </a:p>
                  </a:txBody>
                  <a:tcPr anchor="ctr">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rPr>
                        <a:t>1543</a:t>
                      </a:r>
                      <a:endParaRPr lang="fr-FR" sz="1200" b="0" dirty="0">
                        <a:solidFill>
                          <a:schemeClr val="tx1"/>
                        </a:solidFill>
                      </a:endParaRPr>
                    </a:p>
                  </a:txBody>
                  <a:tcPr anchor="ctr">
                    <a:lnL w="28575" cap="flat" cmpd="sng" algn="ctr">
                      <a:solidFill>
                        <a:schemeClr val="bg1">
                          <a:lumMod val="85000"/>
                        </a:schemeClr>
                      </a:solidFill>
                      <a:prstDash val="solid"/>
                      <a:round/>
                      <a:headEnd type="none" w="med" len="med"/>
                      <a:tailEnd type="none" w="med" len="med"/>
                    </a:lnL>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r>
              <a:tr h="141744">
                <a:tc>
                  <a:txBody>
                    <a:bodyPr/>
                    <a:lstStyle/>
                    <a:p>
                      <a:pPr algn="ctr"/>
                      <a:r>
                        <a:rPr lang="fr-FR" sz="1200" b="1" dirty="0" smtClean="0">
                          <a:solidFill>
                            <a:srgbClr val="000099"/>
                          </a:solidFill>
                        </a:rPr>
                        <a:t>Niort</a:t>
                      </a:r>
                      <a:endParaRPr lang="fr-FR" sz="1200" b="1" dirty="0">
                        <a:solidFill>
                          <a:srgbClr val="000099"/>
                        </a:solidFill>
                      </a:endParaRPr>
                    </a:p>
                  </a:txBody>
                  <a:tcPr anchor="ctr">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rPr>
                        <a:t>1544</a:t>
                      </a:r>
                      <a:endParaRPr lang="fr-FR" sz="1200" b="0" dirty="0">
                        <a:solidFill>
                          <a:schemeClr val="tx1"/>
                        </a:solidFill>
                      </a:endParaRPr>
                    </a:p>
                  </a:txBody>
                  <a:tcPr anchor="ctr">
                    <a:lnL w="28575" cap="flat" cmpd="sng" algn="ctr">
                      <a:solidFill>
                        <a:schemeClr val="bg1">
                          <a:lumMod val="85000"/>
                        </a:schemeClr>
                      </a:solidFill>
                      <a:prstDash val="solid"/>
                      <a:round/>
                      <a:headEnd type="none" w="med" len="med"/>
                      <a:tailEnd type="none" w="med" len="med"/>
                    </a:lnL>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accent6">
                        <a:lumMod val="60000"/>
                        <a:lumOff val="40000"/>
                      </a:schemeClr>
                    </a:solidFill>
                  </a:tcPr>
                </a:tc>
              </a:tr>
              <a:tr h="0">
                <a:tc>
                  <a:txBody>
                    <a:bodyPr/>
                    <a:lstStyle/>
                    <a:p>
                      <a:pPr algn="ctr"/>
                      <a:r>
                        <a:rPr lang="fr-FR" sz="1200" b="1" dirty="0" smtClean="0">
                          <a:solidFill>
                            <a:schemeClr val="accent1">
                              <a:lumMod val="75000"/>
                            </a:schemeClr>
                          </a:solidFill>
                        </a:rPr>
                        <a:t>Saintes</a:t>
                      </a:r>
                    </a:p>
                  </a:txBody>
                  <a:tcPr anchor="ctr">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rPr>
                        <a:t>1595</a:t>
                      </a:r>
                      <a:endParaRPr lang="fr-FR" sz="1200" b="0" dirty="0">
                        <a:solidFill>
                          <a:schemeClr val="tx1"/>
                        </a:solidFill>
                      </a:endParaRPr>
                    </a:p>
                  </a:txBody>
                  <a:tcPr anchor="ctr">
                    <a:lnL w="28575" cap="flat" cmpd="sng" algn="ctr">
                      <a:solidFill>
                        <a:schemeClr val="bg1">
                          <a:lumMod val="85000"/>
                        </a:schemeClr>
                      </a:solidFill>
                      <a:prstDash val="solid"/>
                      <a:round/>
                      <a:headEnd type="none" w="med" len="med"/>
                      <a:tailEnd type="none" w="med" len="med"/>
                    </a:lnL>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accent2">
                        <a:lumMod val="20000"/>
                        <a:lumOff val="80000"/>
                      </a:schemeClr>
                    </a:solidFill>
                  </a:tcPr>
                </a:tc>
              </a:tr>
              <a:tr h="119256">
                <a:tc>
                  <a:txBody>
                    <a:bodyPr/>
                    <a:lstStyle/>
                    <a:p>
                      <a:pPr algn="ctr"/>
                      <a:r>
                        <a:rPr lang="fr-FR" sz="1200" b="1" dirty="0" smtClean="0">
                          <a:solidFill>
                            <a:srgbClr val="FF9900"/>
                          </a:solidFill>
                        </a:rPr>
                        <a:t>Angoulême</a:t>
                      </a:r>
                      <a:endParaRPr lang="fr-FR" sz="1200" b="1" dirty="0">
                        <a:solidFill>
                          <a:srgbClr val="FF9900"/>
                        </a:solidFill>
                      </a:endParaRPr>
                    </a:p>
                  </a:txBody>
                  <a:tcPr anchor="ctr">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rPr>
                        <a:t>1597</a:t>
                      </a:r>
                      <a:endParaRPr lang="fr-FR" sz="1200" b="0" dirty="0">
                        <a:solidFill>
                          <a:schemeClr val="tx1"/>
                        </a:solidFill>
                      </a:endParaRPr>
                    </a:p>
                  </a:txBody>
                  <a:tcPr anchor="ctr">
                    <a:lnL w="28575" cap="flat" cmpd="sng" algn="ctr">
                      <a:solidFill>
                        <a:schemeClr val="bg1">
                          <a:lumMod val="85000"/>
                        </a:schemeClr>
                      </a:solidFill>
                      <a:prstDash val="solid"/>
                      <a:round/>
                      <a:headEnd type="none" w="med" len="med"/>
                      <a:tailEnd type="none" w="med" len="med"/>
                    </a:lnL>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r>
            </a:tbl>
          </a:graphicData>
        </a:graphic>
      </p:graphicFrame>
      <p:sp>
        <p:nvSpPr>
          <p:cNvPr id="30" name="ZoneTexte 29"/>
          <p:cNvSpPr txBox="1"/>
          <p:nvPr/>
        </p:nvSpPr>
        <p:spPr>
          <a:xfrm>
            <a:off x="1763688" y="4478923"/>
            <a:ext cx="1800200" cy="246221"/>
          </a:xfrm>
          <a:prstGeom prst="rect">
            <a:avLst/>
          </a:prstGeom>
          <a:noFill/>
        </p:spPr>
        <p:txBody>
          <a:bodyPr wrap="square" rtlCol="0">
            <a:spAutoFit/>
          </a:bodyPr>
          <a:lstStyle/>
          <a:p>
            <a:r>
              <a:rPr lang="fr-FR" sz="1000" i="1" dirty="0" smtClean="0"/>
              <a:t>* Valeurs médianes 1990-2015</a:t>
            </a:r>
            <a:endParaRPr lang="fr-FR" sz="1000" i="1" dirty="0"/>
          </a:p>
        </p:txBody>
      </p:sp>
      <p:sp>
        <p:nvSpPr>
          <p:cNvPr id="23" name="Rectangle 22"/>
          <p:cNvSpPr/>
          <p:nvPr/>
        </p:nvSpPr>
        <p:spPr>
          <a:xfrm>
            <a:off x="72008" y="2468685"/>
            <a:ext cx="3707904" cy="22564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611560" y="4417367"/>
            <a:ext cx="576064" cy="307777"/>
          </a:xfrm>
          <a:prstGeom prst="rect">
            <a:avLst/>
          </a:prstGeom>
          <a:noFill/>
        </p:spPr>
        <p:txBody>
          <a:bodyPr wrap="square" rtlCol="0">
            <a:spAutoFit/>
          </a:bodyPr>
          <a:lstStyle/>
          <a:p>
            <a:r>
              <a:rPr lang="fr-FR" sz="1400" dirty="0" smtClean="0"/>
              <a:t>T°C</a:t>
            </a:r>
            <a:endParaRPr lang="fr-FR" sz="1400" dirty="0"/>
          </a:p>
        </p:txBody>
      </p:sp>
    </p:spTree>
    <p:extLst>
      <p:ext uri="{BB962C8B-B14F-4D97-AF65-F5344CB8AC3E}">
        <p14:creationId xmlns:p14="http://schemas.microsoft.com/office/powerpoint/2010/main" val="3716495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4" grpId="0"/>
      <p:bldP spid="15" grpId="0"/>
      <p:bldP spid="17" grpId="0"/>
      <p:bldP spid="18" grpId="0"/>
      <p:bldP spid="30" grpId="0"/>
      <p:bldP spid="2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4"/>
          <p:cNvSpPr txBox="1">
            <a:spLocks/>
          </p:cNvSpPr>
          <p:nvPr/>
        </p:nvSpPr>
        <p:spPr>
          <a:xfrm>
            <a:off x="8604448" y="6309321"/>
            <a:ext cx="432000" cy="432000"/>
          </a:xfrm>
          <a:prstGeom prst="flowChartConnector">
            <a:avLst/>
          </a:prstGeom>
          <a:solidFill>
            <a:srgbClr val="92D050"/>
          </a:solidFill>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1600" b="1" dirty="0">
              <a:solidFill>
                <a:schemeClr val="bg1"/>
              </a:solidFill>
            </a:endParaRPr>
          </a:p>
        </p:txBody>
      </p:sp>
      <p:sp>
        <p:nvSpPr>
          <p:cNvPr id="9" name="Espace réservé du numéro de diapositive 4"/>
          <p:cNvSpPr txBox="1">
            <a:spLocks/>
          </p:cNvSpPr>
          <p:nvPr/>
        </p:nvSpPr>
        <p:spPr>
          <a:xfrm>
            <a:off x="8604448" y="6309321"/>
            <a:ext cx="432000" cy="432000"/>
          </a:xfrm>
          <a:prstGeom prst="flowChartConnector">
            <a:avLst/>
          </a:prstGeom>
          <a:solidFill>
            <a:srgbClr val="92D050"/>
          </a:solidFill>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15</a:t>
            </a:fld>
            <a:endParaRPr lang="fr-FR" sz="1600" b="1" dirty="0">
              <a:solidFill>
                <a:schemeClr val="bg1"/>
              </a:solidFill>
            </a:endParaRPr>
          </a:p>
        </p:txBody>
      </p:sp>
      <p:sp>
        <p:nvSpPr>
          <p:cNvPr id="14" name="ZoneTexte 13"/>
          <p:cNvSpPr txBox="1"/>
          <p:nvPr/>
        </p:nvSpPr>
        <p:spPr>
          <a:xfrm>
            <a:off x="3315780" y="164023"/>
            <a:ext cx="4424572" cy="523220"/>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r>
              <a:rPr lang="fr-FR" dirty="0"/>
              <a:t>Les espèces « potentielles »</a:t>
            </a:r>
          </a:p>
        </p:txBody>
      </p:sp>
      <p:sp>
        <p:nvSpPr>
          <p:cNvPr id="15" name="Zone de texte 36"/>
          <p:cNvSpPr txBox="1">
            <a:spLocks noChangeArrowheads="1"/>
          </p:cNvSpPr>
          <p:nvPr/>
        </p:nvSpPr>
        <p:spPr bwMode="auto">
          <a:xfrm>
            <a:off x="1543804" y="227510"/>
            <a:ext cx="1444020" cy="396246"/>
          </a:xfrm>
          <a:prstGeom prst="roundRect">
            <a:avLst/>
          </a:prstGeom>
          <a:solidFill>
            <a:srgbClr val="70AD47">
              <a:lumMod val="60000"/>
              <a:lumOff val="40000"/>
            </a:srgbClr>
          </a:solidFill>
          <a:ln w="12700" cap="flat" cmpd="sng" algn="ctr">
            <a:solidFill>
              <a:srgbClr val="70AD47"/>
            </a:solidFill>
            <a:prstDash val="solid"/>
            <a:miter lim="800000"/>
            <a:headEnd/>
            <a:tailEnd/>
          </a:ln>
          <a:effectLst/>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a:ln>
                  <a:noFill/>
                </a:ln>
                <a:solidFill>
                  <a:sysClr val="windowText" lastClr="000000"/>
                </a:solidFill>
                <a:effectLst/>
                <a:uLnTx/>
                <a:uFillTx/>
                <a:latin typeface="Times New Roman"/>
                <a:ea typeface="Calibri"/>
                <a:cs typeface="Times New Roman"/>
              </a:rPr>
              <a:t>Bibliographie</a:t>
            </a:r>
          </a:p>
        </p:txBody>
      </p:sp>
      <p:sp>
        <p:nvSpPr>
          <p:cNvPr id="30" name="ZoneTexte 29"/>
          <p:cNvSpPr txBox="1"/>
          <p:nvPr/>
        </p:nvSpPr>
        <p:spPr>
          <a:xfrm>
            <a:off x="755576" y="1196752"/>
            <a:ext cx="4176464" cy="5262979"/>
          </a:xfrm>
          <a:prstGeom prst="rect">
            <a:avLst/>
          </a:prstGeom>
          <a:noFill/>
        </p:spPr>
        <p:txBody>
          <a:bodyPr wrap="square" rtlCol="0">
            <a:spAutoFit/>
          </a:bodyPr>
          <a:lstStyle/>
          <a:p>
            <a:r>
              <a:rPr lang="fr-FR" sz="1600" b="1" dirty="0" smtClean="0"/>
              <a:t>Espèces potentielles</a:t>
            </a:r>
          </a:p>
          <a:p>
            <a:endParaRPr lang="fr-FR" sz="900" b="1" dirty="0" smtClean="0"/>
          </a:p>
          <a:p>
            <a:pPr marL="285750" indent="-285750">
              <a:buFont typeface="Wingdings" panose="05000000000000000000" pitchFamily="2" charset="2"/>
              <a:buChar char="Ø"/>
            </a:pPr>
            <a:r>
              <a:rPr lang="fr-FR" sz="1600" dirty="0" smtClean="0"/>
              <a:t>Alpiste</a:t>
            </a:r>
          </a:p>
          <a:p>
            <a:pPr marL="285750" indent="-285750">
              <a:buFont typeface="Wingdings" panose="05000000000000000000" pitchFamily="2" charset="2"/>
              <a:buChar char="Ø"/>
            </a:pPr>
            <a:r>
              <a:rPr lang="fr-FR" sz="1600" dirty="0" smtClean="0"/>
              <a:t>Avoine de printemps</a:t>
            </a:r>
          </a:p>
          <a:p>
            <a:pPr marL="285750" indent="-285750">
              <a:buFont typeface="Wingdings" panose="05000000000000000000" pitchFamily="2" charset="2"/>
              <a:buChar char="Ø"/>
            </a:pPr>
            <a:r>
              <a:rPr lang="fr-FR" sz="1600" dirty="0" smtClean="0"/>
              <a:t>Cameline</a:t>
            </a:r>
          </a:p>
          <a:p>
            <a:pPr marL="285750" indent="-285750">
              <a:buFont typeface="Wingdings" panose="05000000000000000000" pitchFamily="2" charset="2"/>
              <a:buChar char="Ø"/>
            </a:pPr>
            <a:r>
              <a:rPr lang="fr-FR" sz="1600" dirty="0" smtClean="0"/>
              <a:t>Carthame</a:t>
            </a:r>
          </a:p>
          <a:p>
            <a:pPr marL="285750" indent="-285750">
              <a:buFont typeface="Wingdings" panose="05000000000000000000" pitchFamily="2" charset="2"/>
              <a:buChar char="Ø"/>
            </a:pPr>
            <a:r>
              <a:rPr lang="fr-FR" sz="1600" dirty="0" smtClean="0"/>
              <a:t>Fenugrec</a:t>
            </a:r>
          </a:p>
          <a:p>
            <a:pPr marL="285750" indent="-285750">
              <a:buFont typeface="Wingdings" panose="05000000000000000000" pitchFamily="2" charset="2"/>
              <a:buChar char="Ø"/>
            </a:pPr>
            <a:r>
              <a:rPr lang="fr-FR" sz="1600" dirty="0" smtClean="0"/>
              <a:t>Lentille</a:t>
            </a:r>
          </a:p>
          <a:p>
            <a:pPr marL="285750" indent="-285750">
              <a:buFont typeface="Wingdings" panose="05000000000000000000" pitchFamily="2" charset="2"/>
              <a:buChar char="Ø"/>
            </a:pPr>
            <a:r>
              <a:rPr lang="fr-FR" sz="1600" dirty="0" smtClean="0"/>
              <a:t>Lin de printemps</a:t>
            </a:r>
          </a:p>
          <a:p>
            <a:pPr marL="285750" indent="-285750">
              <a:buFont typeface="Wingdings" panose="05000000000000000000" pitchFamily="2" charset="2"/>
              <a:buChar char="Ø"/>
            </a:pPr>
            <a:r>
              <a:rPr lang="fr-FR" sz="1600" dirty="0" smtClean="0"/>
              <a:t>Millet</a:t>
            </a:r>
          </a:p>
          <a:p>
            <a:pPr marL="285750" indent="-285750">
              <a:buFont typeface="Wingdings" panose="05000000000000000000" pitchFamily="2" charset="2"/>
              <a:buChar char="Ø"/>
            </a:pPr>
            <a:r>
              <a:rPr lang="fr-FR" sz="1600" dirty="0" smtClean="0"/>
              <a:t>Moha</a:t>
            </a:r>
          </a:p>
          <a:p>
            <a:pPr marL="285750" indent="-285750">
              <a:buFont typeface="Wingdings" panose="05000000000000000000" pitchFamily="2" charset="2"/>
              <a:buChar char="Ø"/>
            </a:pPr>
            <a:r>
              <a:rPr lang="fr-FR" sz="1600" dirty="0" smtClean="0"/>
              <a:t>Moutarde brune</a:t>
            </a:r>
          </a:p>
          <a:p>
            <a:pPr marL="285750" indent="-285750">
              <a:buFont typeface="Wingdings" panose="05000000000000000000" pitchFamily="2" charset="2"/>
              <a:buChar char="Ø"/>
            </a:pPr>
            <a:r>
              <a:rPr lang="fr-FR" sz="1600" dirty="0" err="1" smtClean="0"/>
              <a:t>Phacélie</a:t>
            </a:r>
            <a:endParaRPr lang="fr-FR" sz="1600" dirty="0" smtClean="0"/>
          </a:p>
          <a:p>
            <a:pPr marL="285750" indent="-285750">
              <a:buFont typeface="Wingdings" panose="05000000000000000000" pitchFamily="2" charset="2"/>
              <a:buChar char="Ø"/>
            </a:pPr>
            <a:r>
              <a:rPr lang="fr-FR" sz="1600" dirty="0" smtClean="0"/>
              <a:t>Pois de printemps</a:t>
            </a:r>
          </a:p>
          <a:p>
            <a:pPr marL="285750" indent="-285750">
              <a:buFont typeface="Wingdings" panose="05000000000000000000" pitchFamily="2" charset="2"/>
              <a:buChar char="Ø"/>
            </a:pPr>
            <a:r>
              <a:rPr lang="fr-FR" sz="1600" dirty="0" smtClean="0"/>
              <a:t>Pois chiche</a:t>
            </a:r>
          </a:p>
          <a:p>
            <a:pPr marL="285750" indent="-285750">
              <a:buFont typeface="Wingdings" panose="05000000000000000000" pitchFamily="2" charset="2"/>
              <a:buChar char="Ø"/>
            </a:pPr>
            <a:r>
              <a:rPr lang="fr-FR" sz="1600" dirty="0" smtClean="0"/>
              <a:t>Quinoa</a:t>
            </a:r>
          </a:p>
          <a:p>
            <a:pPr marL="285750" indent="-285750">
              <a:buFont typeface="Wingdings" panose="05000000000000000000" pitchFamily="2" charset="2"/>
              <a:buChar char="Ø"/>
            </a:pPr>
            <a:r>
              <a:rPr lang="fr-FR" sz="1600" dirty="0" smtClean="0"/>
              <a:t>Sarrasin</a:t>
            </a:r>
          </a:p>
          <a:p>
            <a:pPr marL="285750" indent="-285750">
              <a:buFont typeface="Wingdings" panose="05000000000000000000" pitchFamily="2" charset="2"/>
              <a:buChar char="Ø"/>
            </a:pPr>
            <a:r>
              <a:rPr lang="fr-FR" sz="1600" dirty="0" smtClean="0"/>
              <a:t>Sésame</a:t>
            </a:r>
          </a:p>
          <a:p>
            <a:pPr marL="285750" indent="-285750">
              <a:buFont typeface="Wingdings" panose="05000000000000000000" pitchFamily="2" charset="2"/>
              <a:buChar char="Ø"/>
            </a:pPr>
            <a:r>
              <a:rPr lang="fr-FR" sz="1600" dirty="0" smtClean="0"/>
              <a:t>Soja</a:t>
            </a:r>
          </a:p>
          <a:p>
            <a:pPr marL="285750" indent="-285750">
              <a:buFont typeface="Wingdings" panose="05000000000000000000" pitchFamily="2" charset="2"/>
              <a:buChar char="Ø"/>
            </a:pPr>
            <a:r>
              <a:rPr lang="fr-FR" sz="1600" dirty="0" smtClean="0"/>
              <a:t>Sorgho</a:t>
            </a:r>
          </a:p>
          <a:p>
            <a:pPr marL="285750" indent="-285750">
              <a:buFont typeface="Wingdings" panose="05000000000000000000" pitchFamily="2" charset="2"/>
              <a:buChar char="Ø"/>
            </a:pPr>
            <a:r>
              <a:rPr lang="fr-FR" sz="1600" dirty="0" smtClean="0"/>
              <a:t>Tournesol</a:t>
            </a:r>
            <a:endParaRPr lang="fr-FR" sz="1600" dirty="0"/>
          </a:p>
        </p:txBody>
      </p:sp>
      <p:sp>
        <p:nvSpPr>
          <p:cNvPr id="4" name="Flèche droite 3"/>
          <p:cNvSpPr/>
          <p:nvPr/>
        </p:nvSpPr>
        <p:spPr>
          <a:xfrm>
            <a:off x="4067944" y="3162774"/>
            <a:ext cx="1224136" cy="648072"/>
          </a:xfrm>
          <a:prstGeom prst="rightArrow">
            <a:avLst/>
          </a:prstGeom>
          <a:solidFill>
            <a:srgbClr val="C00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p:cNvSpPr txBox="1"/>
          <p:nvPr/>
        </p:nvSpPr>
        <p:spPr>
          <a:xfrm>
            <a:off x="5508080" y="3184950"/>
            <a:ext cx="3312368" cy="830997"/>
          </a:xfrm>
          <a:prstGeom prst="rect">
            <a:avLst/>
          </a:prstGeom>
          <a:noFill/>
        </p:spPr>
        <p:txBody>
          <a:bodyPr wrap="square" rtlCol="0">
            <a:spAutoFit/>
          </a:bodyPr>
          <a:lstStyle/>
          <a:p>
            <a:r>
              <a:rPr lang="fr-FR" sz="1600" b="1" dirty="0" smtClean="0"/>
              <a:t>Mais pas de données physiologiques</a:t>
            </a:r>
          </a:p>
          <a:p>
            <a:r>
              <a:rPr lang="fr-FR" sz="1600" b="1" dirty="0" smtClean="0"/>
              <a:t>pour toutes les espèces</a:t>
            </a:r>
          </a:p>
          <a:p>
            <a:endParaRPr lang="fr-FR" sz="1600" b="1" dirty="0"/>
          </a:p>
        </p:txBody>
      </p:sp>
    </p:spTree>
    <p:extLst>
      <p:ext uri="{BB962C8B-B14F-4D97-AF65-F5344CB8AC3E}">
        <p14:creationId xmlns:p14="http://schemas.microsoft.com/office/powerpoint/2010/main" val="1896000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36967" y="-3634"/>
            <a:ext cx="5616624" cy="892552"/>
          </a:xfrm>
          <a:prstGeom prst="rect">
            <a:avLst/>
          </a:prstGeom>
          <a:noFill/>
        </p:spPr>
        <p:txBody>
          <a:bodyPr wrap="square" rtlCol="0">
            <a:spAutoFit/>
          </a:bodyPr>
          <a:lstStyle/>
          <a:p>
            <a:pPr algn="ctr"/>
            <a:r>
              <a:rPr lang="fr-FR" sz="2800" dirty="0" smtClean="0">
                <a:latin typeface="Berlin Sans FB" pitchFamily="34" charset="0"/>
                <a:ea typeface="Verdana" pitchFamily="34" charset="0"/>
                <a:cs typeface="Verdana" pitchFamily="34" charset="0"/>
              </a:rPr>
              <a:t>Risque climatique</a:t>
            </a:r>
          </a:p>
          <a:p>
            <a:pPr algn="ctr"/>
            <a:r>
              <a:rPr lang="fr-FR" sz="2400" dirty="0" smtClean="0">
                <a:solidFill>
                  <a:srgbClr val="C00000"/>
                </a:solidFill>
                <a:latin typeface="Berlin Sans FB" pitchFamily="34" charset="0"/>
                <a:ea typeface="Verdana" pitchFamily="34" charset="0"/>
                <a:cs typeface="Verdana" pitchFamily="34" charset="0"/>
              </a:rPr>
              <a:t>Besoins en températures</a:t>
            </a:r>
          </a:p>
        </p:txBody>
      </p:sp>
      <p:graphicFrame>
        <p:nvGraphicFramePr>
          <p:cNvPr id="18" name="Tableau 17"/>
          <p:cNvGraphicFramePr>
            <a:graphicFrameLocks noGrp="1"/>
          </p:cNvGraphicFramePr>
          <p:nvPr>
            <p:extLst>
              <p:ext uri="{D42A27DB-BD31-4B8C-83A1-F6EECF244321}">
                <p14:modId xmlns:p14="http://schemas.microsoft.com/office/powerpoint/2010/main" val="3970717460"/>
              </p:ext>
            </p:extLst>
          </p:nvPr>
        </p:nvGraphicFramePr>
        <p:xfrm>
          <a:off x="1187624" y="3789040"/>
          <a:ext cx="6178132" cy="2171322"/>
        </p:xfrm>
        <a:graphic>
          <a:graphicData uri="http://schemas.openxmlformats.org/drawingml/2006/table">
            <a:tbl>
              <a:tblPr firstRow="1" firstCol="1" bandRow="1">
                <a:tableStyleId>{21E4AEA4-8DFA-4A89-87EB-49C32662AFE0}</a:tableStyleId>
              </a:tblPr>
              <a:tblGrid>
                <a:gridCol w="2793756"/>
                <a:gridCol w="3384376"/>
              </a:tblGrid>
              <a:tr h="252860">
                <a:tc>
                  <a:txBody>
                    <a:bodyPr/>
                    <a:lstStyle/>
                    <a:p>
                      <a:pPr algn="ctr">
                        <a:lnSpc>
                          <a:spcPct val="114000"/>
                        </a:lnSpc>
                        <a:spcAft>
                          <a:spcPts val="0"/>
                        </a:spcAft>
                      </a:pPr>
                      <a:r>
                        <a:rPr lang="fr-FR" sz="1800" dirty="0">
                          <a:effectLst/>
                        </a:rPr>
                        <a:t>Culture</a:t>
                      </a:r>
                      <a:endParaRPr lang="fr-FR" sz="1800" dirty="0">
                        <a:effectLst/>
                        <a:latin typeface="Calibri"/>
                        <a:ea typeface="Calibri"/>
                        <a:cs typeface="Times New Roman"/>
                      </a:endParaRPr>
                    </a:p>
                  </a:txBody>
                  <a:tcPr marL="0" marR="0" marT="0" marB="0" anchor="ctr">
                    <a:solidFill>
                      <a:srgbClr val="C00000"/>
                    </a:solidFill>
                  </a:tcPr>
                </a:tc>
                <a:tc>
                  <a:txBody>
                    <a:bodyPr/>
                    <a:lstStyle/>
                    <a:p>
                      <a:pPr algn="ctr">
                        <a:lnSpc>
                          <a:spcPct val="114000"/>
                        </a:lnSpc>
                        <a:spcAft>
                          <a:spcPts val="0"/>
                        </a:spcAft>
                      </a:pPr>
                      <a:r>
                        <a:rPr lang="fr-FR" sz="1800" dirty="0">
                          <a:effectLst/>
                        </a:rPr>
                        <a:t>Besoin en degrés-jours base 6°C</a:t>
                      </a:r>
                      <a:endParaRPr lang="fr-FR" sz="1800" dirty="0">
                        <a:effectLst/>
                        <a:latin typeface="Calibri"/>
                        <a:ea typeface="Calibri"/>
                        <a:cs typeface="Times New Roman"/>
                      </a:endParaRPr>
                    </a:p>
                  </a:txBody>
                  <a:tcPr marL="0" marR="0" marT="0" marB="0" anchor="ctr">
                    <a:solidFill>
                      <a:srgbClr val="C00000"/>
                    </a:solidFill>
                  </a:tcPr>
                </a:tc>
              </a:tr>
              <a:tr h="285389">
                <a:tc>
                  <a:txBody>
                    <a:bodyPr/>
                    <a:lstStyle/>
                    <a:p>
                      <a:pPr algn="ctr">
                        <a:lnSpc>
                          <a:spcPct val="114000"/>
                        </a:lnSpc>
                        <a:spcAft>
                          <a:spcPts val="0"/>
                        </a:spcAft>
                      </a:pPr>
                      <a:r>
                        <a:rPr lang="fr-FR" sz="1800" dirty="0">
                          <a:effectLst/>
                        </a:rPr>
                        <a:t>Sarrasin</a:t>
                      </a:r>
                      <a:endParaRPr lang="fr-FR" sz="3200" dirty="0">
                        <a:effectLst/>
                        <a:latin typeface="Calibri"/>
                        <a:ea typeface="Calibri"/>
                        <a:cs typeface="Times New Roman"/>
                      </a:endParaRPr>
                    </a:p>
                  </a:txBody>
                  <a:tcPr marL="0" marR="0" marT="0" marB="0" anchor="ctr">
                    <a:solidFill>
                      <a:srgbClr val="FF5D5D"/>
                    </a:solidFill>
                  </a:tcPr>
                </a:tc>
                <a:tc>
                  <a:txBody>
                    <a:bodyPr/>
                    <a:lstStyle/>
                    <a:p>
                      <a:pPr algn="ctr">
                        <a:lnSpc>
                          <a:spcPct val="114000"/>
                        </a:lnSpc>
                        <a:spcAft>
                          <a:spcPts val="0"/>
                        </a:spcAft>
                      </a:pPr>
                      <a:r>
                        <a:rPr lang="fr-FR" sz="1800" dirty="0">
                          <a:effectLst/>
                        </a:rPr>
                        <a:t>1060</a:t>
                      </a:r>
                      <a:endParaRPr lang="fr-FR" sz="3200" dirty="0">
                        <a:effectLst/>
                        <a:latin typeface="Calibri"/>
                        <a:ea typeface="Calibri"/>
                        <a:cs typeface="Times New Roman"/>
                      </a:endParaRPr>
                    </a:p>
                  </a:txBody>
                  <a:tcPr marL="0" marR="0" marT="0" marB="0" anchor="ctr"/>
                </a:tc>
              </a:tr>
              <a:tr h="206519">
                <a:tc>
                  <a:txBody>
                    <a:bodyPr/>
                    <a:lstStyle/>
                    <a:p>
                      <a:pPr algn="ctr">
                        <a:lnSpc>
                          <a:spcPct val="114000"/>
                        </a:lnSpc>
                        <a:spcAft>
                          <a:spcPts val="0"/>
                        </a:spcAft>
                      </a:pPr>
                      <a:r>
                        <a:rPr lang="fr-FR" sz="1800" dirty="0" smtClean="0">
                          <a:effectLst/>
                        </a:rPr>
                        <a:t>Soja 0000 (TTP)</a:t>
                      </a:r>
                      <a:endParaRPr lang="fr-FR" sz="3200" dirty="0">
                        <a:effectLst/>
                        <a:latin typeface="Calibri"/>
                        <a:ea typeface="Calibri"/>
                        <a:cs typeface="Times New Roman"/>
                      </a:endParaRPr>
                    </a:p>
                  </a:txBody>
                  <a:tcPr marL="0" marR="0" marT="0" marB="0" anchor="ctr">
                    <a:solidFill>
                      <a:srgbClr val="FF5D5D"/>
                    </a:solidFill>
                  </a:tcPr>
                </a:tc>
                <a:tc>
                  <a:txBody>
                    <a:bodyPr/>
                    <a:lstStyle/>
                    <a:p>
                      <a:pPr algn="ctr">
                        <a:lnSpc>
                          <a:spcPct val="114000"/>
                        </a:lnSpc>
                        <a:spcAft>
                          <a:spcPts val="0"/>
                        </a:spcAft>
                      </a:pPr>
                      <a:r>
                        <a:rPr lang="fr-FR" sz="1800" dirty="0">
                          <a:effectLst/>
                        </a:rPr>
                        <a:t>1270</a:t>
                      </a:r>
                      <a:endParaRPr lang="fr-FR" sz="3200" dirty="0">
                        <a:effectLst/>
                        <a:latin typeface="Calibri"/>
                        <a:ea typeface="Calibri"/>
                        <a:cs typeface="Times New Roman"/>
                      </a:endParaRPr>
                    </a:p>
                  </a:txBody>
                  <a:tcPr marL="0" marR="0" marT="0" marB="0" anchor="ctr"/>
                </a:tc>
              </a:tr>
              <a:tr h="127649">
                <a:tc>
                  <a:txBody>
                    <a:bodyPr/>
                    <a:lstStyle/>
                    <a:p>
                      <a:pPr algn="ctr">
                        <a:lnSpc>
                          <a:spcPct val="114000"/>
                        </a:lnSpc>
                        <a:spcAft>
                          <a:spcPts val="0"/>
                        </a:spcAft>
                      </a:pPr>
                      <a:r>
                        <a:rPr lang="fr-FR" sz="1800" dirty="0">
                          <a:effectLst/>
                        </a:rPr>
                        <a:t>Tournesol</a:t>
                      </a:r>
                      <a:endParaRPr lang="fr-FR" sz="3200" dirty="0">
                        <a:effectLst/>
                        <a:latin typeface="Calibri"/>
                        <a:ea typeface="Calibri"/>
                        <a:cs typeface="Times New Roman"/>
                      </a:endParaRPr>
                    </a:p>
                  </a:txBody>
                  <a:tcPr marL="0" marR="0" marT="0" marB="0" anchor="ctr">
                    <a:solidFill>
                      <a:srgbClr val="FF5D5D"/>
                    </a:solidFill>
                  </a:tcPr>
                </a:tc>
                <a:tc>
                  <a:txBody>
                    <a:bodyPr/>
                    <a:lstStyle/>
                    <a:p>
                      <a:pPr algn="ctr">
                        <a:lnSpc>
                          <a:spcPct val="114000"/>
                        </a:lnSpc>
                        <a:spcAft>
                          <a:spcPts val="0"/>
                        </a:spcAft>
                      </a:pPr>
                      <a:r>
                        <a:rPr lang="fr-FR" sz="1800" dirty="0">
                          <a:effectLst/>
                        </a:rPr>
                        <a:t>1400</a:t>
                      </a:r>
                      <a:endParaRPr lang="fr-FR" sz="3200" dirty="0">
                        <a:effectLst/>
                        <a:latin typeface="Calibri"/>
                        <a:ea typeface="Calibri"/>
                        <a:cs typeface="Times New Roman"/>
                      </a:endParaRPr>
                    </a:p>
                  </a:txBody>
                  <a:tcPr marL="0" marR="0" marT="0" marB="0" anchor="ctr"/>
                </a:tc>
              </a:tr>
              <a:tr h="120787">
                <a:tc>
                  <a:txBody>
                    <a:bodyPr/>
                    <a:lstStyle/>
                    <a:p>
                      <a:pPr algn="ctr">
                        <a:lnSpc>
                          <a:spcPct val="114000"/>
                        </a:lnSpc>
                        <a:spcAft>
                          <a:spcPts val="0"/>
                        </a:spcAft>
                      </a:pPr>
                      <a:r>
                        <a:rPr lang="fr-FR" sz="1800" dirty="0">
                          <a:effectLst/>
                        </a:rPr>
                        <a:t>Soja 000</a:t>
                      </a:r>
                      <a:endParaRPr lang="fr-FR" sz="3200" dirty="0">
                        <a:effectLst/>
                        <a:latin typeface="Calibri"/>
                        <a:ea typeface="Calibri"/>
                        <a:cs typeface="Times New Roman"/>
                      </a:endParaRPr>
                    </a:p>
                  </a:txBody>
                  <a:tcPr marL="0" marR="0" marT="0" marB="0" anchor="ctr">
                    <a:solidFill>
                      <a:srgbClr val="FF5D5D"/>
                    </a:solidFill>
                  </a:tcPr>
                </a:tc>
                <a:tc>
                  <a:txBody>
                    <a:bodyPr/>
                    <a:lstStyle/>
                    <a:p>
                      <a:pPr algn="ctr">
                        <a:lnSpc>
                          <a:spcPct val="114000"/>
                        </a:lnSpc>
                        <a:spcAft>
                          <a:spcPts val="0"/>
                        </a:spcAft>
                      </a:pPr>
                      <a:r>
                        <a:rPr lang="fr-FR" sz="1800" dirty="0">
                          <a:effectLst/>
                        </a:rPr>
                        <a:t>1470</a:t>
                      </a:r>
                      <a:endParaRPr lang="fr-FR" sz="3200" dirty="0">
                        <a:effectLst/>
                        <a:latin typeface="Calibri"/>
                        <a:ea typeface="Calibri"/>
                        <a:cs typeface="Times New Roman"/>
                      </a:endParaRPr>
                    </a:p>
                  </a:txBody>
                  <a:tcPr marL="0" marR="0" marT="0" marB="0" anchor="ctr"/>
                </a:tc>
              </a:tr>
              <a:tr h="113925">
                <a:tc>
                  <a:txBody>
                    <a:bodyPr/>
                    <a:lstStyle/>
                    <a:p>
                      <a:pPr algn="ctr">
                        <a:lnSpc>
                          <a:spcPct val="114000"/>
                        </a:lnSpc>
                        <a:spcAft>
                          <a:spcPts val="0"/>
                        </a:spcAft>
                      </a:pPr>
                      <a:r>
                        <a:rPr lang="fr-FR" sz="1800" dirty="0">
                          <a:effectLst/>
                        </a:rPr>
                        <a:t>Maïs 1</a:t>
                      </a:r>
                      <a:endParaRPr lang="fr-FR" sz="3200" dirty="0">
                        <a:effectLst/>
                        <a:latin typeface="Calibri"/>
                        <a:ea typeface="Calibri"/>
                        <a:cs typeface="Times New Roman"/>
                      </a:endParaRPr>
                    </a:p>
                  </a:txBody>
                  <a:tcPr marL="0" marR="0" marT="0" marB="0" anchor="ctr">
                    <a:solidFill>
                      <a:srgbClr val="FF5D5D"/>
                    </a:solidFill>
                  </a:tcPr>
                </a:tc>
                <a:tc>
                  <a:txBody>
                    <a:bodyPr/>
                    <a:lstStyle/>
                    <a:p>
                      <a:pPr algn="ctr">
                        <a:lnSpc>
                          <a:spcPct val="114000"/>
                        </a:lnSpc>
                        <a:spcAft>
                          <a:spcPts val="0"/>
                        </a:spcAft>
                      </a:pPr>
                      <a:r>
                        <a:rPr lang="fr-FR" sz="1800" dirty="0">
                          <a:effectLst/>
                        </a:rPr>
                        <a:t>1560</a:t>
                      </a:r>
                      <a:endParaRPr lang="fr-FR" sz="3200" dirty="0">
                        <a:effectLst/>
                        <a:latin typeface="Calibri"/>
                        <a:ea typeface="Calibri"/>
                        <a:cs typeface="Times New Roman"/>
                      </a:endParaRPr>
                    </a:p>
                  </a:txBody>
                  <a:tcPr marL="0" marR="0" marT="0" marB="0" anchor="ctr"/>
                </a:tc>
              </a:tr>
              <a:tr h="0">
                <a:tc>
                  <a:txBody>
                    <a:bodyPr/>
                    <a:lstStyle/>
                    <a:p>
                      <a:pPr algn="ctr">
                        <a:lnSpc>
                          <a:spcPct val="114000"/>
                        </a:lnSpc>
                        <a:spcAft>
                          <a:spcPts val="0"/>
                        </a:spcAft>
                      </a:pPr>
                      <a:r>
                        <a:rPr lang="fr-FR" sz="1800" dirty="0" smtClean="0">
                          <a:effectLst/>
                          <a:latin typeface="Calibri"/>
                          <a:ea typeface="Calibri"/>
                          <a:cs typeface="Times New Roman"/>
                        </a:rPr>
                        <a:t>Millet, </a:t>
                      </a:r>
                      <a:r>
                        <a:rPr lang="fr-FR" sz="1800" dirty="0" smtClean="0">
                          <a:effectLst/>
                          <a:latin typeface="Calibri"/>
                          <a:ea typeface="Calibri"/>
                          <a:cs typeface="Times New Roman"/>
                        </a:rPr>
                        <a:t>Moha, Cameline</a:t>
                      </a:r>
                      <a:endParaRPr lang="fr-FR" sz="1800" dirty="0">
                        <a:effectLst/>
                        <a:latin typeface="Calibri"/>
                        <a:ea typeface="Calibri"/>
                        <a:cs typeface="Times New Roman"/>
                      </a:endParaRPr>
                    </a:p>
                  </a:txBody>
                  <a:tcPr marL="0" marR="0" marT="0" marB="0" anchor="ctr">
                    <a:solidFill>
                      <a:srgbClr val="FF5D5D"/>
                    </a:solidFill>
                  </a:tcPr>
                </a:tc>
                <a:tc>
                  <a:txBody>
                    <a:bodyPr/>
                    <a:lstStyle/>
                    <a:p>
                      <a:pPr algn="ctr">
                        <a:lnSpc>
                          <a:spcPct val="114000"/>
                        </a:lnSpc>
                        <a:spcAft>
                          <a:spcPts val="0"/>
                        </a:spcAft>
                      </a:pPr>
                      <a:r>
                        <a:rPr lang="fr-FR" sz="1600" i="1" dirty="0" smtClean="0">
                          <a:solidFill>
                            <a:srgbClr val="C00000"/>
                          </a:solidFill>
                          <a:effectLst/>
                          <a:latin typeface="Calibri"/>
                          <a:ea typeface="Calibri"/>
                          <a:cs typeface="Times New Roman"/>
                        </a:rPr>
                        <a:t>Manque de données</a:t>
                      </a:r>
                      <a:endParaRPr lang="fr-FR" sz="1600" i="1" dirty="0">
                        <a:solidFill>
                          <a:srgbClr val="C00000"/>
                        </a:solidFill>
                        <a:effectLst/>
                        <a:latin typeface="Calibri"/>
                        <a:ea typeface="Calibri"/>
                        <a:cs typeface="Times New Roman"/>
                      </a:endParaRPr>
                    </a:p>
                  </a:txBody>
                  <a:tcPr marL="0" marR="0" marT="0" marB="0" anchor="ctr"/>
                </a:tc>
              </a:tr>
            </a:tbl>
          </a:graphicData>
        </a:graphic>
      </p:graphicFrame>
      <p:sp>
        <p:nvSpPr>
          <p:cNvPr id="14" name="Espace réservé du numéro de diapositive 4"/>
          <p:cNvSpPr txBox="1">
            <a:spLocks/>
          </p:cNvSpPr>
          <p:nvPr/>
        </p:nvSpPr>
        <p:spPr>
          <a:xfrm>
            <a:off x="8604448" y="6309321"/>
            <a:ext cx="432000" cy="432000"/>
          </a:xfrm>
          <a:prstGeom prst="flowChartConnector">
            <a:avLst/>
          </a:prstGeom>
          <a:solidFill>
            <a:srgbClr val="92D050"/>
          </a:solidFill>
        </p:spPr>
        <p:txBody>
          <a:bodyPr lIns="0" tIns="0" rIns="0" bIns="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16</a:t>
            </a:fld>
            <a:endParaRPr lang="fr-FR" sz="1400" b="1" dirty="0">
              <a:solidFill>
                <a:schemeClr val="bg1"/>
              </a:solidFill>
            </a:endParaRPr>
          </a:p>
        </p:txBody>
      </p:sp>
      <p:pic>
        <p:nvPicPr>
          <p:cNvPr id="21" name="Imag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84781">
            <a:off x="575602" y="1029610"/>
            <a:ext cx="195083" cy="756411"/>
          </a:xfrm>
          <a:prstGeom prst="rect">
            <a:avLst/>
          </a:prstGeom>
        </p:spPr>
      </p:pic>
      <p:sp>
        <p:nvSpPr>
          <p:cNvPr id="22" name="Rectangle à coins arrondis 21"/>
          <p:cNvSpPr/>
          <p:nvPr/>
        </p:nvSpPr>
        <p:spPr>
          <a:xfrm>
            <a:off x="1802999" y="104325"/>
            <a:ext cx="1089819" cy="676634"/>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bg1"/>
                </a:solidFill>
              </a:rPr>
              <a:t>Aléa 1.</a:t>
            </a:r>
            <a:endParaRPr lang="fr-FR" sz="2000" b="1" dirty="0">
              <a:solidFill>
                <a:schemeClr val="bg1"/>
              </a:solidFill>
            </a:endParaRPr>
          </a:p>
        </p:txBody>
      </p:sp>
      <p:pic>
        <p:nvPicPr>
          <p:cNvPr id="23" name="Picture 18" descr="Résultat de recherche d'images pour &quot;pouce OK&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7393" y="4028917"/>
            <a:ext cx="324000"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6" descr="Résultat de recherche d'images pour &quot;pouce OK&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3215" y="5397839"/>
            <a:ext cx="324000" cy="3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8" descr="Résultat de recherche d'images pour &quot;pouce OK&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5263" y="4365104"/>
            <a:ext cx="324000"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descr="Résultat de recherche d'images pour &quot;pouce OK&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5263" y="4717193"/>
            <a:ext cx="324000"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8" descr="Résultat de recherche d'images pour &quot;pouce OK&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5263" y="5061652"/>
            <a:ext cx="324000"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lèche vers le bas 10"/>
          <p:cNvSpPr/>
          <p:nvPr/>
        </p:nvSpPr>
        <p:spPr>
          <a:xfrm>
            <a:off x="6851232" y="1157864"/>
            <a:ext cx="136146" cy="2003743"/>
          </a:xfrm>
          <a:prstGeom prst="downArrow">
            <a:avLst/>
          </a:prstGeom>
          <a:gradFill flip="none" rotWithShape="1">
            <a:gsLst>
              <a:gs pos="0">
                <a:srgbClr val="C00000"/>
              </a:gs>
              <a:gs pos="64000">
                <a:srgbClr val="FFC000"/>
              </a:gs>
              <a:gs pos="100000">
                <a:srgbClr val="FFF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6955574" y="1067512"/>
            <a:ext cx="836102" cy="307777"/>
          </a:xfrm>
          <a:prstGeom prst="rect">
            <a:avLst/>
          </a:prstGeom>
          <a:noFill/>
        </p:spPr>
        <p:txBody>
          <a:bodyPr wrap="square" rtlCol="0">
            <a:spAutoFit/>
          </a:bodyPr>
          <a:lstStyle/>
          <a:p>
            <a:r>
              <a:rPr lang="fr-FR" sz="1400" b="1" dirty="0" smtClean="0"/>
              <a:t>- </a:t>
            </a:r>
            <a:r>
              <a:rPr lang="fr-FR" sz="1050" b="1" dirty="0" smtClean="0"/>
              <a:t> </a:t>
            </a:r>
            <a:r>
              <a:rPr lang="fr-FR" sz="900" dirty="0" smtClean="0"/>
              <a:t>« chaud »</a:t>
            </a:r>
            <a:endParaRPr lang="fr-FR" sz="900" dirty="0"/>
          </a:p>
        </p:txBody>
      </p:sp>
      <p:sp>
        <p:nvSpPr>
          <p:cNvPr id="29" name="ZoneTexte 28"/>
          <p:cNvSpPr txBox="1"/>
          <p:nvPr/>
        </p:nvSpPr>
        <p:spPr>
          <a:xfrm>
            <a:off x="6964622" y="2768608"/>
            <a:ext cx="836102" cy="307777"/>
          </a:xfrm>
          <a:prstGeom prst="rect">
            <a:avLst/>
          </a:prstGeom>
          <a:noFill/>
        </p:spPr>
        <p:txBody>
          <a:bodyPr wrap="square" rtlCol="0">
            <a:spAutoFit/>
          </a:bodyPr>
          <a:lstStyle/>
          <a:p>
            <a:r>
              <a:rPr lang="fr-FR" sz="1400" b="1" dirty="0" smtClean="0">
                <a:solidFill>
                  <a:srgbClr val="FF0000"/>
                </a:solidFill>
              </a:rPr>
              <a:t>+ </a:t>
            </a:r>
            <a:r>
              <a:rPr lang="fr-FR" sz="1050" b="1" dirty="0" smtClean="0">
                <a:solidFill>
                  <a:srgbClr val="FF0000"/>
                </a:solidFill>
              </a:rPr>
              <a:t> </a:t>
            </a:r>
            <a:r>
              <a:rPr lang="fr-FR" sz="900" dirty="0" smtClean="0">
                <a:solidFill>
                  <a:srgbClr val="FF0000"/>
                </a:solidFill>
              </a:rPr>
              <a:t>« chaud »</a:t>
            </a:r>
            <a:endParaRPr lang="fr-FR" sz="900" dirty="0">
              <a:solidFill>
                <a:srgbClr val="FF0000"/>
              </a:solidFill>
            </a:endParaRPr>
          </a:p>
        </p:txBody>
      </p:sp>
      <p:sp>
        <p:nvSpPr>
          <p:cNvPr id="13" name="ZoneTexte 12"/>
          <p:cNvSpPr txBox="1"/>
          <p:nvPr/>
        </p:nvSpPr>
        <p:spPr>
          <a:xfrm>
            <a:off x="7418100" y="5637395"/>
            <a:ext cx="386247" cy="400110"/>
          </a:xfrm>
          <a:prstGeom prst="rect">
            <a:avLst/>
          </a:prstGeom>
          <a:noFill/>
        </p:spPr>
        <p:txBody>
          <a:bodyPr wrap="square" rtlCol="0">
            <a:spAutoFit/>
          </a:bodyPr>
          <a:lstStyle/>
          <a:p>
            <a:r>
              <a:rPr lang="fr-FR" sz="2000" b="1" dirty="0" smtClean="0"/>
              <a:t>?</a:t>
            </a:r>
            <a:endParaRPr lang="fr-FR" sz="2000" b="1" dirty="0"/>
          </a:p>
        </p:txBody>
      </p:sp>
      <p:graphicFrame>
        <p:nvGraphicFramePr>
          <p:cNvPr id="30" name="Tableau 29"/>
          <p:cNvGraphicFramePr>
            <a:graphicFrameLocks noGrp="1"/>
          </p:cNvGraphicFramePr>
          <p:nvPr>
            <p:extLst>
              <p:ext uri="{D42A27DB-BD31-4B8C-83A1-F6EECF244321}">
                <p14:modId xmlns:p14="http://schemas.microsoft.com/office/powerpoint/2010/main" val="902070364"/>
              </p:ext>
            </p:extLst>
          </p:nvPr>
        </p:nvGraphicFramePr>
        <p:xfrm>
          <a:off x="3009070" y="1064410"/>
          <a:ext cx="3483387" cy="1920240"/>
        </p:xfrm>
        <a:graphic>
          <a:graphicData uri="http://schemas.openxmlformats.org/drawingml/2006/table">
            <a:tbl>
              <a:tblPr firstRow="1" bandRow="1">
                <a:tableStyleId>{5C22544A-7EE6-4342-B048-85BDC9FD1C3A}</a:tableStyleId>
              </a:tblPr>
              <a:tblGrid>
                <a:gridCol w="1492880"/>
                <a:gridCol w="1990507"/>
              </a:tblGrid>
              <a:tr h="216024">
                <a:tc>
                  <a:txBody>
                    <a:bodyPr/>
                    <a:lstStyle/>
                    <a:p>
                      <a:pPr algn="ctr"/>
                      <a:r>
                        <a:rPr lang="fr-FR" sz="1200" dirty="0" smtClean="0">
                          <a:solidFill>
                            <a:schemeClr val="tx1"/>
                          </a:solidFill>
                        </a:rPr>
                        <a:t>Stations climatiques</a:t>
                      </a:r>
                      <a:endParaRPr lang="fr-FR" sz="1200" dirty="0">
                        <a:solidFill>
                          <a:schemeClr val="tx1"/>
                        </a:solidFill>
                      </a:endParaRPr>
                    </a:p>
                  </a:txBody>
                  <a:tcPr anchor="ctr">
                    <a:lnR w="28575" cap="flat" cmpd="sng" algn="ctr">
                      <a:solidFill>
                        <a:schemeClr val="bg1">
                          <a:lumMod val="85000"/>
                        </a:schemeClr>
                      </a:solidFill>
                      <a:prstDash val="solid"/>
                      <a:round/>
                      <a:headEnd type="none" w="med" len="med"/>
                      <a:tailEnd type="none" w="med" len="med"/>
                    </a:lnR>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sz="1200" dirty="0" smtClean="0">
                          <a:solidFill>
                            <a:schemeClr val="tx1"/>
                          </a:solidFill>
                        </a:rPr>
                        <a:t>Cumul DJ 20/06</a:t>
                      </a:r>
                      <a:r>
                        <a:rPr lang="fr-FR" sz="1200" baseline="0" dirty="0" smtClean="0">
                          <a:solidFill>
                            <a:schemeClr val="tx1"/>
                          </a:solidFill>
                        </a:rPr>
                        <a:t> au 20/10 *</a:t>
                      </a:r>
                      <a:endParaRPr lang="fr-FR" sz="1200" dirty="0">
                        <a:solidFill>
                          <a:schemeClr val="tx1"/>
                        </a:solidFill>
                      </a:endParaRPr>
                    </a:p>
                  </a:txBody>
                  <a:tcPr anchor="ctr">
                    <a:lnL w="28575" cap="flat" cmpd="sng" algn="ctr">
                      <a:solidFill>
                        <a:schemeClr val="bg1">
                          <a:lumMod val="85000"/>
                        </a:schemeClr>
                      </a:solidFill>
                      <a:prstDash val="solid"/>
                      <a:round/>
                      <a:headEnd type="none" w="med" len="med"/>
                      <a:tailEnd type="none" w="med" len="med"/>
                    </a:lnL>
                    <a:lnB w="28575" cap="flat" cmpd="sng" algn="ctr">
                      <a:solidFill>
                        <a:schemeClr val="bg1">
                          <a:lumMod val="85000"/>
                        </a:schemeClr>
                      </a:solidFill>
                      <a:prstDash val="solid"/>
                      <a:round/>
                      <a:headEnd type="none" w="med" len="med"/>
                      <a:tailEnd type="none" w="med" len="med"/>
                    </a:lnB>
                    <a:noFill/>
                  </a:tcPr>
                </a:tc>
              </a:tr>
              <a:tr h="139472">
                <a:tc>
                  <a:txBody>
                    <a:bodyPr/>
                    <a:lstStyle/>
                    <a:p>
                      <a:pPr algn="ctr"/>
                      <a:r>
                        <a:rPr lang="fr-FR" sz="1200" b="1" dirty="0" smtClean="0">
                          <a:solidFill>
                            <a:srgbClr val="669900"/>
                          </a:solidFill>
                        </a:rPr>
                        <a:t>Lusignan</a:t>
                      </a:r>
                      <a:endParaRPr lang="fr-FR" sz="1200" b="1" dirty="0">
                        <a:solidFill>
                          <a:srgbClr val="669900"/>
                        </a:solidFill>
                      </a:endParaRPr>
                    </a:p>
                  </a:txBody>
                  <a:tcPr anchor="ctr">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rPr>
                        <a:t>1453</a:t>
                      </a:r>
                      <a:endParaRPr lang="fr-FR" sz="1200" b="0" dirty="0">
                        <a:solidFill>
                          <a:schemeClr val="tx1"/>
                        </a:solidFill>
                      </a:endParaRPr>
                    </a:p>
                  </a:txBody>
                  <a:tcPr anchor="ctr">
                    <a:lnL w="28575" cap="flat" cmpd="sng" algn="ctr">
                      <a:solidFill>
                        <a:schemeClr val="bg1">
                          <a:lumMod val="85000"/>
                        </a:schemeClr>
                      </a:solidFill>
                      <a:prstDash val="solid"/>
                      <a:round/>
                      <a:headEnd type="none" w="med" len="med"/>
                      <a:tailEnd type="none" w="med" len="med"/>
                    </a:lnL>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accent2">
                        <a:lumMod val="20000"/>
                        <a:lumOff val="80000"/>
                      </a:schemeClr>
                    </a:solidFill>
                  </a:tcPr>
                </a:tc>
              </a:tr>
              <a:tr h="0">
                <a:tc>
                  <a:txBody>
                    <a:bodyPr/>
                    <a:lstStyle/>
                    <a:p>
                      <a:pPr algn="ctr"/>
                      <a:r>
                        <a:rPr lang="fr-FR" sz="1200" b="1" dirty="0" smtClean="0">
                          <a:solidFill>
                            <a:schemeClr val="accent4"/>
                          </a:solidFill>
                        </a:rPr>
                        <a:t>Poitiers</a:t>
                      </a:r>
                      <a:endParaRPr lang="fr-FR" sz="1200" b="1" dirty="0">
                        <a:solidFill>
                          <a:schemeClr val="accent4"/>
                        </a:solidFill>
                      </a:endParaRPr>
                    </a:p>
                  </a:txBody>
                  <a:tcPr anchor="ctr">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rPr>
                        <a:t>1481</a:t>
                      </a:r>
                      <a:endParaRPr lang="fr-FR" sz="1200" b="0" dirty="0">
                        <a:solidFill>
                          <a:schemeClr val="tx1"/>
                        </a:solidFill>
                      </a:endParaRPr>
                    </a:p>
                  </a:txBody>
                  <a:tcPr anchor="ctr">
                    <a:lnL w="28575" cap="flat" cmpd="sng" algn="ctr">
                      <a:solidFill>
                        <a:schemeClr val="bg1">
                          <a:lumMod val="85000"/>
                        </a:schemeClr>
                      </a:solidFill>
                      <a:prstDash val="solid"/>
                      <a:round/>
                      <a:headEnd type="none" w="med" len="med"/>
                      <a:tailEnd type="none" w="med" len="med"/>
                    </a:lnL>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r>
              <a:tr h="193536">
                <a:tc>
                  <a:txBody>
                    <a:bodyPr/>
                    <a:lstStyle/>
                    <a:p>
                      <a:pPr algn="ctr"/>
                      <a:r>
                        <a:rPr lang="fr-FR" sz="1200" b="1" dirty="0" smtClean="0">
                          <a:solidFill>
                            <a:schemeClr val="accent2">
                              <a:lumMod val="75000"/>
                            </a:schemeClr>
                          </a:solidFill>
                        </a:rPr>
                        <a:t>Thouars</a:t>
                      </a:r>
                      <a:endParaRPr lang="fr-FR" sz="1200" b="1" dirty="0">
                        <a:solidFill>
                          <a:schemeClr val="accent2">
                            <a:lumMod val="75000"/>
                          </a:schemeClr>
                        </a:solidFill>
                      </a:endParaRPr>
                    </a:p>
                  </a:txBody>
                  <a:tcPr anchor="ctr">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rPr>
                        <a:t>1543</a:t>
                      </a:r>
                      <a:endParaRPr lang="fr-FR" sz="1200" b="0" dirty="0">
                        <a:solidFill>
                          <a:schemeClr val="tx1"/>
                        </a:solidFill>
                      </a:endParaRPr>
                    </a:p>
                  </a:txBody>
                  <a:tcPr anchor="ctr">
                    <a:lnL w="28575" cap="flat" cmpd="sng" algn="ctr">
                      <a:solidFill>
                        <a:schemeClr val="bg1">
                          <a:lumMod val="85000"/>
                        </a:schemeClr>
                      </a:solidFill>
                      <a:prstDash val="solid"/>
                      <a:round/>
                      <a:headEnd type="none" w="med" len="med"/>
                      <a:tailEnd type="none" w="med" len="med"/>
                    </a:lnL>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r>
              <a:tr h="141744">
                <a:tc>
                  <a:txBody>
                    <a:bodyPr/>
                    <a:lstStyle/>
                    <a:p>
                      <a:pPr algn="ctr"/>
                      <a:r>
                        <a:rPr lang="fr-FR" sz="1200" b="1" dirty="0" smtClean="0">
                          <a:solidFill>
                            <a:srgbClr val="000099"/>
                          </a:solidFill>
                        </a:rPr>
                        <a:t>Niort</a:t>
                      </a:r>
                      <a:endParaRPr lang="fr-FR" sz="1200" b="1" dirty="0">
                        <a:solidFill>
                          <a:srgbClr val="000099"/>
                        </a:solidFill>
                      </a:endParaRPr>
                    </a:p>
                  </a:txBody>
                  <a:tcPr anchor="ctr">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rPr>
                        <a:t>1544</a:t>
                      </a:r>
                      <a:endParaRPr lang="fr-FR" sz="1200" b="0" dirty="0">
                        <a:solidFill>
                          <a:schemeClr val="tx1"/>
                        </a:solidFill>
                      </a:endParaRPr>
                    </a:p>
                  </a:txBody>
                  <a:tcPr anchor="ctr">
                    <a:lnL w="28575" cap="flat" cmpd="sng" algn="ctr">
                      <a:solidFill>
                        <a:schemeClr val="bg1">
                          <a:lumMod val="85000"/>
                        </a:schemeClr>
                      </a:solidFill>
                      <a:prstDash val="solid"/>
                      <a:round/>
                      <a:headEnd type="none" w="med" len="med"/>
                      <a:tailEnd type="none" w="med" len="med"/>
                    </a:lnL>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accent6">
                        <a:lumMod val="60000"/>
                        <a:lumOff val="40000"/>
                      </a:schemeClr>
                    </a:solidFill>
                  </a:tcPr>
                </a:tc>
              </a:tr>
              <a:tr h="0">
                <a:tc>
                  <a:txBody>
                    <a:bodyPr/>
                    <a:lstStyle/>
                    <a:p>
                      <a:pPr algn="ctr"/>
                      <a:r>
                        <a:rPr lang="fr-FR" sz="1200" b="1" dirty="0" smtClean="0">
                          <a:solidFill>
                            <a:schemeClr val="accent1">
                              <a:lumMod val="75000"/>
                            </a:schemeClr>
                          </a:solidFill>
                        </a:rPr>
                        <a:t>Saintes</a:t>
                      </a:r>
                    </a:p>
                  </a:txBody>
                  <a:tcPr anchor="ctr">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rPr>
                        <a:t>1595</a:t>
                      </a:r>
                      <a:endParaRPr lang="fr-FR" sz="1200" b="0" dirty="0">
                        <a:solidFill>
                          <a:schemeClr val="tx1"/>
                        </a:solidFill>
                      </a:endParaRPr>
                    </a:p>
                  </a:txBody>
                  <a:tcPr anchor="ctr">
                    <a:lnL w="28575" cap="flat" cmpd="sng" algn="ctr">
                      <a:solidFill>
                        <a:schemeClr val="bg1">
                          <a:lumMod val="85000"/>
                        </a:schemeClr>
                      </a:solidFill>
                      <a:prstDash val="solid"/>
                      <a:round/>
                      <a:headEnd type="none" w="med" len="med"/>
                      <a:tailEnd type="none" w="med" len="med"/>
                    </a:lnL>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accent2">
                        <a:lumMod val="20000"/>
                        <a:lumOff val="80000"/>
                      </a:schemeClr>
                    </a:solidFill>
                  </a:tcPr>
                </a:tc>
              </a:tr>
              <a:tr h="119256">
                <a:tc>
                  <a:txBody>
                    <a:bodyPr/>
                    <a:lstStyle/>
                    <a:p>
                      <a:pPr algn="ctr"/>
                      <a:r>
                        <a:rPr lang="fr-FR" sz="1200" b="1" dirty="0" smtClean="0">
                          <a:solidFill>
                            <a:srgbClr val="FF9900"/>
                          </a:solidFill>
                        </a:rPr>
                        <a:t>Angoulême</a:t>
                      </a:r>
                      <a:endParaRPr lang="fr-FR" sz="1200" b="1" dirty="0">
                        <a:solidFill>
                          <a:srgbClr val="FF9900"/>
                        </a:solidFill>
                      </a:endParaRPr>
                    </a:p>
                  </a:txBody>
                  <a:tcPr anchor="ctr">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rPr>
                        <a:t>1597</a:t>
                      </a:r>
                      <a:endParaRPr lang="fr-FR" sz="1200" b="0" dirty="0">
                        <a:solidFill>
                          <a:schemeClr val="tx1"/>
                        </a:solidFill>
                      </a:endParaRPr>
                    </a:p>
                  </a:txBody>
                  <a:tcPr anchor="ctr">
                    <a:lnL w="28575" cap="flat" cmpd="sng" algn="ctr">
                      <a:solidFill>
                        <a:schemeClr val="bg1">
                          <a:lumMod val="85000"/>
                        </a:schemeClr>
                      </a:solidFill>
                      <a:prstDash val="solid"/>
                      <a:round/>
                      <a:headEnd type="none" w="med" len="med"/>
                      <a:tailEnd type="none" w="med" len="med"/>
                    </a:lnL>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r>
            </a:tbl>
          </a:graphicData>
        </a:graphic>
      </p:graphicFrame>
      <p:sp>
        <p:nvSpPr>
          <p:cNvPr id="31" name="ZoneTexte 30"/>
          <p:cNvSpPr txBox="1"/>
          <p:nvPr/>
        </p:nvSpPr>
        <p:spPr>
          <a:xfrm>
            <a:off x="4592019" y="3033304"/>
            <a:ext cx="1800200" cy="246221"/>
          </a:xfrm>
          <a:prstGeom prst="rect">
            <a:avLst/>
          </a:prstGeom>
          <a:noFill/>
        </p:spPr>
        <p:txBody>
          <a:bodyPr wrap="square" rtlCol="0">
            <a:spAutoFit/>
          </a:bodyPr>
          <a:lstStyle/>
          <a:p>
            <a:r>
              <a:rPr lang="fr-FR" sz="1000" i="1" dirty="0" smtClean="0"/>
              <a:t>* Valeurs médianes 1990-2015</a:t>
            </a:r>
            <a:endParaRPr lang="fr-FR" sz="1000" i="1" dirty="0"/>
          </a:p>
        </p:txBody>
      </p:sp>
      <p:sp>
        <p:nvSpPr>
          <p:cNvPr id="32" name="Rectangle 31"/>
          <p:cNvSpPr/>
          <p:nvPr/>
        </p:nvSpPr>
        <p:spPr>
          <a:xfrm>
            <a:off x="2900339" y="1023066"/>
            <a:ext cx="3707904" cy="22564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7740352" y="4499828"/>
            <a:ext cx="2448272" cy="369332"/>
          </a:xfrm>
          <a:prstGeom prst="rect">
            <a:avLst/>
          </a:prstGeom>
          <a:noFill/>
        </p:spPr>
        <p:txBody>
          <a:bodyPr wrap="square" rtlCol="0">
            <a:spAutoFit/>
          </a:bodyPr>
          <a:lstStyle/>
          <a:p>
            <a:r>
              <a:rPr lang="fr-FR" dirty="0" smtClean="0"/>
              <a:t>En moyenne</a:t>
            </a:r>
            <a:endParaRPr lang="fr-FR" dirty="0"/>
          </a:p>
        </p:txBody>
      </p:sp>
    </p:spTree>
    <p:extLst>
      <p:ext uri="{BB962C8B-B14F-4D97-AF65-F5344CB8AC3E}">
        <p14:creationId xmlns:p14="http://schemas.microsoft.com/office/powerpoint/2010/main" val="2330462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9"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62986" y="10769"/>
            <a:ext cx="5616624" cy="892552"/>
          </a:xfrm>
          <a:prstGeom prst="rect">
            <a:avLst/>
          </a:prstGeom>
          <a:noFill/>
        </p:spPr>
        <p:txBody>
          <a:bodyPr wrap="square" rtlCol="0">
            <a:spAutoFit/>
          </a:bodyPr>
          <a:lstStyle/>
          <a:p>
            <a:pPr algn="ctr"/>
            <a:r>
              <a:rPr lang="fr-FR" sz="2800" dirty="0" smtClean="0">
                <a:latin typeface="Berlin Sans FB" pitchFamily="34" charset="0"/>
                <a:ea typeface="Verdana" pitchFamily="34" charset="0"/>
                <a:cs typeface="Verdana" pitchFamily="34" charset="0"/>
              </a:rPr>
              <a:t>Risque climatique</a:t>
            </a:r>
          </a:p>
          <a:p>
            <a:pPr algn="ctr"/>
            <a:r>
              <a:rPr lang="fr-FR" sz="2400" dirty="0" smtClean="0">
                <a:solidFill>
                  <a:srgbClr val="C00000"/>
                </a:solidFill>
                <a:latin typeface="Berlin Sans FB" pitchFamily="34" charset="0"/>
                <a:ea typeface="Verdana" pitchFamily="34" charset="0"/>
                <a:cs typeface="Verdana" pitchFamily="34" charset="0"/>
              </a:rPr>
              <a:t>Besoins en températures</a:t>
            </a:r>
          </a:p>
        </p:txBody>
      </p:sp>
      <p:grpSp>
        <p:nvGrpSpPr>
          <p:cNvPr id="17" name="Groupe 16"/>
          <p:cNvGrpSpPr/>
          <p:nvPr/>
        </p:nvGrpSpPr>
        <p:grpSpPr>
          <a:xfrm>
            <a:off x="1979712" y="2312857"/>
            <a:ext cx="3168352" cy="3385799"/>
            <a:chOff x="2889014" y="2436532"/>
            <a:chExt cx="3330345" cy="3609007"/>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9014" y="2436532"/>
              <a:ext cx="3330345" cy="3609007"/>
            </a:xfrm>
            <a:prstGeom prst="rect">
              <a:avLst/>
            </a:prstGeom>
          </p:spPr>
        </p:pic>
        <p:sp>
          <p:nvSpPr>
            <p:cNvPr id="4" name="Organigramme : Connecteur 3"/>
            <p:cNvSpPr/>
            <p:nvPr/>
          </p:nvSpPr>
          <p:spPr>
            <a:xfrm>
              <a:off x="5126197" y="3635407"/>
              <a:ext cx="144016" cy="144016"/>
            </a:xfrm>
            <a:prstGeom prst="flowChartConnector">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5" name="Organigramme : Connecteur 4"/>
            <p:cNvSpPr/>
            <p:nvPr/>
          </p:nvSpPr>
          <p:spPr>
            <a:xfrm>
              <a:off x="4916509" y="5023507"/>
              <a:ext cx="144016" cy="144016"/>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6" name="Organigramme : Connecteur 5"/>
            <p:cNvSpPr/>
            <p:nvPr/>
          </p:nvSpPr>
          <p:spPr>
            <a:xfrm>
              <a:off x="3912865" y="4828443"/>
              <a:ext cx="144016" cy="144016"/>
            </a:xfrm>
            <a:prstGeom prst="flowChartConnector">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7" name="Organigramme : Connecteur 6"/>
            <p:cNvSpPr/>
            <p:nvPr/>
          </p:nvSpPr>
          <p:spPr>
            <a:xfrm>
              <a:off x="4190093" y="3923439"/>
              <a:ext cx="144016" cy="144016"/>
            </a:xfrm>
            <a:prstGeom prst="flowChartConnector">
              <a:avLst/>
            </a:prstGeom>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8" name="Organigramme : Connecteur 7"/>
            <p:cNvSpPr/>
            <p:nvPr/>
          </p:nvSpPr>
          <p:spPr>
            <a:xfrm>
              <a:off x="4406117" y="2843319"/>
              <a:ext cx="144016" cy="144016"/>
            </a:xfrm>
            <a:prstGeom prst="flowChartConnector">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9" name="Organigramme : Connecteur 8"/>
            <p:cNvSpPr/>
            <p:nvPr/>
          </p:nvSpPr>
          <p:spPr>
            <a:xfrm>
              <a:off x="4776961" y="3779423"/>
              <a:ext cx="144016" cy="144016"/>
            </a:xfrm>
            <a:prstGeom prst="flowChartConnector">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0" name="Tableau 9"/>
          <p:cNvGraphicFramePr>
            <a:graphicFrameLocks noGrp="1"/>
          </p:cNvGraphicFramePr>
          <p:nvPr>
            <p:extLst>
              <p:ext uri="{D42A27DB-BD31-4B8C-83A1-F6EECF244321}">
                <p14:modId xmlns:p14="http://schemas.microsoft.com/office/powerpoint/2010/main" val="220154210"/>
              </p:ext>
            </p:extLst>
          </p:nvPr>
        </p:nvGraphicFramePr>
        <p:xfrm>
          <a:off x="107504" y="2852936"/>
          <a:ext cx="1512168" cy="1844040"/>
        </p:xfrm>
        <a:graphic>
          <a:graphicData uri="http://schemas.openxmlformats.org/drawingml/2006/table">
            <a:tbl>
              <a:tblPr firstRow="1" bandRow="1">
                <a:tableStyleId>{5C22544A-7EE6-4342-B048-85BDC9FD1C3A}</a:tableStyleId>
              </a:tblPr>
              <a:tblGrid>
                <a:gridCol w="831798"/>
                <a:gridCol w="680370"/>
              </a:tblGrid>
              <a:tr h="21600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accent5">
                              <a:lumMod val="75000"/>
                            </a:schemeClr>
                          </a:solidFill>
                        </a:rPr>
                        <a:t>Niort</a:t>
                      </a:r>
                    </a:p>
                  </a:txBody>
                  <a:tcPr marL="45720" marR="45720"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sz="1000" b="0" dirty="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Sarrasin</a:t>
                      </a:r>
                      <a:endParaRPr lang="fr-FR" sz="1050" b="1" dirty="0">
                        <a:solidFill>
                          <a:schemeClr val="bg1"/>
                        </a:solidFill>
                      </a:endParaRPr>
                    </a:p>
                  </a:txBody>
                  <a:tcPr marL="45720" marR="45720" anchor="ctr">
                    <a:lnL w="28575"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fr-FR" sz="1050" b="1" dirty="0" smtClean="0">
                          <a:solidFill>
                            <a:schemeClr val="bg1"/>
                          </a:solidFill>
                        </a:rPr>
                        <a:t>10 ans/10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Tournesol</a:t>
                      </a:r>
                      <a:endParaRPr lang="fr-FR" sz="1050" b="1" dirty="0">
                        <a:solidFill>
                          <a:schemeClr val="bg1"/>
                        </a:solidFill>
                      </a:endParaRPr>
                    </a:p>
                  </a:txBody>
                  <a:tcPr marL="45720" marR="45720" anchor="ctr">
                    <a:lnL w="28575"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fr-FR" sz="1050" b="1" dirty="0" smtClean="0">
                          <a:solidFill>
                            <a:schemeClr val="bg1"/>
                          </a:solidFill>
                        </a:rPr>
                        <a:t>8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Soja 000</a:t>
                      </a:r>
                      <a:endParaRPr lang="fr-FR" sz="1050" b="1" dirty="0">
                        <a:solidFill>
                          <a:schemeClr val="bg1"/>
                        </a:solidFill>
                      </a:endParaRPr>
                    </a:p>
                  </a:txBody>
                  <a:tcPr marL="45720" marR="45720" anchor="ctr">
                    <a:lnL w="28575"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fr-FR" sz="1050" b="1" dirty="0" smtClean="0">
                          <a:solidFill>
                            <a:schemeClr val="bg1"/>
                          </a:solidFill>
                        </a:rPr>
                        <a:t>7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16000">
                <a:tc>
                  <a:txBody>
                    <a:bodyPr/>
                    <a:lstStyle/>
                    <a:p>
                      <a:r>
                        <a:rPr lang="fr-FR" sz="1050" b="1" dirty="0" smtClean="0">
                          <a:solidFill>
                            <a:schemeClr val="bg1"/>
                          </a:solidFill>
                        </a:rPr>
                        <a:t>Soja 0000</a:t>
                      </a:r>
                      <a:endParaRPr lang="fr-FR" sz="1050" b="1" dirty="0">
                        <a:solidFill>
                          <a:schemeClr val="bg1"/>
                        </a:solidFill>
                      </a:endParaRPr>
                    </a:p>
                  </a:txBody>
                  <a:tcPr marL="45720" marR="45720" anchor="ctr">
                    <a:lnL w="28575"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fr-FR" sz="1050" b="1" dirty="0" smtClean="0">
                          <a:solidFill>
                            <a:schemeClr val="bg1"/>
                          </a:solidFill>
                        </a:rPr>
                        <a:t>10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Maïs 1560 DJ</a:t>
                      </a:r>
                      <a:endParaRPr lang="fr-FR" sz="1050" b="1" dirty="0">
                        <a:solidFill>
                          <a:schemeClr val="bg1"/>
                        </a:solidFill>
                      </a:endParaRPr>
                    </a:p>
                  </a:txBody>
                  <a:tcPr marL="45720" marR="45720" anchor="ctr">
                    <a:lnL w="28575"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fr-FR" sz="1050" b="1" dirty="0" smtClean="0">
                          <a:solidFill>
                            <a:schemeClr val="bg1"/>
                          </a:solidFill>
                        </a:rPr>
                        <a:t>4 - 5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216000">
                <a:tc>
                  <a:txBody>
                    <a:bodyPr/>
                    <a:lstStyle/>
                    <a:p>
                      <a:r>
                        <a:rPr lang="fr-FR" sz="1050" b="1" dirty="0" smtClean="0">
                          <a:solidFill>
                            <a:schemeClr val="bg1"/>
                          </a:solidFill>
                        </a:rPr>
                        <a:t>Maïs 1600 DJ</a:t>
                      </a:r>
                      <a:endParaRPr lang="fr-FR" sz="1050" b="1" dirty="0">
                        <a:solidFill>
                          <a:schemeClr val="bg1"/>
                        </a:solidFill>
                      </a:endParaRPr>
                    </a:p>
                  </a:txBody>
                  <a:tcPr marL="45720" marR="45720" anchor="ctr">
                    <a:lnL w="28575" cap="flat" cmpd="sng" algn="ctr">
                      <a:solidFill>
                        <a:schemeClr val="accent5">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r>
                        <a:rPr lang="fr-FR" sz="1050" b="1" dirty="0" smtClean="0">
                          <a:solidFill>
                            <a:schemeClr val="bg1"/>
                          </a:solidFill>
                        </a:rPr>
                        <a:t>2 - 3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r>
            </a:tbl>
          </a:graphicData>
        </a:graphic>
      </p:graphicFrame>
      <p:graphicFrame>
        <p:nvGraphicFramePr>
          <p:cNvPr id="11" name="Tableau 10"/>
          <p:cNvGraphicFramePr>
            <a:graphicFrameLocks noGrp="1"/>
          </p:cNvGraphicFramePr>
          <p:nvPr>
            <p:extLst>
              <p:ext uri="{D42A27DB-BD31-4B8C-83A1-F6EECF244321}">
                <p14:modId xmlns:p14="http://schemas.microsoft.com/office/powerpoint/2010/main" val="3125117892"/>
              </p:ext>
            </p:extLst>
          </p:nvPr>
        </p:nvGraphicFramePr>
        <p:xfrm>
          <a:off x="1619672" y="4797152"/>
          <a:ext cx="1584176" cy="1844040"/>
        </p:xfrm>
        <a:graphic>
          <a:graphicData uri="http://schemas.openxmlformats.org/drawingml/2006/table">
            <a:tbl>
              <a:tblPr firstRow="1" bandRow="1">
                <a:tableStyleId>{5C22544A-7EE6-4342-B048-85BDC9FD1C3A}</a:tableStyleId>
              </a:tblPr>
              <a:tblGrid>
                <a:gridCol w="871408"/>
                <a:gridCol w="712768"/>
              </a:tblGrid>
              <a:tr h="21600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accent6">
                              <a:lumMod val="75000"/>
                            </a:schemeClr>
                          </a:solidFill>
                        </a:rPr>
                        <a:t>Saintes</a:t>
                      </a:r>
                    </a:p>
                  </a:txBody>
                  <a:tcPr marL="45720" marR="4572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sz="1000" b="0" dirty="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Sarrasin</a:t>
                      </a:r>
                      <a:endParaRPr lang="fr-FR" sz="1050" b="1" dirty="0">
                        <a:solidFill>
                          <a:schemeClr val="bg1"/>
                        </a:solidFill>
                      </a:endParaRPr>
                    </a:p>
                  </a:txBody>
                  <a:tcPr marL="45720" marR="45720" anchor="ctr">
                    <a:lnL w="28575" cap="flat" cmpd="sng" algn="ctr">
                      <a:solidFill>
                        <a:schemeClr val="accent6">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fr-FR" sz="1050" b="1" dirty="0" smtClean="0">
                          <a:solidFill>
                            <a:schemeClr val="bg1"/>
                          </a:solidFill>
                        </a:rPr>
                        <a:t>10 ans/10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Tournesol</a:t>
                      </a:r>
                      <a:endParaRPr lang="fr-FR" sz="1050" b="1" dirty="0">
                        <a:solidFill>
                          <a:schemeClr val="bg1"/>
                        </a:solidFill>
                      </a:endParaRPr>
                    </a:p>
                  </a:txBody>
                  <a:tcPr marL="45720" marR="45720" anchor="ctr">
                    <a:lnL w="28575" cap="flat" cmpd="sng" algn="ctr">
                      <a:solidFill>
                        <a:schemeClr val="accent6">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fr-FR" sz="1050" b="1" dirty="0" smtClean="0">
                          <a:solidFill>
                            <a:schemeClr val="bg1"/>
                          </a:solidFill>
                        </a:rPr>
                        <a:t>9 - 10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Soja 000</a:t>
                      </a:r>
                      <a:endParaRPr lang="fr-FR" sz="1050" b="1" dirty="0">
                        <a:solidFill>
                          <a:schemeClr val="bg1"/>
                        </a:solidFill>
                      </a:endParaRPr>
                    </a:p>
                  </a:txBody>
                  <a:tcPr marL="45720" marR="45720" anchor="ctr">
                    <a:lnL w="28575" cap="flat" cmpd="sng" algn="ctr">
                      <a:solidFill>
                        <a:schemeClr val="accent6">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fr-FR" sz="1050" b="1" dirty="0" smtClean="0">
                          <a:solidFill>
                            <a:schemeClr val="bg1"/>
                          </a:solidFill>
                        </a:rPr>
                        <a:t>7 - 8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16000">
                <a:tc>
                  <a:txBody>
                    <a:bodyPr/>
                    <a:lstStyle/>
                    <a:p>
                      <a:r>
                        <a:rPr lang="fr-FR" sz="1050" b="1" dirty="0" smtClean="0">
                          <a:solidFill>
                            <a:schemeClr val="bg1"/>
                          </a:solidFill>
                        </a:rPr>
                        <a:t>Soja 0000</a:t>
                      </a:r>
                      <a:endParaRPr lang="fr-FR" sz="1050" b="1" dirty="0">
                        <a:solidFill>
                          <a:schemeClr val="bg1"/>
                        </a:solidFill>
                      </a:endParaRPr>
                    </a:p>
                  </a:txBody>
                  <a:tcPr marL="45720" marR="45720" anchor="ctr">
                    <a:lnL w="28575" cap="flat" cmpd="sng" algn="ctr">
                      <a:solidFill>
                        <a:schemeClr val="accent6">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fr-FR" sz="1050" b="1" dirty="0" smtClean="0">
                          <a:solidFill>
                            <a:schemeClr val="bg1"/>
                          </a:solidFill>
                        </a:rPr>
                        <a:t>10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Maïs 1560 DJ</a:t>
                      </a:r>
                      <a:endParaRPr lang="fr-FR" sz="1050" b="1" dirty="0">
                        <a:solidFill>
                          <a:schemeClr val="bg1"/>
                        </a:solidFill>
                      </a:endParaRPr>
                    </a:p>
                  </a:txBody>
                  <a:tcPr marL="45720" marR="45720" anchor="ctr">
                    <a:lnL w="28575" cap="flat" cmpd="sng" algn="ctr">
                      <a:solidFill>
                        <a:schemeClr val="accent6">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fr-FR" sz="1050" b="1" dirty="0" smtClean="0">
                          <a:solidFill>
                            <a:schemeClr val="bg1"/>
                          </a:solidFill>
                        </a:rPr>
                        <a:t>6 - 7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16000">
                <a:tc>
                  <a:txBody>
                    <a:bodyPr/>
                    <a:lstStyle/>
                    <a:p>
                      <a:r>
                        <a:rPr lang="fr-FR" sz="1050" b="1" dirty="0" smtClean="0">
                          <a:solidFill>
                            <a:schemeClr val="bg1"/>
                          </a:solidFill>
                        </a:rPr>
                        <a:t>Maïs 1600 DJ</a:t>
                      </a:r>
                      <a:endParaRPr lang="fr-FR" sz="1050" b="1" dirty="0">
                        <a:solidFill>
                          <a:schemeClr val="bg1"/>
                        </a:solidFill>
                      </a:endParaRPr>
                    </a:p>
                  </a:txBody>
                  <a:tcPr marL="45720" marR="45720" anchor="ctr">
                    <a:lnL w="28575" cap="flat" cmpd="sng" algn="ctr">
                      <a:solidFill>
                        <a:schemeClr val="accent6">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fr-FR" sz="1050" b="1" dirty="0" smtClean="0">
                          <a:solidFill>
                            <a:schemeClr val="bg1"/>
                          </a:solidFill>
                        </a:rPr>
                        <a:t>5</a:t>
                      </a:r>
                      <a:r>
                        <a:rPr lang="fr-FR" sz="1050" b="1" baseline="0" dirty="0" smtClean="0">
                          <a:solidFill>
                            <a:schemeClr val="bg1"/>
                          </a:solidFill>
                        </a:rPr>
                        <a:t> </a:t>
                      </a:r>
                      <a:r>
                        <a:rPr lang="fr-FR" sz="1050" b="1" dirty="0" smtClean="0">
                          <a:solidFill>
                            <a:schemeClr val="bg1"/>
                          </a:solidFill>
                        </a:rPr>
                        <a:t>/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8011696"/>
              </p:ext>
            </p:extLst>
          </p:nvPr>
        </p:nvGraphicFramePr>
        <p:xfrm>
          <a:off x="1691680" y="1080904"/>
          <a:ext cx="1512168" cy="1844040"/>
        </p:xfrm>
        <a:graphic>
          <a:graphicData uri="http://schemas.openxmlformats.org/drawingml/2006/table">
            <a:tbl>
              <a:tblPr firstRow="1" bandRow="1">
                <a:tableStyleId>{5C22544A-7EE6-4342-B048-85BDC9FD1C3A}</a:tableStyleId>
              </a:tblPr>
              <a:tblGrid>
                <a:gridCol w="831799"/>
                <a:gridCol w="680369"/>
              </a:tblGrid>
              <a:tr h="21600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accent6">
                              <a:lumMod val="50000"/>
                            </a:schemeClr>
                          </a:solidFill>
                        </a:rPr>
                        <a:t>Thouars</a:t>
                      </a:r>
                    </a:p>
                  </a:txBody>
                  <a:tcPr marL="45720" marR="4572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sz="1000" b="0" dirty="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Sarrasin</a:t>
                      </a:r>
                      <a:endParaRPr lang="fr-FR" sz="1050" b="1" dirty="0">
                        <a:solidFill>
                          <a:schemeClr val="bg1"/>
                        </a:solidFill>
                      </a:endParaRPr>
                    </a:p>
                  </a:txBody>
                  <a:tcPr marL="45720" marR="45720" anchor="ctr">
                    <a:lnL w="28575"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fr-FR" sz="1050" b="1" dirty="0" smtClean="0">
                          <a:solidFill>
                            <a:schemeClr val="bg1"/>
                          </a:solidFill>
                        </a:rPr>
                        <a:t>10 ans/10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Tournesol</a:t>
                      </a:r>
                      <a:endParaRPr lang="fr-FR" sz="1050" b="1" dirty="0">
                        <a:solidFill>
                          <a:schemeClr val="bg1"/>
                        </a:solidFill>
                      </a:endParaRPr>
                    </a:p>
                  </a:txBody>
                  <a:tcPr marL="45720" marR="45720" anchor="ctr">
                    <a:lnL w="28575"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fr-FR" sz="1050" b="1" dirty="0" smtClean="0">
                          <a:solidFill>
                            <a:schemeClr val="bg1"/>
                          </a:solidFill>
                        </a:rPr>
                        <a:t>7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16000">
                <a:tc>
                  <a:txBody>
                    <a:bodyPr/>
                    <a:lstStyle/>
                    <a:p>
                      <a:r>
                        <a:rPr lang="fr-FR" sz="1050" b="1" dirty="0" smtClean="0">
                          <a:solidFill>
                            <a:schemeClr val="bg1"/>
                          </a:solidFill>
                        </a:rPr>
                        <a:t>Soja 000</a:t>
                      </a:r>
                      <a:endParaRPr lang="fr-FR" sz="1050" b="1" dirty="0">
                        <a:solidFill>
                          <a:schemeClr val="bg1"/>
                        </a:solidFill>
                      </a:endParaRPr>
                    </a:p>
                  </a:txBody>
                  <a:tcPr marL="45720" marR="45720" anchor="ctr">
                    <a:lnL w="28575"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fr-FR" sz="1050" b="1" dirty="0" smtClean="0">
                          <a:solidFill>
                            <a:schemeClr val="bg1"/>
                          </a:solidFill>
                        </a:rPr>
                        <a:t>6 - 7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16000">
                <a:tc>
                  <a:txBody>
                    <a:bodyPr/>
                    <a:lstStyle/>
                    <a:p>
                      <a:r>
                        <a:rPr lang="fr-FR" sz="1050" b="1" dirty="0" smtClean="0">
                          <a:solidFill>
                            <a:schemeClr val="bg1"/>
                          </a:solidFill>
                        </a:rPr>
                        <a:t>Soja 0000</a:t>
                      </a:r>
                      <a:endParaRPr lang="fr-FR" sz="1050" b="1" dirty="0">
                        <a:solidFill>
                          <a:schemeClr val="bg1"/>
                        </a:solidFill>
                      </a:endParaRPr>
                    </a:p>
                  </a:txBody>
                  <a:tcPr marL="45720" marR="45720" anchor="ctr">
                    <a:lnL w="28575"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fr-FR" sz="1050" b="1" dirty="0" smtClean="0">
                          <a:solidFill>
                            <a:schemeClr val="bg1"/>
                          </a:solidFill>
                        </a:rPr>
                        <a:t>8 - 9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Maïs 1560 DJ</a:t>
                      </a:r>
                      <a:endParaRPr lang="fr-FR" sz="1050" b="1" dirty="0">
                        <a:solidFill>
                          <a:schemeClr val="bg1"/>
                        </a:solidFill>
                      </a:endParaRPr>
                    </a:p>
                  </a:txBody>
                  <a:tcPr marL="45720" marR="45720" anchor="ctr">
                    <a:lnL w="28575"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fr-FR" sz="1050" b="1" dirty="0" smtClean="0">
                          <a:solidFill>
                            <a:schemeClr val="bg1"/>
                          </a:solidFill>
                        </a:rPr>
                        <a:t> 4 - 5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216000">
                <a:tc>
                  <a:txBody>
                    <a:bodyPr/>
                    <a:lstStyle/>
                    <a:p>
                      <a:r>
                        <a:rPr lang="fr-FR" sz="1050" b="1" dirty="0" smtClean="0">
                          <a:solidFill>
                            <a:schemeClr val="bg1"/>
                          </a:solidFill>
                        </a:rPr>
                        <a:t>Maïs 1600 DJ</a:t>
                      </a:r>
                      <a:endParaRPr lang="fr-FR" sz="1050" b="1" dirty="0">
                        <a:solidFill>
                          <a:schemeClr val="bg1"/>
                        </a:solidFill>
                      </a:endParaRPr>
                    </a:p>
                  </a:txBody>
                  <a:tcPr marL="45720" marR="45720" anchor="ctr">
                    <a:lnL w="28575"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r>
                        <a:rPr lang="fr-FR" sz="1050" b="1" baseline="0" dirty="0" smtClean="0">
                          <a:solidFill>
                            <a:schemeClr val="bg1"/>
                          </a:solidFill>
                        </a:rPr>
                        <a:t>2 </a:t>
                      </a:r>
                      <a:r>
                        <a:rPr lang="fr-FR" sz="1050" b="1" dirty="0" smtClean="0">
                          <a:solidFill>
                            <a:schemeClr val="bg1"/>
                          </a:solidFill>
                        </a:rPr>
                        <a:t>/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r>
            </a:tbl>
          </a:graphicData>
        </a:graphic>
      </p:graphicFrame>
      <p:graphicFrame>
        <p:nvGraphicFramePr>
          <p:cNvPr id="13" name="Tableau 12"/>
          <p:cNvGraphicFramePr>
            <a:graphicFrameLocks noGrp="1"/>
          </p:cNvGraphicFramePr>
          <p:nvPr>
            <p:extLst>
              <p:ext uri="{D42A27DB-BD31-4B8C-83A1-F6EECF244321}">
                <p14:modId xmlns:p14="http://schemas.microsoft.com/office/powerpoint/2010/main" val="2915029794"/>
              </p:ext>
            </p:extLst>
          </p:nvPr>
        </p:nvGraphicFramePr>
        <p:xfrm>
          <a:off x="3923928" y="1052736"/>
          <a:ext cx="1584176" cy="1844040"/>
        </p:xfrm>
        <a:graphic>
          <a:graphicData uri="http://schemas.openxmlformats.org/drawingml/2006/table">
            <a:tbl>
              <a:tblPr firstRow="1" bandRow="1">
                <a:tableStyleId>{5C22544A-7EE6-4342-B048-85BDC9FD1C3A}</a:tableStyleId>
              </a:tblPr>
              <a:tblGrid>
                <a:gridCol w="871408"/>
                <a:gridCol w="712768"/>
              </a:tblGrid>
              <a:tr h="21600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accent4"/>
                          </a:solidFill>
                        </a:rPr>
                        <a:t>Poitiers</a:t>
                      </a:r>
                    </a:p>
                  </a:txBody>
                  <a:tcPr marL="45720" marR="45720" anchor="ct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sz="1000" b="0" dirty="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Sarrasin</a:t>
                      </a:r>
                      <a:endParaRPr lang="fr-FR" sz="1050" b="1" dirty="0">
                        <a:solidFill>
                          <a:schemeClr val="bg1"/>
                        </a:solidFill>
                      </a:endParaRPr>
                    </a:p>
                  </a:txBody>
                  <a:tcPr marL="45720" marR="45720" anchor="ctr">
                    <a:lnL w="2857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fr-FR" sz="1050" b="1" dirty="0" smtClean="0">
                          <a:solidFill>
                            <a:schemeClr val="bg1"/>
                          </a:solidFill>
                        </a:rPr>
                        <a:t>10 ans/10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Tournesol</a:t>
                      </a:r>
                      <a:endParaRPr lang="fr-FR" sz="1050" b="1" dirty="0">
                        <a:solidFill>
                          <a:schemeClr val="bg1"/>
                        </a:solidFill>
                      </a:endParaRPr>
                    </a:p>
                  </a:txBody>
                  <a:tcPr marL="45720" marR="45720" anchor="ctr">
                    <a:lnL w="2857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fr-FR" sz="1050" b="1" dirty="0" smtClean="0">
                          <a:solidFill>
                            <a:schemeClr val="bg1"/>
                          </a:solidFill>
                        </a:rPr>
                        <a:t>7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16000">
                <a:tc>
                  <a:txBody>
                    <a:bodyPr/>
                    <a:lstStyle/>
                    <a:p>
                      <a:r>
                        <a:rPr lang="fr-FR" sz="1050" b="1" dirty="0" smtClean="0">
                          <a:solidFill>
                            <a:schemeClr val="bg1"/>
                          </a:solidFill>
                        </a:rPr>
                        <a:t>Soja 000</a:t>
                      </a:r>
                      <a:endParaRPr lang="fr-FR" sz="1050" b="1" dirty="0">
                        <a:solidFill>
                          <a:schemeClr val="bg1"/>
                        </a:solidFill>
                      </a:endParaRPr>
                    </a:p>
                  </a:txBody>
                  <a:tcPr marL="45720" marR="45720" anchor="ctr">
                    <a:lnL w="2857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fr-FR" sz="1050" b="1" dirty="0" smtClean="0">
                          <a:solidFill>
                            <a:schemeClr val="bg1"/>
                          </a:solidFill>
                        </a:rPr>
                        <a:t>5 - 6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16000">
                <a:tc>
                  <a:txBody>
                    <a:bodyPr/>
                    <a:lstStyle/>
                    <a:p>
                      <a:r>
                        <a:rPr lang="fr-FR" sz="1050" b="1" dirty="0" smtClean="0">
                          <a:solidFill>
                            <a:schemeClr val="bg1"/>
                          </a:solidFill>
                        </a:rPr>
                        <a:t>Soja 0000</a:t>
                      </a:r>
                      <a:endParaRPr lang="fr-FR" sz="1050" b="1" dirty="0">
                        <a:solidFill>
                          <a:schemeClr val="bg1"/>
                        </a:solidFill>
                      </a:endParaRPr>
                    </a:p>
                  </a:txBody>
                  <a:tcPr marL="45720" marR="45720" anchor="ctr">
                    <a:lnL w="2857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fr-FR" sz="1050" b="1" dirty="0" smtClean="0">
                          <a:solidFill>
                            <a:schemeClr val="bg1"/>
                          </a:solidFill>
                        </a:rPr>
                        <a:t>9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Maïs 1560 DJ</a:t>
                      </a:r>
                      <a:endParaRPr lang="fr-FR" sz="1050" b="1" dirty="0">
                        <a:solidFill>
                          <a:schemeClr val="bg1"/>
                        </a:solidFill>
                      </a:endParaRPr>
                    </a:p>
                  </a:txBody>
                  <a:tcPr marL="45720" marR="45720" anchor="ctr">
                    <a:lnL w="2857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r>
                        <a:rPr lang="fr-FR" sz="1050" b="1" dirty="0" smtClean="0">
                          <a:solidFill>
                            <a:schemeClr val="bg1"/>
                          </a:solidFill>
                        </a:rPr>
                        <a:t> 1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r>
              <a:tr h="216000">
                <a:tc>
                  <a:txBody>
                    <a:bodyPr/>
                    <a:lstStyle/>
                    <a:p>
                      <a:r>
                        <a:rPr lang="fr-FR" sz="1050" b="1" dirty="0" smtClean="0">
                          <a:solidFill>
                            <a:schemeClr val="bg1"/>
                          </a:solidFill>
                        </a:rPr>
                        <a:t>Maïs 1600 DJ</a:t>
                      </a:r>
                      <a:endParaRPr lang="fr-FR" sz="1050" b="1" dirty="0">
                        <a:solidFill>
                          <a:schemeClr val="bg1"/>
                        </a:solidFill>
                      </a:endParaRPr>
                    </a:p>
                  </a:txBody>
                  <a:tcPr marL="45720" marR="45720" anchor="ctr">
                    <a:lnL w="28575"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r>
                        <a:rPr lang="fr-FR" sz="1050" b="1" baseline="0" dirty="0" smtClean="0">
                          <a:solidFill>
                            <a:schemeClr val="bg1"/>
                          </a:solidFill>
                        </a:rPr>
                        <a:t>1 </a:t>
                      </a:r>
                      <a:r>
                        <a:rPr lang="fr-FR" sz="1050" b="1" dirty="0" smtClean="0">
                          <a:solidFill>
                            <a:schemeClr val="bg1"/>
                          </a:solidFill>
                        </a:rPr>
                        <a:t>/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r>
            </a:tbl>
          </a:graphicData>
        </a:graphic>
      </p:graphicFrame>
      <p:graphicFrame>
        <p:nvGraphicFramePr>
          <p:cNvPr id="14" name="Tableau 13"/>
          <p:cNvGraphicFramePr>
            <a:graphicFrameLocks noGrp="1"/>
          </p:cNvGraphicFramePr>
          <p:nvPr>
            <p:extLst>
              <p:ext uri="{D42A27DB-BD31-4B8C-83A1-F6EECF244321}">
                <p14:modId xmlns:p14="http://schemas.microsoft.com/office/powerpoint/2010/main" val="251163033"/>
              </p:ext>
            </p:extLst>
          </p:nvPr>
        </p:nvGraphicFramePr>
        <p:xfrm>
          <a:off x="5580112" y="2809096"/>
          <a:ext cx="1584176" cy="1844040"/>
        </p:xfrm>
        <a:graphic>
          <a:graphicData uri="http://schemas.openxmlformats.org/drawingml/2006/table">
            <a:tbl>
              <a:tblPr firstRow="1" bandRow="1">
                <a:tableStyleId>{5C22544A-7EE6-4342-B048-85BDC9FD1C3A}</a:tableStyleId>
              </a:tblPr>
              <a:tblGrid>
                <a:gridCol w="871408"/>
                <a:gridCol w="712768"/>
              </a:tblGrid>
              <a:tr h="26327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tx2">
                              <a:lumMod val="60000"/>
                              <a:lumOff val="40000"/>
                            </a:schemeClr>
                          </a:solidFill>
                        </a:rPr>
                        <a:t>Lusignan</a:t>
                      </a:r>
                    </a:p>
                  </a:txBody>
                  <a:tcPr marL="45720" marR="45720" anchor="ctr">
                    <a:lnL w="28575" cap="flat" cmpd="sng" algn="ctr">
                      <a:solidFill>
                        <a:schemeClr val="tx2">
                          <a:lumMod val="60000"/>
                          <a:lumOff val="40000"/>
                        </a:schemeClr>
                      </a:solid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sz="1000" b="0" dirty="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Sarrasin</a:t>
                      </a:r>
                      <a:endParaRPr lang="fr-FR" sz="1050" b="1" dirty="0">
                        <a:solidFill>
                          <a:schemeClr val="bg1"/>
                        </a:solidFill>
                      </a:endParaRPr>
                    </a:p>
                  </a:txBody>
                  <a:tcPr marL="45720" marR="45720" anchor="ctr">
                    <a:lnL w="28575" cap="flat" cmpd="sng" algn="ctr">
                      <a:solidFill>
                        <a:schemeClr val="tx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fr-FR" sz="1050" b="1" dirty="0" smtClean="0">
                          <a:solidFill>
                            <a:schemeClr val="bg1"/>
                          </a:solidFill>
                        </a:rPr>
                        <a:t>10 ans/10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Tournesol</a:t>
                      </a:r>
                      <a:endParaRPr lang="fr-FR" sz="1050" b="1" dirty="0">
                        <a:solidFill>
                          <a:schemeClr val="bg1"/>
                        </a:solidFill>
                      </a:endParaRPr>
                    </a:p>
                  </a:txBody>
                  <a:tcPr marL="45720" marR="45720" anchor="ctr">
                    <a:lnL w="28575" cap="flat" cmpd="sng" algn="ctr">
                      <a:solidFill>
                        <a:schemeClr val="tx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fr-FR" sz="1050" b="1" dirty="0" smtClean="0">
                          <a:solidFill>
                            <a:schemeClr val="bg1"/>
                          </a:solidFill>
                        </a:rPr>
                        <a:t>7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16000">
                <a:tc>
                  <a:txBody>
                    <a:bodyPr/>
                    <a:lstStyle/>
                    <a:p>
                      <a:r>
                        <a:rPr lang="fr-FR" sz="1050" b="1" dirty="0" smtClean="0">
                          <a:solidFill>
                            <a:schemeClr val="bg1"/>
                          </a:solidFill>
                        </a:rPr>
                        <a:t>Soja 000</a:t>
                      </a:r>
                      <a:endParaRPr lang="fr-FR" sz="1050" b="1" dirty="0">
                        <a:solidFill>
                          <a:schemeClr val="bg1"/>
                        </a:solidFill>
                      </a:endParaRPr>
                    </a:p>
                  </a:txBody>
                  <a:tcPr marL="45720" marR="45720" anchor="ctr">
                    <a:lnL w="28575" cap="flat" cmpd="sng" algn="ctr">
                      <a:solidFill>
                        <a:schemeClr val="tx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fr-FR" sz="1050" b="1" dirty="0" smtClean="0">
                          <a:solidFill>
                            <a:schemeClr val="bg1"/>
                          </a:solidFill>
                        </a:rPr>
                        <a:t>4 – 5</a:t>
                      </a:r>
                      <a:r>
                        <a:rPr lang="fr-FR" sz="1050" b="1" baseline="0" dirty="0" smtClean="0">
                          <a:solidFill>
                            <a:schemeClr val="bg1"/>
                          </a:solidFill>
                        </a:rPr>
                        <a:t> </a:t>
                      </a:r>
                      <a:r>
                        <a:rPr lang="fr-FR" sz="1050" b="1" dirty="0" smtClean="0">
                          <a:solidFill>
                            <a:schemeClr val="bg1"/>
                          </a:solidFill>
                        </a:rPr>
                        <a:t>/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216000">
                <a:tc>
                  <a:txBody>
                    <a:bodyPr/>
                    <a:lstStyle/>
                    <a:p>
                      <a:r>
                        <a:rPr lang="fr-FR" sz="1050" b="1" dirty="0" smtClean="0">
                          <a:solidFill>
                            <a:schemeClr val="bg1"/>
                          </a:solidFill>
                        </a:rPr>
                        <a:t>Soja 0000</a:t>
                      </a:r>
                      <a:endParaRPr lang="fr-FR" sz="1050" b="1" dirty="0">
                        <a:solidFill>
                          <a:schemeClr val="bg1"/>
                        </a:solidFill>
                      </a:endParaRPr>
                    </a:p>
                  </a:txBody>
                  <a:tcPr marL="45720" marR="45720" anchor="ctr">
                    <a:lnL w="28575" cap="flat" cmpd="sng" algn="ctr">
                      <a:solidFill>
                        <a:schemeClr val="tx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fr-FR" sz="1050" b="1" dirty="0" smtClean="0">
                          <a:solidFill>
                            <a:schemeClr val="bg1"/>
                          </a:solidFill>
                        </a:rPr>
                        <a:t>9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Maïs 1560 DJ</a:t>
                      </a:r>
                      <a:endParaRPr lang="fr-FR" sz="1050" b="1" dirty="0">
                        <a:solidFill>
                          <a:schemeClr val="bg1"/>
                        </a:solidFill>
                      </a:endParaRPr>
                    </a:p>
                  </a:txBody>
                  <a:tcPr marL="45720" marR="45720" anchor="ctr">
                    <a:lnL w="28575" cap="flat" cmpd="sng" algn="ctr">
                      <a:solidFill>
                        <a:schemeClr val="tx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r>
                        <a:rPr lang="fr-FR" sz="1050" b="1" dirty="0" smtClean="0">
                          <a:solidFill>
                            <a:schemeClr val="bg1"/>
                          </a:solidFill>
                        </a:rPr>
                        <a:t> 1 - 2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r>
              <a:tr h="216000">
                <a:tc>
                  <a:txBody>
                    <a:bodyPr/>
                    <a:lstStyle/>
                    <a:p>
                      <a:r>
                        <a:rPr lang="fr-FR" sz="1050" b="1" dirty="0" smtClean="0">
                          <a:solidFill>
                            <a:schemeClr val="bg1"/>
                          </a:solidFill>
                        </a:rPr>
                        <a:t>Maïs 1600 DJ</a:t>
                      </a:r>
                      <a:endParaRPr lang="fr-FR" sz="1050" b="1" dirty="0">
                        <a:solidFill>
                          <a:schemeClr val="bg1"/>
                        </a:solidFill>
                      </a:endParaRPr>
                    </a:p>
                  </a:txBody>
                  <a:tcPr marL="45720" marR="45720" anchor="ctr">
                    <a:lnL w="28575" cap="flat" cmpd="sng" algn="ctr">
                      <a:solidFill>
                        <a:schemeClr val="tx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r>
                        <a:rPr lang="fr-FR" sz="1050" b="1" baseline="0" dirty="0" smtClean="0">
                          <a:solidFill>
                            <a:schemeClr val="bg1"/>
                          </a:solidFill>
                        </a:rPr>
                        <a:t>1 </a:t>
                      </a:r>
                      <a:r>
                        <a:rPr lang="fr-FR" sz="1050" b="1" dirty="0" smtClean="0">
                          <a:solidFill>
                            <a:schemeClr val="bg1"/>
                          </a:solidFill>
                        </a:rPr>
                        <a:t>/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tx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r>
            </a:tbl>
          </a:graphicData>
        </a:graphic>
      </p:graphicFrame>
      <p:graphicFrame>
        <p:nvGraphicFramePr>
          <p:cNvPr id="15" name="Tableau 14"/>
          <p:cNvGraphicFramePr>
            <a:graphicFrameLocks noGrp="1"/>
          </p:cNvGraphicFramePr>
          <p:nvPr>
            <p:extLst>
              <p:ext uri="{D42A27DB-BD31-4B8C-83A1-F6EECF244321}">
                <p14:modId xmlns:p14="http://schemas.microsoft.com/office/powerpoint/2010/main" val="1713467775"/>
              </p:ext>
            </p:extLst>
          </p:nvPr>
        </p:nvGraphicFramePr>
        <p:xfrm>
          <a:off x="4211960" y="4825320"/>
          <a:ext cx="1512168" cy="1844040"/>
        </p:xfrm>
        <a:graphic>
          <a:graphicData uri="http://schemas.openxmlformats.org/drawingml/2006/table">
            <a:tbl>
              <a:tblPr firstRow="1" bandRow="1">
                <a:tableStyleId>{5C22544A-7EE6-4342-B048-85BDC9FD1C3A}</a:tableStyleId>
              </a:tblPr>
              <a:tblGrid>
                <a:gridCol w="831799"/>
                <a:gridCol w="680369"/>
              </a:tblGrid>
              <a:tr h="21600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accent3">
                              <a:lumMod val="75000"/>
                            </a:schemeClr>
                          </a:solidFill>
                        </a:rPr>
                        <a:t>Angoulême</a:t>
                      </a:r>
                    </a:p>
                  </a:txBody>
                  <a:tcPr marL="45720" marR="4572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sz="1000" b="0" dirty="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Sarrasin</a:t>
                      </a:r>
                      <a:endParaRPr lang="fr-FR" sz="1050" b="1" dirty="0">
                        <a:solidFill>
                          <a:schemeClr val="bg1"/>
                        </a:solidFill>
                      </a:endParaRPr>
                    </a:p>
                  </a:txBody>
                  <a:tcPr marL="45720" marR="45720" anchor="ctr">
                    <a:lnL w="28575"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fr-FR" sz="1050" b="1" dirty="0" smtClean="0">
                          <a:solidFill>
                            <a:schemeClr val="bg1"/>
                          </a:solidFill>
                        </a:rPr>
                        <a:t>10 ans/10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Tournesol</a:t>
                      </a:r>
                      <a:endParaRPr lang="fr-FR" sz="1050" b="1" dirty="0">
                        <a:solidFill>
                          <a:schemeClr val="bg1"/>
                        </a:solidFill>
                      </a:endParaRPr>
                    </a:p>
                  </a:txBody>
                  <a:tcPr marL="45720" marR="45720" anchor="ctr">
                    <a:lnL w="28575"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fr-FR" sz="1050" b="1" dirty="0" smtClean="0">
                          <a:solidFill>
                            <a:schemeClr val="bg1"/>
                          </a:solidFill>
                        </a:rPr>
                        <a:t>9</a:t>
                      </a:r>
                      <a:r>
                        <a:rPr lang="fr-FR" sz="1050" b="1" baseline="0" dirty="0" smtClean="0">
                          <a:solidFill>
                            <a:schemeClr val="bg1"/>
                          </a:solidFill>
                        </a:rPr>
                        <a:t> - 10</a:t>
                      </a:r>
                      <a:r>
                        <a:rPr lang="fr-FR" sz="1050" b="1" dirty="0" smtClean="0">
                          <a:solidFill>
                            <a:schemeClr val="bg1"/>
                          </a:solidFill>
                        </a:rPr>
                        <a:t>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Soja 000</a:t>
                      </a:r>
                      <a:endParaRPr lang="fr-FR" sz="1050" b="1" dirty="0">
                        <a:solidFill>
                          <a:schemeClr val="bg1"/>
                        </a:solidFill>
                      </a:endParaRPr>
                    </a:p>
                  </a:txBody>
                  <a:tcPr marL="45720" marR="45720" anchor="ctr">
                    <a:lnL w="28575"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fr-FR" sz="1050" b="1" dirty="0" smtClean="0">
                          <a:solidFill>
                            <a:schemeClr val="bg1"/>
                          </a:solidFill>
                        </a:rPr>
                        <a:t>7 – 8</a:t>
                      </a:r>
                      <a:r>
                        <a:rPr lang="fr-FR" sz="1050" b="1" baseline="0" dirty="0" smtClean="0">
                          <a:solidFill>
                            <a:schemeClr val="bg1"/>
                          </a:solidFill>
                        </a:rPr>
                        <a:t> </a:t>
                      </a:r>
                      <a:r>
                        <a:rPr lang="fr-FR" sz="1050" b="1" dirty="0" smtClean="0">
                          <a:solidFill>
                            <a:schemeClr val="bg1"/>
                          </a:solidFill>
                        </a:rPr>
                        <a:t>/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16000">
                <a:tc>
                  <a:txBody>
                    <a:bodyPr/>
                    <a:lstStyle/>
                    <a:p>
                      <a:r>
                        <a:rPr lang="fr-FR" sz="1050" b="1" dirty="0" smtClean="0">
                          <a:solidFill>
                            <a:schemeClr val="bg1"/>
                          </a:solidFill>
                        </a:rPr>
                        <a:t>Soja 0000</a:t>
                      </a:r>
                      <a:endParaRPr lang="fr-FR" sz="1050" b="1" dirty="0">
                        <a:solidFill>
                          <a:schemeClr val="bg1"/>
                        </a:solidFill>
                      </a:endParaRPr>
                    </a:p>
                  </a:txBody>
                  <a:tcPr marL="45720" marR="45720" anchor="ctr">
                    <a:lnL w="28575"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fr-FR" sz="1050" b="1" dirty="0" smtClean="0">
                          <a:solidFill>
                            <a:schemeClr val="bg1"/>
                          </a:solidFill>
                        </a:rPr>
                        <a:t>10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6000">
                <a:tc>
                  <a:txBody>
                    <a:bodyPr/>
                    <a:lstStyle/>
                    <a:p>
                      <a:r>
                        <a:rPr lang="fr-FR" sz="1050" b="1" dirty="0" smtClean="0">
                          <a:solidFill>
                            <a:schemeClr val="bg1"/>
                          </a:solidFill>
                        </a:rPr>
                        <a:t>Maïs 1560 DJ</a:t>
                      </a:r>
                      <a:endParaRPr lang="fr-FR" sz="1050" b="1" dirty="0">
                        <a:solidFill>
                          <a:schemeClr val="bg1"/>
                        </a:solidFill>
                      </a:endParaRPr>
                    </a:p>
                  </a:txBody>
                  <a:tcPr marL="45720" marR="45720" anchor="ctr">
                    <a:lnL w="28575"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fr-FR" sz="1050" b="1" dirty="0" smtClean="0">
                          <a:solidFill>
                            <a:schemeClr val="bg1"/>
                          </a:solidFill>
                        </a:rPr>
                        <a:t> 6</a:t>
                      </a:r>
                      <a:r>
                        <a:rPr lang="fr-FR" sz="1050" b="1" baseline="0" dirty="0" smtClean="0">
                          <a:solidFill>
                            <a:schemeClr val="bg1"/>
                          </a:solidFill>
                        </a:rPr>
                        <a:t> </a:t>
                      </a:r>
                      <a:r>
                        <a:rPr lang="fr-FR" sz="1050" b="1" dirty="0" smtClean="0">
                          <a:solidFill>
                            <a:schemeClr val="bg1"/>
                          </a:solidFill>
                        </a:rPr>
                        <a:t>- 7 /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16000">
                <a:tc>
                  <a:txBody>
                    <a:bodyPr/>
                    <a:lstStyle/>
                    <a:p>
                      <a:r>
                        <a:rPr lang="fr-FR" sz="1050" b="1" dirty="0" smtClean="0">
                          <a:solidFill>
                            <a:schemeClr val="bg1"/>
                          </a:solidFill>
                        </a:rPr>
                        <a:t>Maïs 1600 DJ</a:t>
                      </a:r>
                      <a:endParaRPr lang="fr-FR" sz="1050" b="1" dirty="0">
                        <a:solidFill>
                          <a:schemeClr val="bg1"/>
                        </a:solidFill>
                      </a:endParaRPr>
                    </a:p>
                  </a:txBody>
                  <a:tcPr marL="45720" marR="45720" anchor="ctr">
                    <a:lnL w="28575"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fr-FR" sz="1050" b="1" baseline="0" dirty="0" smtClean="0">
                          <a:solidFill>
                            <a:schemeClr val="bg1"/>
                          </a:solidFill>
                        </a:rPr>
                        <a:t>4 - 5 </a:t>
                      </a:r>
                      <a:r>
                        <a:rPr lang="fr-FR" sz="1050" b="1" dirty="0" smtClean="0">
                          <a:solidFill>
                            <a:schemeClr val="bg1"/>
                          </a:solidFill>
                        </a:rPr>
                        <a:t>/ 10</a:t>
                      </a:r>
                      <a:endParaRPr lang="fr-FR" sz="1050" b="1" dirty="0">
                        <a:solidFill>
                          <a:schemeClr val="bg1"/>
                        </a:solidFill>
                      </a:endParaRPr>
                    </a:p>
                  </a:txBody>
                  <a:tcPr marL="45720" marR="45720" anchor="ctr">
                    <a:lnL w="12700" cap="flat" cmpd="sng" algn="ctr">
                      <a:no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bl>
          </a:graphicData>
        </a:graphic>
      </p:graphicFrame>
      <p:sp>
        <p:nvSpPr>
          <p:cNvPr id="18" name="Espace réservé du numéro de diapositive 4"/>
          <p:cNvSpPr txBox="1">
            <a:spLocks/>
          </p:cNvSpPr>
          <p:nvPr/>
        </p:nvSpPr>
        <p:spPr>
          <a:xfrm>
            <a:off x="8604448" y="6309321"/>
            <a:ext cx="432000" cy="432000"/>
          </a:xfrm>
          <a:prstGeom prst="flowChartConnector">
            <a:avLst/>
          </a:prstGeom>
          <a:solidFill>
            <a:srgbClr val="92D050"/>
          </a:solidFill>
        </p:spPr>
        <p:txBody>
          <a:bodyPr lIns="0" tIns="0" rIns="0" bIns="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17</a:t>
            </a:fld>
            <a:endParaRPr lang="fr-FR" sz="1400" b="1" dirty="0">
              <a:solidFill>
                <a:schemeClr val="bg1"/>
              </a:solidFill>
            </a:endParaRPr>
          </a:p>
        </p:txBody>
      </p:sp>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84781">
            <a:off x="8515396" y="3295309"/>
            <a:ext cx="195083" cy="756411"/>
          </a:xfrm>
          <a:prstGeom prst="rect">
            <a:avLst/>
          </a:prstGeom>
        </p:spPr>
      </p:pic>
      <p:sp>
        <p:nvSpPr>
          <p:cNvPr id="21" name="ZoneTexte 20"/>
          <p:cNvSpPr txBox="1"/>
          <p:nvPr/>
        </p:nvSpPr>
        <p:spPr>
          <a:xfrm>
            <a:off x="7740352" y="4244895"/>
            <a:ext cx="1323221" cy="1138773"/>
          </a:xfrm>
          <a:prstGeom prst="rect">
            <a:avLst/>
          </a:prstGeom>
          <a:solidFill>
            <a:srgbClr val="FFFF00"/>
          </a:solidFill>
        </p:spPr>
        <p:txBody>
          <a:bodyPr wrap="square" rtlCol="0">
            <a:spAutoFit/>
          </a:bodyPr>
          <a:lstStyle/>
          <a:p>
            <a:pPr algn="ctr"/>
            <a:r>
              <a:rPr lang="fr-FR" b="1" dirty="0" smtClean="0">
                <a:solidFill>
                  <a:srgbClr val="000099"/>
                </a:solidFill>
              </a:rPr>
              <a:t>Sarrasin</a:t>
            </a:r>
          </a:p>
          <a:p>
            <a:pPr algn="ctr"/>
            <a:r>
              <a:rPr lang="fr-FR" b="1" dirty="0" smtClean="0">
                <a:solidFill>
                  <a:srgbClr val="000099"/>
                </a:solidFill>
              </a:rPr>
              <a:t>Tournesol</a:t>
            </a:r>
          </a:p>
          <a:p>
            <a:pPr algn="ctr"/>
            <a:endParaRPr lang="fr-FR" b="1" dirty="0" smtClean="0">
              <a:solidFill>
                <a:srgbClr val="000099"/>
              </a:solidFill>
            </a:endParaRPr>
          </a:p>
          <a:p>
            <a:pPr algn="ctr"/>
            <a:r>
              <a:rPr lang="fr-FR" sz="1400" b="1" dirty="0" smtClean="0">
                <a:solidFill>
                  <a:srgbClr val="000099"/>
                </a:solidFill>
              </a:rPr>
              <a:t>Soja 0000</a:t>
            </a:r>
            <a:endParaRPr lang="fr-FR" sz="1400" b="1" dirty="0">
              <a:solidFill>
                <a:srgbClr val="000099"/>
              </a:solidFill>
            </a:endParaRPr>
          </a:p>
        </p:txBody>
      </p:sp>
      <p:pic>
        <p:nvPicPr>
          <p:cNvPr id="23" name="Image 7" descr="C:\Documents and Settings\Remi Ballot\Local Settings\Temporary Internet Files\Content.IE5\K1Z7Q3AQ\MC900437791[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9818" y="4939161"/>
            <a:ext cx="1320534" cy="108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84781">
            <a:off x="810953" y="1207077"/>
            <a:ext cx="195083" cy="756411"/>
          </a:xfrm>
          <a:prstGeom prst="rect">
            <a:avLst/>
          </a:prstGeom>
        </p:spPr>
      </p:pic>
      <p:sp>
        <p:nvSpPr>
          <p:cNvPr id="26" name="Rectangle à coins arrondis 25"/>
          <p:cNvSpPr/>
          <p:nvPr/>
        </p:nvSpPr>
        <p:spPr>
          <a:xfrm>
            <a:off x="1802999" y="104325"/>
            <a:ext cx="1089819" cy="676634"/>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bg1"/>
                </a:solidFill>
              </a:rPr>
              <a:t>Aléa 1.</a:t>
            </a:r>
            <a:endParaRPr lang="fr-FR" sz="2000" b="1" dirty="0">
              <a:solidFill>
                <a:schemeClr val="bg1"/>
              </a:solidFill>
            </a:endParaRPr>
          </a:p>
        </p:txBody>
      </p:sp>
    </p:spTree>
    <p:extLst>
      <p:ext uri="{BB962C8B-B14F-4D97-AF65-F5344CB8AC3E}">
        <p14:creationId xmlns:p14="http://schemas.microsoft.com/office/powerpoint/2010/main" val="1983310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67744" y="-27384"/>
            <a:ext cx="5616624" cy="892552"/>
          </a:xfrm>
          <a:prstGeom prst="rect">
            <a:avLst/>
          </a:prstGeom>
          <a:noFill/>
        </p:spPr>
        <p:txBody>
          <a:bodyPr wrap="square" rtlCol="0">
            <a:spAutoFit/>
          </a:bodyPr>
          <a:lstStyle/>
          <a:p>
            <a:pPr algn="ctr"/>
            <a:r>
              <a:rPr lang="fr-FR" sz="2800" dirty="0" smtClean="0">
                <a:latin typeface="Berlin Sans FB" pitchFamily="34" charset="0"/>
                <a:ea typeface="Verdana" pitchFamily="34" charset="0"/>
                <a:cs typeface="Verdana" pitchFamily="34" charset="0"/>
              </a:rPr>
              <a:t>Risque climatique</a:t>
            </a:r>
            <a:endParaRPr lang="fr-FR" sz="2000" dirty="0" smtClean="0">
              <a:latin typeface="Verdana" pitchFamily="34" charset="0"/>
              <a:ea typeface="Verdana" pitchFamily="34" charset="0"/>
              <a:cs typeface="Verdana" pitchFamily="34" charset="0"/>
            </a:endParaRPr>
          </a:p>
          <a:p>
            <a:pPr algn="ctr"/>
            <a:r>
              <a:rPr lang="fr-FR" sz="2400" dirty="0" smtClean="0">
                <a:solidFill>
                  <a:srgbClr val="000099"/>
                </a:solidFill>
                <a:latin typeface="Berlin Sans FB" pitchFamily="34" charset="0"/>
                <a:ea typeface="Verdana" pitchFamily="34" charset="0"/>
                <a:cs typeface="Verdana" pitchFamily="34" charset="0"/>
              </a:rPr>
              <a:t>Quels besoins en eau ?</a:t>
            </a:r>
            <a:endParaRPr lang="fr-FR" sz="2400" dirty="0">
              <a:solidFill>
                <a:srgbClr val="000099"/>
              </a:solidFill>
              <a:latin typeface="Berlin Sans FB" pitchFamily="34" charset="0"/>
              <a:ea typeface="Verdana" pitchFamily="34" charset="0"/>
              <a:cs typeface="Verdana" pitchFamily="34" charset="0"/>
            </a:endParaRPr>
          </a:p>
        </p:txBody>
      </p:sp>
      <p:sp>
        <p:nvSpPr>
          <p:cNvPr id="39" name="ZoneTexte 38"/>
          <p:cNvSpPr txBox="1"/>
          <p:nvPr/>
        </p:nvSpPr>
        <p:spPr>
          <a:xfrm>
            <a:off x="1007604" y="1543725"/>
            <a:ext cx="2520280" cy="707886"/>
          </a:xfrm>
          <a:prstGeom prst="rect">
            <a:avLst/>
          </a:prstGeom>
          <a:noFill/>
          <a:ln w="28575">
            <a:noFill/>
          </a:ln>
        </p:spPr>
        <p:txBody>
          <a:bodyPr wrap="square" rtlCol="0">
            <a:spAutoFit/>
          </a:bodyPr>
          <a:lstStyle/>
          <a:p>
            <a:pPr algn="ctr"/>
            <a:r>
              <a:rPr lang="fr-FR" sz="2000" dirty="0" smtClean="0">
                <a:solidFill>
                  <a:srgbClr val="00B050"/>
                </a:solidFill>
              </a:rPr>
              <a:t>Récolte </a:t>
            </a:r>
          </a:p>
          <a:p>
            <a:pPr algn="ctr"/>
            <a:r>
              <a:rPr lang="fr-FR" sz="2000" dirty="0" smtClean="0">
                <a:solidFill>
                  <a:srgbClr val="00B050"/>
                </a:solidFill>
              </a:rPr>
              <a:t>et « Bon » rendement</a:t>
            </a:r>
            <a:endParaRPr lang="fr-FR" sz="2000" dirty="0">
              <a:solidFill>
                <a:srgbClr val="00B050"/>
              </a:solidFill>
            </a:endParaRPr>
          </a:p>
        </p:txBody>
      </p:sp>
      <p:sp>
        <p:nvSpPr>
          <p:cNvPr id="40" name="ZoneTexte 39"/>
          <p:cNvSpPr txBox="1"/>
          <p:nvPr/>
        </p:nvSpPr>
        <p:spPr>
          <a:xfrm>
            <a:off x="5364088" y="1405225"/>
            <a:ext cx="3240360" cy="1015663"/>
          </a:xfrm>
          <a:prstGeom prst="rect">
            <a:avLst/>
          </a:prstGeom>
          <a:noFill/>
          <a:ln w="28575">
            <a:noFill/>
          </a:ln>
        </p:spPr>
        <p:txBody>
          <a:bodyPr wrap="square" rtlCol="0">
            <a:spAutoFit/>
          </a:bodyPr>
          <a:lstStyle/>
          <a:p>
            <a:pPr algn="ctr"/>
            <a:r>
              <a:rPr lang="fr-FR" sz="2000" dirty="0" smtClean="0">
                <a:solidFill>
                  <a:schemeClr val="tx2">
                    <a:lumMod val="60000"/>
                    <a:lumOff val="40000"/>
                  </a:schemeClr>
                </a:solidFill>
              </a:rPr>
              <a:t>Certaine quantité de pluviométrie pendant le cycle et à des stades précis</a:t>
            </a:r>
            <a:endParaRPr lang="fr-FR" sz="2000" dirty="0">
              <a:solidFill>
                <a:schemeClr val="tx2">
                  <a:lumMod val="60000"/>
                  <a:lumOff val="40000"/>
                </a:schemeClr>
              </a:solidFill>
            </a:endParaRPr>
          </a:p>
        </p:txBody>
      </p:sp>
      <p:sp>
        <p:nvSpPr>
          <p:cNvPr id="41" name="Double flèche horizontale 40"/>
          <p:cNvSpPr/>
          <p:nvPr/>
        </p:nvSpPr>
        <p:spPr>
          <a:xfrm>
            <a:off x="3851920" y="1685642"/>
            <a:ext cx="1584176" cy="504413"/>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4499992" y="1147391"/>
            <a:ext cx="360040" cy="769441"/>
          </a:xfrm>
          <a:prstGeom prst="rect">
            <a:avLst/>
          </a:prstGeom>
          <a:noFill/>
        </p:spPr>
        <p:txBody>
          <a:bodyPr wrap="square" rtlCol="0">
            <a:spAutoFit/>
          </a:bodyPr>
          <a:lstStyle/>
          <a:p>
            <a:r>
              <a:rPr lang="fr-FR" sz="4400" b="1" dirty="0" smtClean="0">
                <a:solidFill>
                  <a:srgbClr val="FF0000"/>
                </a:solidFill>
              </a:rPr>
              <a:t>?</a:t>
            </a:r>
            <a:endParaRPr lang="fr-FR" sz="4400" b="1" dirty="0">
              <a:solidFill>
                <a:srgbClr val="FF0000"/>
              </a:solidFill>
            </a:endParaRPr>
          </a:p>
        </p:txBody>
      </p:sp>
      <p:sp>
        <p:nvSpPr>
          <p:cNvPr id="43" name="ZoneTexte 42"/>
          <p:cNvSpPr txBox="1"/>
          <p:nvPr/>
        </p:nvSpPr>
        <p:spPr>
          <a:xfrm>
            <a:off x="385953" y="2523960"/>
            <a:ext cx="8506527" cy="2500685"/>
          </a:xfrm>
          <a:prstGeom prst="rect">
            <a:avLst/>
          </a:prstGeom>
          <a:solidFill>
            <a:schemeClr val="accent6">
              <a:lumMod val="20000"/>
              <a:lumOff val="80000"/>
            </a:schemeClr>
          </a:solidFill>
        </p:spPr>
        <p:txBody>
          <a:bodyPr wrap="square" rtlCol="0">
            <a:spAutoFit/>
          </a:bodyPr>
          <a:lstStyle/>
          <a:p>
            <a:pPr lvl="1"/>
            <a:r>
              <a:rPr lang="fr-FR" sz="2000" dirty="0" smtClean="0"/>
              <a:t>- Peu de données sur les besoins en eau</a:t>
            </a:r>
          </a:p>
          <a:p>
            <a:pPr lvl="1"/>
            <a:r>
              <a:rPr lang="fr-FR" sz="2000" dirty="0" smtClean="0"/>
              <a:t>- Critère primordial à la réussite d’une dérobée</a:t>
            </a:r>
          </a:p>
          <a:p>
            <a:endParaRPr lang="fr-FR" sz="1050" dirty="0" smtClean="0"/>
          </a:p>
          <a:p>
            <a:r>
              <a:rPr lang="fr-FR" dirty="0" smtClean="0">
                <a:sym typeface="Wingdings"/>
              </a:rPr>
              <a:t>	</a:t>
            </a:r>
            <a:r>
              <a:rPr lang="fr-FR" sz="2000" dirty="0" smtClean="0">
                <a:sym typeface="Wingdings"/>
              </a:rPr>
              <a:t>  </a:t>
            </a:r>
            <a:r>
              <a:rPr lang="fr-FR" sz="2000" dirty="0" smtClean="0">
                <a:sym typeface="Wingdings" pitchFamily="2" charset="2"/>
              </a:rPr>
              <a:t>Définitions de critères « empiriques » </a:t>
            </a:r>
            <a:r>
              <a:rPr lang="fr-FR" sz="2000" b="1" dirty="0" smtClean="0">
                <a:solidFill>
                  <a:srgbClr val="C00000"/>
                </a:solidFill>
                <a:sym typeface="Wingdings" pitchFamily="2" charset="2"/>
              </a:rPr>
              <a:t>à partir de </a:t>
            </a:r>
          </a:p>
          <a:p>
            <a:pPr marL="3943350" lvl="8" indent="366713">
              <a:buFont typeface="Wingdings"/>
              <a:buChar char="à"/>
            </a:pPr>
            <a:r>
              <a:rPr lang="fr-FR" sz="2000" dirty="0" smtClean="0">
                <a:solidFill>
                  <a:srgbClr val="000099"/>
                </a:solidFill>
                <a:sym typeface="Wingdings" pitchFamily="2" charset="2"/>
              </a:rPr>
              <a:t>68 expériences en sarrasin</a:t>
            </a:r>
          </a:p>
          <a:p>
            <a:pPr marL="3943350" lvl="8">
              <a:buFont typeface="Wingdings"/>
              <a:buChar char="à"/>
            </a:pPr>
            <a:r>
              <a:rPr lang="fr-FR" sz="2000" dirty="0" smtClean="0">
                <a:solidFill>
                  <a:srgbClr val="000099"/>
                </a:solidFill>
                <a:sym typeface="Wingdings" pitchFamily="2" charset="2"/>
              </a:rPr>
              <a:t>  10 expériences en </a:t>
            </a:r>
            <a:r>
              <a:rPr lang="fr-FR" sz="2000" dirty="0" smtClean="0">
                <a:solidFill>
                  <a:srgbClr val="000099"/>
                </a:solidFill>
                <a:sym typeface="Wingdings" pitchFamily="2" charset="2"/>
              </a:rPr>
              <a:t>tournesol</a:t>
            </a:r>
          </a:p>
          <a:p>
            <a:pPr marL="3943350" lvl="8"/>
            <a:endParaRPr lang="fr-FR" sz="2000" dirty="0">
              <a:solidFill>
                <a:srgbClr val="000099"/>
              </a:solidFill>
              <a:sym typeface="Wingdings" pitchFamily="2" charset="2"/>
            </a:endParaRPr>
          </a:p>
          <a:p>
            <a:pPr marL="0" lvl="8"/>
            <a:r>
              <a:rPr lang="fr-FR" sz="2000" dirty="0" smtClean="0">
                <a:sym typeface="Wingdings"/>
              </a:rPr>
              <a:t>	  </a:t>
            </a:r>
            <a:r>
              <a:rPr lang="fr-FR" sz="2000" dirty="0" smtClean="0">
                <a:sym typeface="Wingdings" pitchFamily="2" charset="2"/>
              </a:rPr>
              <a:t>Identification les années de réussite des conditions pluviométriques</a:t>
            </a:r>
            <a:endParaRPr lang="fr-FR" sz="600" dirty="0"/>
          </a:p>
        </p:txBody>
      </p:sp>
      <p:sp>
        <p:nvSpPr>
          <p:cNvPr id="9" name="ZoneTexte 8"/>
          <p:cNvSpPr txBox="1"/>
          <p:nvPr/>
        </p:nvSpPr>
        <p:spPr>
          <a:xfrm>
            <a:off x="383686" y="5098825"/>
            <a:ext cx="8508794" cy="1169551"/>
          </a:xfrm>
          <a:prstGeom prst="rect">
            <a:avLst/>
          </a:prstGeom>
          <a:solidFill>
            <a:srgbClr val="FFFF00"/>
          </a:solidFill>
        </p:spPr>
        <p:txBody>
          <a:bodyPr wrap="square" rtlCol="0">
            <a:spAutoFit/>
          </a:bodyPr>
          <a:lstStyle/>
          <a:p>
            <a:r>
              <a:rPr lang="fr-FR" sz="2000" b="1" u="sng" dirty="0" smtClean="0">
                <a:solidFill>
                  <a:srgbClr val="FF0000"/>
                </a:solidFill>
              </a:rPr>
              <a:t>Objectif</a:t>
            </a:r>
          </a:p>
          <a:p>
            <a:pPr marL="285750" indent="-285750">
              <a:buFont typeface="Wingdings" pitchFamily="2" charset="2"/>
              <a:buChar char="F"/>
            </a:pPr>
            <a:r>
              <a:rPr lang="fr-FR" sz="2000" dirty="0" smtClean="0">
                <a:solidFill>
                  <a:srgbClr val="FF0000"/>
                </a:solidFill>
              </a:rPr>
              <a:t>Définir       </a:t>
            </a:r>
            <a:r>
              <a:rPr lang="fr-FR" sz="2000" b="1" dirty="0">
                <a:solidFill>
                  <a:srgbClr val="FF0000"/>
                </a:solidFill>
              </a:rPr>
              <a:t>X </a:t>
            </a:r>
            <a:r>
              <a:rPr lang="fr-FR" sz="2000" b="1" dirty="0" smtClean="0">
                <a:solidFill>
                  <a:srgbClr val="FF0000"/>
                </a:solidFill>
              </a:rPr>
              <a:t>     années  </a:t>
            </a:r>
            <a:r>
              <a:rPr lang="fr-FR" sz="2000" b="1" dirty="0">
                <a:solidFill>
                  <a:srgbClr val="FF0000"/>
                </a:solidFill>
              </a:rPr>
              <a:t>/  10 </a:t>
            </a:r>
            <a:r>
              <a:rPr lang="fr-FR" sz="2000" dirty="0">
                <a:solidFill>
                  <a:srgbClr val="FF0000"/>
                </a:solidFill>
              </a:rPr>
              <a:t>	</a:t>
            </a:r>
            <a:r>
              <a:rPr lang="fr-FR" dirty="0" smtClean="0">
                <a:solidFill>
                  <a:srgbClr val="FF0000"/>
                </a:solidFill>
              </a:rPr>
              <a:t>où la quantité d’eau pendant l’été a permis d’avoir 				un rendement « conforme » au cas type</a:t>
            </a:r>
          </a:p>
          <a:p>
            <a:endParaRPr lang="fr-FR" sz="1200" dirty="0" smtClean="0">
              <a:solidFill>
                <a:srgbClr val="FF0000"/>
              </a:solidFill>
            </a:endParaRPr>
          </a:p>
        </p:txBody>
      </p:sp>
      <p:sp>
        <p:nvSpPr>
          <p:cNvPr id="10" name="Espace réservé du numéro de diapositive 4"/>
          <p:cNvSpPr txBox="1">
            <a:spLocks/>
          </p:cNvSpPr>
          <p:nvPr/>
        </p:nvSpPr>
        <p:spPr>
          <a:xfrm>
            <a:off x="8604448" y="6309321"/>
            <a:ext cx="432000" cy="432000"/>
          </a:xfrm>
          <a:prstGeom prst="flowChartConnector">
            <a:avLst/>
          </a:prstGeom>
          <a:solidFill>
            <a:srgbClr val="92D050"/>
          </a:solidFill>
        </p:spPr>
        <p:txBody>
          <a:bodyPr lIns="0" tIns="0" rIns="0" bIns="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18</a:t>
            </a:fld>
            <a:endParaRPr lang="fr-FR" sz="1400" b="1" dirty="0">
              <a:solidFill>
                <a:schemeClr val="bg1"/>
              </a:solidFill>
            </a:endParaRPr>
          </a:p>
        </p:txBody>
      </p:sp>
      <p:graphicFrame>
        <p:nvGraphicFramePr>
          <p:cNvPr id="3" name="Objet 2"/>
          <p:cNvGraphicFramePr>
            <a:graphicFrameLocks noChangeAspect="1"/>
          </p:cNvGraphicFramePr>
          <p:nvPr>
            <p:extLst>
              <p:ext uri="{D42A27DB-BD31-4B8C-83A1-F6EECF244321}">
                <p14:modId xmlns:p14="http://schemas.microsoft.com/office/powerpoint/2010/main" val="4041420503"/>
              </p:ext>
            </p:extLst>
          </p:nvPr>
        </p:nvGraphicFramePr>
        <p:xfrm>
          <a:off x="503548" y="825675"/>
          <a:ext cx="1044575" cy="1000125"/>
        </p:xfrm>
        <a:graphic>
          <a:graphicData uri="http://schemas.openxmlformats.org/presentationml/2006/ole">
            <mc:AlternateContent xmlns:mc="http://schemas.openxmlformats.org/markup-compatibility/2006">
              <mc:Choice xmlns:v="urn:schemas-microsoft-com:vml" Requires="v">
                <p:oleObj spid="_x0000_s78942" name="Image bitmap" r:id="rId4" imgW="762106" imgH="724001" progId="PBrush">
                  <p:embed/>
                </p:oleObj>
              </mc:Choice>
              <mc:Fallback>
                <p:oleObj name="Image bitmap" r:id="rId4" imgW="762106" imgH="724001" progId="PBrush">
                  <p:embed/>
                  <p:pic>
                    <p:nvPicPr>
                      <p:cNvPr id="0" name="Objet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548" y="825675"/>
                        <a:ext cx="10445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à coins arrondis 10"/>
          <p:cNvSpPr/>
          <p:nvPr/>
        </p:nvSpPr>
        <p:spPr>
          <a:xfrm>
            <a:off x="1722834" y="80575"/>
            <a:ext cx="1089819" cy="676634"/>
          </a:xfrm>
          <a:prstGeom prst="roundRect">
            <a:avLst/>
          </a:prstGeom>
          <a:solidFill>
            <a:srgbClr val="0000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bg1"/>
                </a:solidFill>
              </a:rPr>
              <a:t>Aléa 2.</a:t>
            </a:r>
            <a:endParaRPr lang="fr-FR" sz="2000" b="1" dirty="0">
              <a:solidFill>
                <a:schemeClr val="bg1"/>
              </a:solidFill>
            </a:endParaRPr>
          </a:p>
        </p:txBody>
      </p:sp>
    </p:spTree>
    <p:extLst>
      <p:ext uri="{BB962C8B-B14F-4D97-AF65-F5344CB8AC3E}">
        <p14:creationId xmlns:p14="http://schemas.microsoft.com/office/powerpoint/2010/main" val="1083429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animBg="1"/>
      <p:bldP spid="42" grpId="0"/>
      <p:bldP spid="43"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67744" y="-27384"/>
            <a:ext cx="5616624" cy="892552"/>
          </a:xfrm>
          <a:prstGeom prst="rect">
            <a:avLst/>
          </a:prstGeom>
          <a:noFill/>
        </p:spPr>
        <p:txBody>
          <a:bodyPr wrap="square" rtlCol="0">
            <a:spAutoFit/>
          </a:bodyPr>
          <a:lstStyle/>
          <a:p>
            <a:pPr algn="ctr"/>
            <a:r>
              <a:rPr lang="fr-FR" sz="2800" dirty="0" smtClean="0">
                <a:latin typeface="Berlin Sans FB" pitchFamily="34" charset="0"/>
                <a:ea typeface="Verdana" pitchFamily="34" charset="0"/>
                <a:cs typeface="Verdana" pitchFamily="34" charset="0"/>
              </a:rPr>
              <a:t>Risque climatique</a:t>
            </a:r>
            <a:endParaRPr lang="fr-FR" sz="2000" dirty="0" smtClean="0">
              <a:latin typeface="Verdana" pitchFamily="34" charset="0"/>
              <a:ea typeface="Verdana" pitchFamily="34" charset="0"/>
              <a:cs typeface="Verdana" pitchFamily="34" charset="0"/>
            </a:endParaRPr>
          </a:p>
          <a:p>
            <a:pPr algn="ctr"/>
            <a:r>
              <a:rPr lang="fr-FR" sz="2400" dirty="0" smtClean="0">
                <a:solidFill>
                  <a:srgbClr val="000099"/>
                </a:solidFill>
                <a:latin typeface="Berlin Sans FB" pitchFamily="34" charset="0"/>
                <a:ea typeface="Verdana" pitchFamily="34" charset="0"/>
                <a:cs typeface="Verdana" pitchFamily="34" charset="0"/>
              </a:rPr>
              <a:t>Quels besoins en eau ?</a:t>
            </a:r>
            <a:endParaRPr lang="fr-FR" sz="2400" dirty="0">
              <a:solidFill>
                <a:srgbClr val="000099"/>
              </a:solidFill>
              <a:latin typeface="Berlin Sans FB" pitchFamily="34" charset="0"/>
              <a:ea typeface="Verdana" pitchFamily="34" charset="0"/>
              <a:cs typeface="Verdana" pitchFamily="34" charset="0"/>
            </a:endParaRPr>
          </a:p>
        </p:txBody>
      </p:sp>
      <p:sp>
        <p:nvSpPr>
          <p:cNvPr id="10" name="Espace réservé du numéro de diapositive 4"/>
          <p:cNvSpPr txBox="1">
            <a:spLocks/>
          </p:cNvSpPr>
          <p:nvPr/>
        </p:nvSpPr>
        <p:spPr>
          <a:xfrm>
            <a:off x="8604448" y="6309321"/>
            <a:ext cx="432000" cy="432000"/>
          </a:xfrm>
          <a:prstGeom prst="flowChartConnector">
            <a:avLst/>
          </a:prstGeom>
          <a:solidFill>
            <a:srgbClr val="92D050"/>
          </a:solidFill>
        </p:spPr>
        <p:txBody>
          <a:bodyPr lIns="0" tIns="0" rIns="0" bIns="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19</a:t>
            </a:fld>
            <a:endParaRPr lang="fr-FR" sz="1400" b="1" dirty="0">
              <a:solidFill>
                <a:schemeClr val="bg1"/>
              </a:solidFill>
            </a:endParaRPr>
          </a:p>
        </p:txBody>
      </p:sp>
      <p:graphicFrame>
        <p:nvGraphicFramePr>
          <p:cNvPr id="3" name="Objet 2"/>
          <p:cNvGraphicFramePr>
            <a:graphicFrameLocks noChangeAspect="1"/>
          </p:cNvGraphicFramePr>
          <p:nvPr>
            <p:extLst>
              <p:ext uri="{D42A27DB-BD31-4B8C-83A1-F6EECF244321}">
                <p14:modId xmlns:p14="http://schemas.microsoft.com/office/powerpoint/2010/main" val="1151156133"/>
              </p:ext>
            </p:extLst>
          </p:nvPr>
        </p:nvGraphicFramePr>
        <p:xfrm>
          <a:off x="389299" y="620688"/>
          <a:ext cx="870333" cy="833298"/>
        </p:xfrm>
        <a:graphic>
          <a:graphicData uri="http://schemas.openxmlformats.org/presentationml/2006/ole">
            <mc:AlternateContent xmlns:mc="http://schemas.openxmlformats.org/markup-compatibility/2006">
              <mc:Choice xmlns:v="urn:schemas-microsoft-com:vml" Requires="v">
                <p:oleObj spid="_x0000_s89121" name="Image bitmap" r:id="rId4" imgW="762106" imgH="724001" progId="PBrush">
                  <p:embed/>
                </p:oleObj>
              </mc:Choice>
              <mc:Fallback>
                <p:oleObj name="Image bitmap" r:id="rId4" imgW="762106" imgH="724001" progId="PBrush">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299" y="620688"/>
                        <a:ext cx="870333" cy="833298"/>
                      </a:xfrm>
                      <a:prstGeom prst="rect">
                        <a:avLst/>
                      </a:prstGeom>
                      <a:noFill/>
                      <a:ln>
                        <a:noFill/>
                      </a:ln>
                      <a:extLst/>
                    </p:spPr>
                  </p:pic>
                </p:oleObj>
              </mc:Fallback>
            </mc:AlternateContent>
          </a:graphicData>
        </a:graphic>
      </p:graphicFrame>
      <p:sp>
        <p:nvSpPr>
          <p:cNvPr id="11" name="Rectangle à coins arrondis 10"/>
          <p:cNvSpPr/>
          <p:nvPr/>
        </p:nvSpPr>
        <p:spPr>
          <a:xfrm>
            <a:off x="1722834" y="80575"/>
            <a:ext cx="1089819" cy="676634"/>
          </a:xfrm>
          <a:prstGeom prst="roundRect">
            <a:avLst/>
          </a:prstGeom>
          <a:solidFill>
            <a:srgbClr val="0000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bg1"/>
                </a:solidFill>
              </a:rPr>
              <a:t>Aléa 2.</a:t>
            </a:r>
            <a:endParaRPr lang="fr-FR" sz="2000" b="1" dirty="0">
              <a:solidFill>
                <a:schemeClr val="bg1"/>
              </a:solidFill>
            </a:endParaRPr>
          </a:p>
        </p:txBody>
      </p:sp>
      <p:sp>
        <p:nvSpPr>
          <p:cNvPr id="12" name="ZoneTexte 11">
            <a:extLst>
              <a:ext uri="{FF2B5EF4-FFF2-40B4-BE49-F238E27FC236}">
                <a16:creationId xmlns="" xmlns:a16="http://schemas.microsoft.com/office/drawing/2014/main" id="{C47BB1C5-B68A-4AAE-AE52-C006CD7695FA}"/>
              </a:ext>
            </a:extLst>
          </p:cNvPr>
          <p:cNvSpPr txBox="1"/>
          <p:nvPr/>
        </p:nvSpPr>
        <p:spPr>
          <a:xfrm>
            <a:off x="3576752" y="2436583"/>
            <a:ext cx="2051051" cy="307777"/>
          </a:xfrm>
          <a:prstGeom prst="rect">
            <a:avLst/>
          </a:prstGeom>
          <a:noFill/>
        </p:spPr>
        <p:txBody>
          <a:bodyPr wrap="square" rtlCol="0">
            <a:spAutoFit/>
          </a:bodyPr>
          <a:lstStyle/>
          <a:p>
            <a:pPr algn="ctr"/>
            <a:r>
              <a:rPr lang="fr-FR" sz="1400" b="1" dirty="0"/>
              <a:t>Critères et indicateurs</a:t>
            </a:r>
          </a:p>
        </p:txBody>
      </p:sp>
      <p:sp>
        <p:nvSpPr>
          <p:cNvPr id="13" name="ZoneTexte 12">
            <a:extLst>
              <a:ext uri="{FF2B5EF4-FFF2-40B4-BE49-F238E27FC236}">
                <a16:creationId xmlns="" xmlns:a16="http://schemas.microsoft.com/office/drawing/2014/main" id="{C9D5E940-C2AD-4CDA-B94D-B817A70E50F2}"/>
              </a:ext>
            </a:extLst>
          </p:cNvPr>
          <p:cNvSpPr txBox="1"/>
          <p:nvPr/>
        </p:nvSpPr>
        <p:spPr>
          <a:xfrm>
            <a:off x="3443669" y="3785606"/>
            <a:ext cx="2312021" cy="369332"/>
          </a:xfrm>
          <a:prstGeom prst="rect">
            <a:avLst/>
          </a:prstGeom>
          <a:noFill/>
        </p:spPr>
        <p:txBody>
          <a:bodyPr wrap="square" rtlCol="0">
            <a:spAutoFit/>
          </a:bodyPr>
          <a:lstStyle/>
          <a:p>
            <a:pPr algn="ctr"/>
            <a:r>
              <a:rPr lang="fr-FR" dirty="0"/>
              <a:t>Arbre de décision</a:t>
            </a:r>
          </a:p>
        </p:txBody>
      </p:sp>
      <p:sp>
        <p:nvSpPr>
          <p:cNvPr id="14" name="ZoneTexte 13">
            <a:extLst>
              <a:ext uri="{FF2B5EF4-FFF2-40B4-BE49-F238E27FC236}">
                <a16:creationId xmlns="" xmlns:a16="http://schemas.microsoft.com/office/drawing/2014/main" id="{33B78A2F-135F-4658-AF64-2359E2940479}"/>
              </a:ext>
            </a:extLst>
          </p:cNvPr>
          <p:cNvSpPr txBox="1"/>
          <p:nvPr/>
        </p:nvSpPr>
        <p:spPr>
          <a:xfrm>
            <a:off x="5642112" y="1020932"/>
            <a:ext cx="1867103" cy="756000"/>
          </a:xfrm>
          <a:prstGeom prst="ellipse">
            <a:avLst/>
          </a:prstGeom>
          <a:solidFill>
            <a:schemeClr val="accent3">
              <a:lumMod val="60000"/>
              <a:lumOff val="40000"/>
            </a:schemeClr>
          </a:solidFill>
        </p:spPr>
        <p:txBody>
          <a:bodyPr wrap="square" lIns="18000" tIns="36000" rIns="18000" bIns="36000" rtlCol="0" anchor="ctr" anchorCtr="0">
            <a:spAutoFit/>
          </a:bodyPr>
          <a:lstStyle/>
          <a:p>
            <a:pPr algn="ctr"/>
            <a:r>
              <a:rPr lang="fr-FR" sz="1600" b="1" dirty="0">
                <a:solidFill>
                  <a:schemeClr val="accent3">
                    <a:lumMod val="50000"/>
                  </a:schemeClr>
                </a:solidFill>
              </a:rPr>
              <a:t>Besoins physiologiques</a:t>
            </a:r>
          </a:p>
        </p:txBody>
      </p:sp>
      <p:sp>
        <p:nvSpPr>
          <p:cNvPr id="15" name="Flèche : courbe vers la gauche 11">
            <a:extLst>
              <a:ext uri="{FF2B5EF4-FFF2-40B4-BE49-F238E27FC236}">
                <a16:creationId xmlns="" xmlns:a16="http://schemas.microsoft.com/office/drawing/2014/main" id="{130F3ACB-E158-4CC6-ADB1-AEC7774293A6}"/>
              </a:ext>
            </a:extLst>
          </p:cNvPr>
          <p:cNvSpPr/>
          <p:nvPr/>
        </p:nvSpPr>
        <p:spPr>
          <a:xfrm>
            <a:off x="5474465" y="2553738"/>
            <a:ext cx="579882" cy="155305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Flèche : droite 15">
            <a:extLst>
              <a:ext uri="{FF2B5EF4-FFF2-40B4-BE49-F238E27FC236}">
                <a16:creationId xmlns="" xmlns:a16="http://schemas.microsoft.com/office/drawing/2014/main" id="{D66A967D-96AF-4266-A6EB-C4ACF385BD33}"/>
              </a:ext>
            </a:extLst>
          </p:cNvPr>
          <p:cNvSpPr/>
          <p:nvPr/>
        </p:nvSpPr>
        <p:spPr>
          <a:xfrm rot="3023806">
            <a:off x="3147482" y="1890498"/>
            <a:ext cx="1027841" cy="2148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 droite 122">
            <a:extLst>
              <a:ext uri="{FF2B5EF4-FFF2-40B4-BE49-F238E27FC236}">
                <a16:creationId xmlns="" xmlns:a16="http://schemas.microsoft.com/office/drawing/2014/main" id="{257573FE-5463-463F-B85E-A26B9B1D6056}"/>
              </a:ext>
            </a:extLst>
          </p:cNvPr>
          <p:cNvSpPr/>
          <p:nvPr/>
        </p:nvSpPr>
        <p:spPr>
          <a:xfrm rot="5400000">
            <a:off x="4303232" y="1959762"/>
            <a:ext cx="610858" cy="21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 droite 123">
            <a:extLst>
              <a:ext uri="{FF2B5EF4-FFF2-40B4-BE49-F238E27FC236}">
                <a16:creationId xmlns="" xmlns:a16="http://schemas.microsoft.com/office/drawing/2014/main" id="{C062667D-5FF1-4852-A72A-C10D1ACF96CF}"/>
              </a:ext>
            </a:extLst>
          </p:cNvPr>
          <p:cNvSpPr/>
          <p:nvPr/>
        </p:nvSpPr>
        <p:spPr>
          <a:xfrm rot="7687082">
            <a:off x="4998495" y="1885010"/>
            <a:ext cx="966586" cy="21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 xmlns:a16="http://schemas.microsoft.com/office/drawing/2014/main" id="{51C3C6DC-1364-4D8C-9A99-C76AA2C4A717}"/>
              </a:ext>
            </a:extLst>
          </p:cNvPr>
          <p:cNvSpPr txBox="1"/>
          <p:nvPr/>
        </p:nvSpPr>
        <p:spPr>
          <a:xfrm>
            <a:off x="1971442" y="1372705"/>
            <a:ext cx="1525823" cy="369332"/>
          </a:xfrm>
          <a:prstGeom prst="rect">
            <a:avLst/>
          </a:prstGeom>
          <a:noFill/>
        </p:spPr>
        <p:txBody>
          <a:bodyPr wrap="square" rtlCol="0">
            <a:spAutoFit/>
          </a:bodyPr>
          <a:lstStyle/>
          <a:p>
            <a:r>
              <a:rPr lang="fr-FR" dirty="0"/>
              <a:t>Expériences</a:t>
            </a:r>
          </a:p>
        </p:txBody>
      </p:sp>
      <p:sp>
        <p:nvSpPr>
          <p:cNvPr id="20" name="ZoneTexte 19">
            <a:extLst>
              <a:ext uri="{FF2B5EF4-FFF2-40B4-BE49-F238E27FC236}">
                <a16:creationId xmlns="" xmlns:a16="http://schemas.microsoft.com/office/drawing/2014/main" id="{D039DD47-0C36-44DD-8626-96694D6C7027}"/>
              </a:ext>
            </a:extLst>
          </p:cNvPr>
          <p:cNvSpPr txBox="1"/>
          <p:nvPr/>
        </p:nvSpPr>
        <p:spPr>
          <a:xfrm>
            <a:off x="3913328" y="1214182"/>
            <a:ext cx="1372901" cy="519351"/>
          </a:xfrm>
          <a:prstGeom prst="ellipse">
            <a:avLst/>
          </a:prstGeom>
          <a:solidFill>
            <a:schemeClr val="accent5">
              <a:lumMod val="60000"/>
              <a:lumOff val="40000"/>
            </a:schemeClr>
          </a:solidFill>
        </p:spPr>
        <p:txBody>
          <a:bodyPr wrap="square" rtlCol="0">
            <a:spAutoFit/>
          </a:bodyPr>
          <a:lstStyle/>
          <a:p>
            <a:pPr algn="ctr"/>
            <a:r>
              <a:rPr lang="fr-FR" b="1" dirty="0">
                <a:solidFill>
                  <a:srgbClr val="002060"/>
                </a:solidFill>
              </a:rPr>
              <a:t>Climat</a:t>
            </a:r>
          </a:p>
        </p:txBody>
      </p:sp>
      <p:sp>
        <p:nvSpPr>
          <p:cNvPr id="21" name="ZoneTexte 20">
            <a:extLst>
              <a:ext uri="{FF2B5EF4-FFF2-40B4-BE49-F238E27FC236}">
                <a16:creationId xmlns="" xmlns:a16="http://schemas.microsoft.com/office/drawing/2014/main" id="{2D23DD37-E71C-4B02-9A4B-26DDD45AD719}"/>
              </a:ext>
            </a:extLst>
          </p:cNvPr>
          <p:cNvSpPr txBox="1"/>
          <p:nvPr/>
        </p:nvSpPr>
        <p:spPr>
          <a:xfrm>
            <a:off x="1552769" y="980728"/>
            <a:ext cx="1867103" cy="837981"/>
          </a:xfrm>
          <a:prstGeom prst="ellipse">
            <a:avLst/>
          </a:prstGeom>
          <a:solidFill>
            <a:schemeClr val="accent6">
              <a:lumMod val="60000"/>
              <a:lumOff val="40000"/>
            </a:schemeClr>
          </a:solidFill>
        </p:spPr>
        <p:txBody>
          <a:bodyPr wrap="square" lIns="18000" tIns="36000" rIns="18000" bIns="36000" rtlCol="0" anchor="ctr" anchorCtr="0">
            <a:spAutoFit/>
          </a:bodyPr>
          <a:lstStyle/>
          <a:p>
            <a:pPr algn="ctr"/>
            <a:r>
              <a:rPr lang="fr-FR" b="1" dirty="0" smtClean="0">
                <a:solidFill>
                  <a:schemeClr val="accent6">
                    <a:lumMod val="50000"/>
                  </a:schemeClr>
                </a:solidFill>
              </a:rPr>
              <a:t>Expériences</a:t>
            </a:r>
          </a:p>
          <a:p>
            <a:pPr algn="ctr"/>
            <a:r>
              <a:rPr lang="fr-FR" sz="1600" b="1" dirty="0" smtClean="0">
                <a:solidFill>
                  <a:schemeClr val="accent6">
                    <a:lumMod val="50000"/>
                  </a:schemeClr>
                </a:solidFill>
              </a:rPr>
              <a:t>agriculteurs</a:t>
            </a:r>
            <a:endParaRPr lang="fr-FR" sz="1600" b="1" dirty="0">
              <a:solidFill>
                <a:schemeClr val="accent6">
                  <a:lumMod val="50000"/>
                </a:schemeClr>
              </a:solidFill>
            </a:endParaRPr>
          </a:p>
        </p:txBody>
      </p:sp>
      <p:grpSp>
        <p:nvGrpSpPr>
          <p:cNvPr id="22" name="Groupe 21"/>
          <p:cNvGrpSpPr/>
          <p:nvPr/>
        </p:nvGrpSpPr>
        <p:grpSpPr>
          <a:xfrm>
            <a:off x="259428" y="4240072"/>
            <a:ext cx="7111844" cy="2213264"/>
            <a:chOff x="0" y="-25445"/>
            <a:chExt cx="6142695" cy="1938811"/>
          </a:xfrm>
        </p:grpSpPr>
        <p:cxnSp>
          <p:nvCxnSpPr>
            <p:cNvPr id="23" name="Connecteur droit avec flèche 22"/>
            <p:cNvCxnSpPr/>
            <p:nvPr/>
          </p:nvCxnSpPr>
          <p:spPr>
            <a:xfrm>
              <a:off x="940158" y="257577"/>
              <a:ext cx="3959225" cy="0"/>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24" name="Zone de texte 2"/>
            <p:cNvSpPr txBox="1">
              <a:spLocks noChangeArrowheads="1"/>
            </p:cNvSpPr>
            <p:nvPr/>
          </p:nvSpPr>
          <p:spPr bwMode="auto">
            <a:xfrm>
              <a:off x="1730555" y="-25445"/>
              <a:ext cx="2413921" cy="242650"/>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4472C4"/>
                  </a:solidFill>
                  <a:effectLst/>
                  <a:uLnTx/>
                  <a:uFillTx/>
                  <a:latin typeface="Times New Roman"/>
                  <a:ea typeface="Calibri"/>
                  <a:cs typeface="Times New Roman"/>
                </a:rPr>
                <a:t>Cumul pluie semis-maturité : </a:t>
              </a:r>
              <a:r>
                <a:rPr kumimoji="0" lang="fr-FR" sz="1200" b="1" i="0" u="none" strike="noStrike" kern="0" cap="none" spc="0" normalizeH="0" baseline="0" noProof="0" dirty="0" smtClean="0">
                  <a:ln>
                    <a:noFill/>
                  </a:ln>
                  <a:solidFill>
                    <a:srgbClr val="4472C4"/>
                  </a:solidFill>
                  <a:effectLst/>
                  <a:uLnTx/>
                  <a:uFillTx/>
                  <a:latin typeface="Times New Roman"/>
                  <a:ea typeface="Calibri"/>
                  <a:cs typeface="Times New Roman"/>
                </a:rPr>
                <a:t>?? mm</a:t>
              </a:r>
              <a:endParaRPr kumimoji="0" lang="fr-FR"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grpSp>
          <p:nvGrpSpPr>
            <p:cNvPr id="25" name="Groupe 24"/>
            <p:cNvGrpSpPr/>
            <p:nvPr/>
          </p:nvGrpSpPr>
          <p:grpSpPr>
            <a:xfrm>
              <a:off x="0" y="392806"/>
              <a:ext cx="6142695" cy="1520560"/>
              <a:chOff x="0" y="12879"/>
              <a:chExt cx="6142695" cy="1520560"/>
            </a:xfrm>
          </p:grpSpPr>
          <p:grpSp>
            <p:nvGrpSpPr>
              <p:cNvPr id="26" name="Groupe 25"/>
              <p:cNvGrpSpPr/>
              <p:nvPr/>
            </p:nvGrpSpPr>
            <p:grpSpPr>
              <a:xfrm>
                <a:off x="3264794" y="573599"/>
                <a:ext cx="977900" cy="256910"/>
                <a:chOff x="0" y="-1023"/>
                <a:chExt cx="977900" cy="256910"/>
              </a:xfrm>
            </p:grpSpPr>
            <p:cxnSp>
              <p:nvCxnSpPr>
                <p:cNvPr id="55" name="Connecteur droit avec flèche 54"/>
                <p:cNvCxnSpPr/>
                <p:nvPr/>
              </p:nvCxnSpPr>
              <p:spPr>
                <a:xfrm>
                  <a:off x="0" y="182880"/>
                  <a:ext cx="977900" cy="0"/>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56" name="Zone de texte 2"/>
                <p:cNvSpPr txBox="1">
                  <a:spLocks noChangeArrowheads="1"/>
                </p:cNvSpPr>
                <p:nvPr/>
              </p:nvSpPr>
              <p:spPr bwMode="auto">
                <a:xfrm>
                  <a:off x="110302" y="-1023"/>
                  <a:ext cx="747395" cy="25691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050" kern="0" dirty="0" smtClean="0">
                      <a:solidFill>
                        <a:sysClr val="windowText" lastClr="000000"/>
                      </a:solidFill>
                      <a:latin typeface="Times New Roman"/>
                      <a:ea typeface="Calibri"/>
                      <a:cs typeface="Times New Roman"/>
                    </a:rPr>
                    <a:t>?? </a:t>
                  </a:r>
                  <a:r>
                    <a:rPr kumimoji="0" lang="fr-FR" sz="1050" b="0" i="0" u="none" strike="noStrike" kern="0" cap="none" spc="0" normalizeH="0" baseline="0" noProof="0" dirty="0" smtClean="0">
                      <a:ln>
                        <a:noFill/>
                      </a:ln>
                      <a:solidFill>
                        <a:sysClr val="windowText" lastClr="000000"/>
                      </a:solidFill>
                      <a:effectLst/>
                      <a:uLnTx/>
                      <a:uFillTx/>
                      <a:latin typeface="Times New Roman"/>
                      <a:ea typeface="Calibri"/>
                      <a:cs typeface="Times New Roman"/>
                    </a:rPr>
                    <a:t>jours</a:t>
                  </a:r>
                  <a:endParaRPr kumimoji="0" lang="fr-FR"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grpSp>
          <p:grpSp>
            <p:nvGrpSpPr>
              <p:cNvPr id="27" name="Groupe 26"/>
              <p:cNvGrpSpPr/>
              <p:nvPr/>
            </p:nvGrpSpPr>
            <p:grpSpPr>
              <a:xfrm>
                <a:off x="0" y="12879"/>
                <a:ext cx="6142695" cy="1520560"/>
                <a:chOff x="0" y="0"/>
                <a:chExt cx="6142695" cy="1520560"/>
              </a:xfrm>
            </p:grpSpPr>
            <p:sp>
              <p:nvSpPr>
                <p:cNvPr id="28" name="Zone de texte 2"/>
                <p:cNvSpPr txBox="1">
                  <a:spLocks noChangeArrowheads="1"/>
                </p:cNvSpPr>
                <p:nvPr/>
              </p:nvSpPr>
              <p:spPr bwMode="auto">
                <a:xfrm>
                  <a:off x="0" y="785473"/>
                  <a:ext cx="946836" cy="404417"/>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4472C4"/>
                      </a:solidFill>
                      <a:effectLst/>
                      <a:uLnTx/>
                      <a:uFillTx/>
                      <a:latin typeface="Times New Roman"/>
                      <a:ea typeface="Calibri"/>
                      <a:cs typeface="Times New Roman"/>
                    </a:rPr>
                    <a:t>Évolution RU</a:t>
                  </a:r>
                </a:p>
                <a:p>
                  <a:pPr marL="0" marR="0" lvl="0" indent="0" algn="ctr" defTabSz="914400" eaLnBrk="1" fontAlgn="auto" latinLnBrk="0" hangingPunct="1">
                    <a:lnSpc>
                      <a:spcPct val="100000"/>
                    </a:lnSpc>
                    <a:spcBef>
                      <a:spcPts val="0"/>
                    </a:spcBef>
                    <a:spcAft>
                      <a:spcPts val="0"/>
                    </a:spcAft>
                    <a:buClrTx/>
                    <a:buSzTx/>
                    <a:buFontTx/>
                    <a:buNone/>
                    <a:tabLst/>
                    <a:defRPr/>
                  </a:pPr>
                  <a:r>
                    <a:rPr lang="fr-FR" sz="1200" b="1" kern="0" dirty="0" smtClean="0">
                      <a:solidFill>
                        <a:srgbClr val="4472C4"/>
                      </a:solidFill>
                      <a:latin typeface="Times New Roman"/>
                      <a:ea typeface="Calibri"/>
                      <a:cs typeface="Times New Roman"/>
                    </a:rPr>
                    <a:t>?? </a:t>
                  </a:r>
                  <a:r>
                    <a:rPr lang="fr-FR" sz="1200" b="1" kern="0" dirty="0">
                      <a:solidFill>
                        <a:srgbClr val="4472C4"/>
                      </a:solidFill>
                      <a:latin typeface="Times New Roman"/>
                      <a:ea typeface="Calibri"/>
                      <a:cs typeface="Times New Roman"/>
                    </a:rPr>
                    <a:t>mm</a:t>
                  </a:r>
                  <a:endParaRPr kumimoji="0" lang="fr-FR"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grpSp>
              <p:nvGrpSpPr>
                <p:cNvPr id="29" name="Groupe 28"/>
                <p:cNvGrpSpPr/>
                <p:nvPr/>
              </p:nvGrpSpPr>
              <p:grpSpPr>
                <a:xfrm>
                  <a:off x="19318" y="0"/>
                  <a:ext cx="6123377" cy="1520560"/>
                  <a:chOff x="19318" y="0"/>
                  <a:chExt cx="6123377" cy="1520560"/>
                </a:xfrm>
              </p:grpSpPr>
              <p:sp>
                <p:nvSpPr>
                  <p:cNvPr id="30" name="Zone de texte 2"/>
                  <p:cNvSpPr txBox="1">
                    <a:spLocks noChangeArrowheads="1"/>
                  </p:cNvSpPr>
                  <p:nvPr/>
                </p:nvSpPr>
                <p:spPr bwMode="auto">
                  <a:xfrm>
                    <a:off x="2645319" y="753590"/>
                    <a:ext cx="2230998" cy="76697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4472C4"/>
                        </a:solidFill>
                        <a:effectLst/>
                        <a:uLnTx/>
                        <a:uFillTx/>
                        <a:latin typeface="Times New Roman"/>
                        <a:ea typeface="Calibri"/>
                        <a:cs typeface="Times New Roman"/>
                      </a:rPr>
                      <a:t>Cumul pluie</a:t>
                    </a:r>
                  </a:p>
                  <a:p>
                    <a:pPr marL="0" marR="0" lvl="0" indent="0" algn="ctr" defTabSz="914400" eaLnBrk="1" fontAlgn="auto" latinLnBrk="0" hangingPunct="1">
                      <a:lnSpc>
                        <a:spcPct val="100000"/>
                      </a:lnSpc>
                      <a:spcBef>
                        <a:spcPts val="0"/>
                      </a:spcBef>
                      <a:spcAft>
                        <a:spcPts val="0"/>
                      </a:spcAft>
                      <a:buClrTx/>
                      <a:buSzTx/>
                      <a:buFontTx/>
                      <a:buNone/>
                      <a:tabLst/>
                      <a:defRPr/>
                    </a:pPr>
                    <a:r>
                      <a:rPr lang="fr-FR" sz="1100" b="1" kern="0" dirty="0" smtClean="0">
                        <a:solidFill>
                          <a:srgbClr val="4472C4"/>
                        </a:solidFill>
                        <a:latin typeface="Times New Roman"/>
                        <a:ea typeface="Calibri"/>
                        <a:cs typeface="Times New Roman"/>
                      </a:rPr>
                      <a:t>??  </a:t>
                    </a:r>
                    <a:r>
                      <a:rPr lang="fr-FR" sz="1100" b="1" kern="0" dirty="0">
                        <a:solidFill>
                          <a:srgbClr val="4472C4"/>
                        </a:solidFill>
                        <a:latin typeface="Times New Roman"/>
                        <a:ea typeface="Calibri"/>
                        <a:cs typeface="Times New Roman"/>
                      </a:rPr>
                      <a:t>mm</a:t>
                    </a:r>
                    <a:endParaRPr kumimoji="0" lang="fr-FR" sz="16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rgbClr val="4472C4"/>
                        </a:solidFill>
                        <a:effectLst/>
                        <a:uLnTx/>
                        <a:uFillTx/>
                        <a:latin typeface="Times New Roman"/>
                        <a:ea typeface="Calibri"/>
                        <a:cs typeface="Times New Roman"/>
                      </a:rPr>
                      <a:t> </a:t>
                    </a:r>
                    <a:endParaRPr kumimoji="0" lang="fr-FR" sz="16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ED7D31"/>
                        </a:solidFill>
                        <a:effectLst/>
                        <a:uLnTx/>
                        <a:uFillTx/>
                        <a:latin typeface="Times New Roman"/>
                        <a:ea typeface="Calibri"/>
                        <a:cs typeface="Times New Roman"/>
                      </a:rPr>
                      <a:t>Nb jours où</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ED7D31"/>
                        </a:solidFill>
                        <a:effectLst/>
                        <a:uLnTx/>
                        <a:uFillTx/>
                        <a:latin typeface="Times New Roman"/>
                        <a:ea typeface="Calibri"/>
                        <a:cs typeface="Times New Roman"/>
                      </a:rPr>
                      <a:t> </a:t>
                    </a:r>
                    <a:r>
                      <a:rPr kumimoji="0" lang="fr-FR" sz="1100" b="1" i="0" u="none" strike="noStrike" kern="0" cap="none" spc="0" normalizeH="0" baseline="0" noProof="0" dirty="0" err="1">
                        <a:ln>
                          <a:noFill/>
                        </a:ln>
                        <a:solidFill>
                          <a:srgbClr val="ED7D31"/>
                        </a:solidFill>
                        <a:effectLst/>
                        <a:uLnTx/>
                        <a:uFillTx/>
                        <a:latin typeface="Times New Roman"/>
                        <a:ea typeface="Calibri"/>
                        <a:cs typeface="Times New Roman"/>
                      </a:rPr>
                      <a:t>Tmax</a:t>
                    </a:r>
                    <a:r>
                      <a:rPr kumimoji="0" lang="fr-FR" sz="1100" b="1" i="0" u="none" strike="noStrike" kern="0" cap="none" spc="0" normalizeH="0" baseline="0" noProof="0" dirty="0">
                        <a:ln>
                          <a:noFill/>
                        </a:ln>
                        <a:solidFill>
                          <a:srgbClr val="ED7D31"/>
                        </a:solidFill>
                        <a:effectLst/>
                        <a:uLnTx/>
                        <a:uFillTx/>
                        <a:latin typeface="Times New Roman"/>
                        <a:ea typeface="Calibri"/>
                        <a:cs typeface="Times New Roman"/>
                      </a:rPr>
                      <a:t> </a:t>
                    </a:r>
                    <a:r>
                      <a:rPr kumimoji="0" lang="fr-FR" sz="1100" b="1" i="0" u="none" strike="noStrike" kern="0" cap="none" spc="0" normalizeH="0" baseline="0" noProof="0" dirty="0" smtClean="0">
                        <a:ln>
                          <a:noFill/>
                        </a:ln>
                        <a:solidFill>
                          <a:srgbClr val="ED7D31"/>
                        </a:solidFill>
                        <a:effectLst/>
                        <a:uLnTx/>
                        <a:uFillTx/>
                        <a:latin typeface="Times New Roman"/>
                        <a:ea typeface="Calibri"/>
                        <a:cs typeface="Times New Roman"/>
                      </a:rPr>
                      <a:t>défavorable</a:t>
                    </a:r>
                    <a:endParaRPr kumimoji="0" lang="fr-FR" sz="16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grpSp>
                <p:nvGrpSpPr>
                  <p:cNvPr id="31" name="Groupe 30"/>
                  <p:cNvGrpSpPr/>
                  <p:nvPr/>
                </p:nvGrpSpPr>
                <p:grpSpPr>
                  <a:xfrm>
                    <a:off x="19318" y="0"/>
                    <a:ext cx="6123377" cy="1514677"/>
                    <a:chOff x="19318" y="0"/>
                    <a:chExt cx="6123377" cy="1514677"/>
                  </a:xfrm>
                </p:grpSpPr>
                <p:sp>
                  <p:nvSpPr>
                    <p:cNvPr id="32" name="Zone de texte 2"/>
                    <p:cNvSpPr txBox="1">
                      <a:spLocks noChangeArrowheads="1"/>
                    </p:cNvSpPr>
                    <p:nvPr/>
                  </p:nvSpPr>
                  <p:spPr bwMode="auto">
                    <a:xfrm>
                      <a:off x="1017503" y="746285"/>
                      <a:ext cx="2370048" cy="768392"/>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4472C4"/>
                          </a:solidFill>
                          <a:effectLst/>
                          <a:uLnTx/>
                          <a:uFillTx/>
                          <a:latin typeface="Times New Roman"/>
                          <a:ea typeface="Calibri"/>
                          <a:cs typeface="Times New Roman"/>
                        </a:rPr>
                        <a:t>Cumul pluie</a:t>
                      </a:r>
                    </a:p>
                    <a:p>
                      <a:pPr marL="0" marR="0" lvl="0" indent="0" algn="ctr" defTabSz="914400" eaLnBrk="1" fontAlgn="auto" latinLnBrk="0" hangingPunct="1">
                        <a:lnSpc>
                          <a:spcPct val="100000"/>
                        </a:lnSpc>
                        <a:spcBef>
                          <a:spcPts val="0"/>
                        </a:spcBef>
                        <a:spcAft>
                          <a:spcPts val="0"/>
                        </a:spcAft>
                        <a:buClrTx/>
                        <a:buSzTx/>
                        <a:buFontTx/>
                        <a:buNone/>
                        <a:tabLst/>
                        <a:defRPr/>
                      </a:pPr>
                      <a:r>
                        <a:rPr lang="fr-FR" sz="1100" b="1" kern="0" dirty="0" smtClean="0">
                          <a:solidFill>
                            <a:srgbClr val="4472C4"/>
                          </a:solidFill>
                          <a:latin typeface="Times New Roman"/>
                          <a:ea typeface="Calibri"/>
                          <a:cs typeface="Times New Roman"/>
                        </a:rPr>
                        <a:t>?? mm</a:t>
                      </a:r>
                      <a:endParaRPr kumimoji="0" lang="fr-FR" sz="16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rgbClr val="4472C4"/>
                          </a:solidFill>
                          <a:effectLst/>
                          <a:uLnTx/>
                          <a:uFillTx/>
                          <a:latin typeface="Times New Roman"/>
                          <a:ea typeface="Calibri"/>
                          <a:cs typeface="Times New Roman"/>
                        </a:rPr>
                        <a:t> </a:t>
                      </a:r>
                      <a:endParaRPr kumimoji="0" lang="fr-FR" sz="16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ED7D31"/>
                          </a:solidFill>
                          <a:effectLst/>
                          <a:uLnTx/>
                          <a:uFillTx/>
                          <a:latin typeface="Times New Roman"/>
                          <a:ea typeface="Calibri"/>
                          <a:cs typeface="Times New Roman"/>
                        </a:rPr>
                        <a:t>Nb jours où</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ED7D31"/>
                          </a:solidFill>
                          <a:effectLst/>
                          <a:uLnTx/>
                          <a:uFillTx/>
                          <a:latin typeface="Times New Roman"/>
                          <a:ea typeface="Calibri"/>
                          <a:cs typeface="Times New Roman"/>
                        </a:rPr>
                        <a:t> </a:t>
                      </a:r>
                      <a:r>
                        <a:rPr kumimoji="0" lang="fr-FR" sz="1100" b="1" i="0" u="none" strike="noStrike" kern="0" cap="none" spc="0" normalizeH="0" baseline="0" noProof="0" dirty="0" err="1">
                          <a:ln>
                            <a:noFill/>
                          </a:ln>
                          <a:solidFill>
                            <a:srgbClr val="ED7D31"/>
                          </a:solidFill>
                          <a:effectLst/>
                          <a:uLnTx/>
                          <a:uFillTx/>
                          <a:latin typeface="Times New Roman"/>
                          <a:ea typeface="Calibri"/>
                          <a:cs typeface="Times New Roman"/>
                        </a:rPr>
                        <a:t>Tmax</a:t>
                      </a:r>
                      <a:r>
                        <a:rPr kumimoji="0" lang="fr-FR" sz="1100" b="1" i="0" u="none" strike="noStrike" kern="0" cap="none" spc="0" normalizeH="0" baseline="0" noProof="0" dirty="0">
                          <a:ln>
                            <a:noFill/>
                          </a:ln>
                          <a:solidFill>
                            <a:srgbClr val="ED7D31"/>
                          </a:solidFill>
                          <a:effectLst/>
                          <a:uLnTx/>
                          <a:uFillTx/>
                          <a:latin typeface="Times New Roman"/>
                          <a:ea typeface="Calibri"/>
                          <a:cs typeface="Times New Roman"/>
                        </a:rPr>
                        <a:t> </a:t>
                      </a:r>
                      <a:r>
                        <a:rPr kumimoji="0" lang="fr-FR" sz="1100" b="1" i="0" u="none" strike="noStrike" kern="0" cap="none" spc="0" normalizeH="0" baseline="0" noProof="0" dirty="0" smtClean="0">
                          <a:ln>
                            <a:noFill/>
                          </a:ln>
                          <a:solidFill>
                            <a:srgbClr val="ED7D31"/>
                          </a:solidFill>
                          <a:effectLst/>
                          <a:uLnTx/>
                          <a:uFillTx/>
                          <a:latin typeface="Times New Roman"/>
                          <a:ea typeface="Calibri"/>
                          <a:cs typeface="Times New Roman"/>
                        </a:rPr>
                        <a:t>défavorable</a:t>
                      </a:r>
                      <a:endParaRPr kumimoji="0" lang="fr-FR" sz="16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grpSp>
                  <p:nvGrpSpPr>
                    <p:cNvPr id="33" name="Groupe 32"/>
                    <p:cNvGrpSpPr/>
                    <p:nvPr/>
                  </p:nvGrpSpPr>
                  <p:grpSpPr>
                    <a:xfrm>
                      <a:off x="19318" y="0"/>
                      <a:ext cx="6123377" cy="817630"/>
                      <a:chOff x="19318" y="0"/>
                      <a:chExt cx="6123377" cy="817630"/>
                    </a:xfrm>
                  </p:grpSpPr>
                  <p:grpSp>
                    <p:nvGrpSpPr>
                      <p:cNvPr id="34" name="Groupe 33"/>
                      <p:cNvGrpSpPr/>
                      <p:nvPr/>
                    </p:nvGrpSpPr>
                    <p:grpSpPr>
                      <a:xfrm>
                        <a:off x="19318" y="0"/>
                        <a:ext cx="6123377" cy="817630"/>
                        <a:chOff x="19318" y="0"/>
                        <a:chExt cx="6123377" cy="817630"/>
                      </a:xfrm>
                    </p:grpSpPr>
                    <p:cxnSp>
                      <p:nvCxnSpPr>
                        <p:cNvPr id="36" name="Connecteur droit avec flèche 35"/>
                        <p:cNvCxnSpPr>
                          <a:cxnSpLocks/>
                        </p:cNvCxnSpPr>
                        <p:nvPr/>
                      </p:nvCxnSpPr>
                      <p:spPr>
                        <a:xfrm>
                          <a:off x="93436" y="372320"/>
                          <a:ext cx="5559942" cy="14046"/>
                        </a:xfrm>
                        <a:prstGeom prst="straightConnector1">
                          <a:avLst/>
                        </a:prstGeom>
                        <a:noFill/>
                        <a:ln w="28575" cap="flat" cmpd="sng" algn="ctr">
                          <a:solidFill>
                            <a:srgbClr val="70AD47"/>
                          </a:solidFill>
                          <a:prstDash val="solid"/>
                          <a:miter lim="800000"/>
                          <a:tailEnd type="arrow"/>
                        </a:ln>
                        <a:effectLst/>
                      </p:spPr>
                    </p:cxnSp>
                    <p:sp>
                      <p:nvSpPr>
                        <p:cNvPr id="37" name="Zone de texte 2"/>
                        <p:cNvSpPr txBox="1">
                          <a:spLocks noChangeArrowheads="1"/>
                        </p:cNvSpPr>
                        <p:nvPr/>
                      </p:nvSpPr>
                      <p:spPr bwMode="auto">
                        <a:xfrm>
                          <a:off x="751878" y="231819"/>
                          <a:ext cx="483579" cy="315359"/>
                        </a:xfrm>
                        <a:prstGeom prst="roundRect">
                          <a:avLst/>
                        </a:prstGeom>
                        <a:solidFill>
                          <a:srgbClr val="70AD47">
                            <a:lumMod val="40000"/>
                            <a:lumOff val="60000"/>
                          </a:srgbClr>
                        </a:solidFill>
                        <a:ln w="9525">
                          <a:solidFill>
                            <a:srgbClr val="70AD47"/>
                          </a:solidFill>
                          <a:miter lim="800000"/>
                          <a:headEnd/>
                          <a:tailEnd/>
                        </a:ln>
                      </p:spPr>
                      <p:txBody>
                        <a:bodyPr rot="0" vert="horz" wrap="square" lIns="36000" tIns="18000" rIns="36000" bIns="1800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Times New Roman"/>
                              <a:ea typeface="Calibri"/>
                              <a:cs typeface="Times New Roman"/>
                            </a:rPr>
                            <a:t>Semis</a:t>
                          </a:r>
                          <a:endParaRPr kumimoji="0" lang="fr-FR"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sp>
                      <p:nvSpPr>
                        <p:cNvPr id="38" name="Zone de texte 2"/>
                        <p:cNvSpPr txBox="1">
                          <a:spLocks noChangeArrowheads="1"/>
                        </p:cNvSpPr>
                        <p:nvPr/>
                      </p:nvSpPr>
                      <p:spPr bwMode="auto">
                        <a:xfrm>
                          <a:off x="3445099" y="199622"/>
                          <a:ext cx="651510" cy="368618"/>
                        </a:xfrm>
                        <a:prstGeom prst="roundRect">
                          <a:avLst/>
                        </a:prstGeom>
                        <a:solidFill>
                          <a:srgbClr val="92D050"/>
                        </a:solidFill>
                        <a:ln w="9525">
                          <a:solidFill>
                            <a:srgbClr val="70AD47">
                              <a:lumMod val="75000"/>
                            </a:srgbClr>
                          </a:solidFill>
                          <a:miter lim="800000"/>
                          <a:headEnd/>
                          <a:tailEnd/>
                        </a:ln>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Times New Roman"/>
                              <a:ea typeface="Calibri"/>
                              <a:cs typeface="Times New Roman"/>
                            </a:rPr>
                            <a:t>Floraison</a:t>
                          </a:r>
                          <a:endParaRPr kumimoji="0" lang="fr-FR"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sp>
                      <p:nvSpPr>
                        <p:cNvPr id="44" name="Zone de texte 2"/>
                        <p:cNvSpPr txBox="1">
                          <a:spLocks noChangeArrowheads="1"/>
                        </p:cNvSpPr>
                        <p:nvPr/>
                      </p:nvSpPr>
                      <p:spPr bwMode="auto">
                        <a:xfrm>
                          <a:off x="4578439" y="239137"/>
                          <a:ext cx="651510" cy="273684"/>
                        </a:xfrm>
                        <a:prstGeom prst="roundRect">
                          <a:avLst/>
                        </a:prstGeom>
                        <a:solidFill>
                          <a:srgbClr val="FFC000"/>
                        </a:solidFill>
                        <a:ln w="9525">
                          <a:solidFill>
                            <a:srgbClr val="FFC000">
                              <a:lumMod val="75000"/>
                            </a:srgbClr>
                          </a:solidFill>
                          <a:miter lim="800000"/>
                          <a:headEnd/>
                          <a:tailEnd/>
                        </a:ln>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Times New Roman"/>
                              <a:ea typeface="Calibri"/>
                              <a:cs typeface="Times New Roman"/>
                            </a:rPr>
                            <a:t>Maturité</a:t>
                          </a:r>
                          <a:endParaRPr kumimoji="0" lang="fr-FR"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sp>
                      <p:nvSpPr>
                        <p:cNvPr id="45" name="Zone de texte 2"/>
                        <p:cNvSpPr txBox="1">
                          <a:spLocks noChangeArrowheads="1"/>
                        </p:cNvSpPr>
                        <p:nvPr/>
                      </p:nvSpPr>
                      <p:spPr bwMode="auto">
                        <a:xfrm>
                          <a:off x="5602310" y="231819"/>
                          <a:ext cx="540385" cy="281002"/>
                        </a:xfrm>
                        <a:prstGeom prst="roundRect">
                          <a:avLst/>
                        </a:prstGeom>
                        <a:solidFill>
                          <a:srgbClr val="ED7D31"/>
                        </a:solidFill>
                        <a:ln w="9525">
                          <a:solidFill>
                            <a:srgbClr val="ED7D31">
                              <a:lumMod val="75000"/>
                            </a:srgbClr>
                          </a:solidFill>
                          <a:miter lim="800000"/>
                          <a:headEnd/>
                          <a:tailEnd/>
                        </a:ln>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a:ln>
                                <a:noFill/>
                              </a:ln>
                              <a:solidFill>
                                <a:sysClr val="windowText" lastClr="000000"/>
                              </a:solidFill>
                              <a:effectLst/>
                              <a:uLnTx/>
                              <a:uFillTx/>
                              <a:latin typeface="Times New Roman"/>
                              <a:ea typeface="Calibri"/>
                              <a:cs typeface="Times New Roman"/>
                            </a:rPr>
                            <a:t>Récolte</a:t>
                          </a:r>
                          <a:endParaRPr kumimoji="0" lang="fr-FR" b="0" i="0" u="none" strike="noStrike" kern="0" cap="none" spc="0" normalizeH="0" baseline="0" noProof="0">
                            <a:ln>
                              <a:noFill/>
                            </a:ln>
                            <a:solidFill>
                              <a:sysClr val="windowText" lastClr="000000"/>
                            </a:solidFill>
                            <a:effectLst/>
                            <a:uLnTx/>
                            <a:uFillTx/>
                            <a:latin typeface="Times New Roman"/>
                            <a:ea typeface="Calibri"/>
                            <a:cs typeface="Times New Roman"/>
                          </a:endParaRPr>
                        </a:p>
                      </p:txBody>
                    </p:sp>
                    <p:grpSp>
                      <p:nvGrpSpPr>
                        <p:cNvPr id="46" name="Groupe 45"/>
                        <p:cNvGrpSpPr/>
                        <p:nvPr/>
                      </p:nvGrpSpPr>
                      <p:grpSpPr>
                        <a:xfrm>
                          <a:off x="1706451" y="547351"/>
                          <a:ext cx="977900" cy="270279"/>
                          <a:chOff x="0" y="495"/>
                          <a:chExt cx="977900" cy="270279"/>
                        </a:xfrm>
                      </p:grpSpPr>
                      <p:cxnSp>
                        <p:nvCxnSpPr>
                          <p:cNvPr id="53" name="Connecteur droit avec flèche 52"/>
                          <p:cNvCxnSpPr/>
                          <p:nvPr/>
                        </p:nvCxnSpPr>
                        <p:spPr>
                          <a:xfrm>
                            <a:off x="0" y="206734"/>
                            <a:ext cx="977900" cy="0"/>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54" name="Zone de texte 2"/>
                          <p:cNvSpPr txBox="1">
                            <a:spLocks noChangeArrowheads="1"/>
                          </p:cNvSpPr>
                          <p:nvPr/>
                        </p:nvSpPr>
                        <p:spPr bwMode="auto">
                          <a:xfrm>
                            <a:off x="214685" y="495"/>
                            <a:ext cx="540385" cy="270279"/>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smtClean="0">
                                <a:ln>
                                  <a:noFill/>
                                </a:ln>
                                <a:solidFill>
                                  <a:sysClr val="windowText" lastClr="000000"/>
                                </a:solidFill>
                                <a:effectLst/>
                                <a:uLnTx/>
                                <a:uFillTx/>
                                <a:latin typeface="Times New Roman"/>
                                <a:ea typeface="Calibri"/>
                                <a:cs typeface="Times New Roman"/>
                              </a:rPr>
                              <a:t>?? </a:t>
                            </a:r>
                            <a:r>
                              <a:rPr kumimoji="0" lang="fr-FR" sz="1050" b="0" i="0" u="none" strike="noStrike" kern="0" cap="none" spc="0" normalizeH="0" baseline="0" noProof="0" dirty="0">
                                <a:ln>
                                  <a:noFill/>
                                </a:ln>
                                <a:solidFill>
                                  <a:sysClr val="windowText" lastClr="000000"/>
                                </a:solidFill>
                                <a:effectLst/>
                                <a:uLnTx/>
                                <a:uFillTx/>
                                <a:latin typeface="Times New Roman"/>
                                <a:ea typeface="Calibri"/>
                                <a:cs typeface="Times New Roman"/>
                              </a:rPr>
                              <a:t>jours</a:t>
                            </a:r>
                            <a:endParaRPr kumimoji="0" lang="fr-FR"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grpSp>
                    <p:grpSp>
                      <p:nvGrpSpPr>
                        <p:cNvPr id="47" name="Groupe 46"/>
                        <p:cNvGrpSpPr/>
                        <p:nvPr/>
                      </p:nvGrpSpPr>
                      <p:grpSpPr>
                        <a:xfrm>
                          <a:off x="19318" y="560230"/>
                          <a:ext cx="922020" cy="250471"/>
                          <a:chOff x="0" y="-4197"/>
                          <a:chExt cx="922351" cy="250471"/>
                        </a:xfrm>
                      </p:grpSpPr>
                      <p:cxnSp>
                        <p:nvCxnSpPr>
                          <p:cNvPr id="51" name="Connecteur droit avec flèche 50"/>
                          <p:cNvCxnSpPr/>
                          <p:nvPr/>
                        </p:nvCxnSpPr>
                        <p:spPr>
                          <a:xfrm flipV="1">
                            <a:off x="0" y="190831"/>
                            <a:ext cx="922351" cy="7952"/>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52" name="Zone de texte 2"/>
                          <p:cNvSpPr txBox="1">
                            <a:spLocks noChangeArrowheads="1"/>
                          </p:cNvSpPr>
                          <p:nvPr/>
                        </p:nvSpPr>
                        <p:spPr bwMode="auto">
                          <a:xfrm>
                            <a:off x="198783" y="-4197"/>
                            <a:ext cx="532737" cy="250471"/>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smtClean="0">
                                <a:ln>
                                  <a:noFill/>
                                </a:ln>
                                <a:solidFill>
                                  <a:sysClr val="windowText" lastClr="000000"/>
                                </a:solidFill>
                                <a:effectLst/>
                                <a:uLnTx/>
                                <a:uFillTx/>
                                <a:latin typeface="Times New Roman"/>
                                <a:ea typeface="Calibri"/>
                                <a:cs typeface="Times New Roman"/>
                              </a:rPr>
                              <a:t>?? </a:t>
                            </a:r>
                            <a:r>
                              <a:rPr kumimoji="0" lang="fr-FR" sz="1050" b="0" i="0" u="none" strike="noStrike" kern="0" cap="none" spc="0" normalizeH="0" baseline="0" noProof="0" dirty="0">
                                <a:ln>
                                  <a:noFill/>
                                </a:ln>
                                <a:solidFill>
                                  <a:sysClr val="windowText" lastClr="000000"/>
                                </a:solidFill>
                                <a:effectLst/>
                                <a:uLnTx/>
                                <a:uFillTx/>
                                <a:latin typeface="Times New Roman"/>
                                <a:ea typeface="Calibri"/>
                                <a:cs typeface="Times New Roman"/>
                              </a:rPr>
                              <a:t>jours</a:t>
                            </a:r>
                            <a:endParaRPr kumimoji="0" lang="fr-FR"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grpSp>
                    <p:sp>
                      <p:nvSpPr>
                        <p:cNvPr id="48" name="Flèche courbée vers le bas 47"/>
                        <p:cNvSpPr/>
                        <p:nvPr/>
                      </p:nvSpPr>
                      <p:spPr>
                        <a:xfrm>
                          <a:off x="2472744" y="0"/>
                          <a:ext cx="1094105" cy="205740"/>
                        </a:xfrm>
                        <a:prstGeom prst="curvedDownArrow">
                          <a:avLst/>
                        </a:prstGeom>
                        <a:solidFill>
                          <a:srgbClr val="70AD47"/>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2800" b="0" i="0" u="none" strike="noStrike" kern="0" cap="none" spc="0" normalizeH="0" baseline="0" noProof="0">
                            <a:ln>
                              <a:noFill/>
                            </a:ln>
                            <a:solidFill>
                              <a:sysClr val="windowText" lastClr="000000"/>
                            </a:solidFill>
                            <a:effectLst/>
                            <a:uLnTx/>
                            <a:uFillTx/>
                          </a:endParaRPr>
                        </a:p>
                      </p:txBody>
                    </p:sp>
                    <p:sp>
                      <p:nvSpPr>
                        <p:cNvPr id="49" name="Flèche courbée vers le bas 48"/>
                        <p:cNvSpPr/>
                        <p:nvPr/>
                      </p:nvSpPr>
                      <p:spPr>
                        <a:xfrm rot="279084">
                          <a:off x="4024648" y="25757"/>
                          <a:ext cx="681990" cy="179705"/>
                        </a:xfrm>
                        <a:prstGeom prst="curvedDownArrow">
                          <a:avLst/>
                        </a:prstGeom>
                        <a:solidFill>
                          <a:srgbClr val="70AD47"/>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2800" b="0" i="0" u="none" strike="noStrike" kern="0" cap="none" spc="0" normalizeH="0" baseline="0" noProof="0">
                            <a:ln>
                              <a:noFill/>
                            </a:ln>
                            <a:solidFill>
                              <a:sysClr val="windowText" lastClr="000000"/>
                            </a:solidFill>
                            <a:effectLst/>
                            <a:uLnTx/>
                            <a:uFillTx/>
                          </a:endParaRPr>
                        </a:p>
                      </p:txBody>
                    </p:sp>
                    <p:sp>
                      <p:nvSpPr>
                        <p:cNvPr id="50" name="Flèche courbée vers le bas 49"/>
                        <p:cNvSpPr/>
                        <p:nvPr/>
                      </p:nvSpPr>
                      <p:spPr>
                        <a:xfrm rot="21339322">
                          <a:off x="1126901" y="19318"/>
                          <a:ext cx="862885" cy="209091"/>
                        </a:xfrm>
                        <a:prstGeom prst="curvedDownArrow">
                          <a:avLst/>
                        </a:prstGeom>
                        <a:solidFill>
                          <a:srgbClr val="70AD47"/>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2800" b="0" i="0" u="none" strike="noStrike" kern="0" cap="none" spc="0" normalizeH="0" baseline="0" noProof="0">
                            <a:ln>
                              <a:noFill/>
                            </a:ln>
                            <a:solidFill>
                              <a:sysClr val="windowText" lastClr="000000"/>
                            </a:solidFill>
                            <a:effectLst/>
                            <a:uLnTx/>
                            <a:uFillTx/>
                          </a:endParaRPr>
                        </a:p>
                      </p:txBody>
                    </p:sp>
                  </p:grpSp>
                  <p:sp>
                    <p:nvSpPr>
                      <p:cNvPr id="35" name="Zone de texte 2"/>
                      <p:cNvSpPr txBox="1">
                        <a:spLocks noChangeArrowheads="1"/>
                      </p:cNvSpPr>
                      <p:nvPr/>
                    </p:nvSpPr>
                    <p:spPr bwMode="auto">
                      <a:xfrm>
                        <a:off x="1873876" y="199264"/>
                        <a:ext cx="650875" cy="360864"/>
                      </a:xfrm>
                      <a:prstGeom prst="roundRect">
                        <a:avLst/>
                      </a:prstGeom>
                      <a:solidFill>
                        <a:srgbClr val="70AD47">
                          <a:lumMod val="60000"/>
                          <a:lumOff val="40000"/>
                        </a:srgbClr>
                      </a:solidFill>
                      <a:ln w="9525">
                        <a:solidFill>
                          <a:srgbClr val="70AD47"/>
                        </a:solidFill>
                        <a:miter lim="800000"/>
                        <a:headEnd/>
                        <a:tailEnd/>
                      </a:ln>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Times New Roman"/>
                            <a:ea typeface="Calibri"/>
                            <a:cs typeface="Times New Roman"/>
                          </a:rPr>
                          <a:t>Levée</a:t>
                        </a:r>
                        <a:endParaRPr kumimoji="0" lang="fr-FR"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grpSp>
              </p:grpSp>
            </p:grpSp>
          </p:grpSp>
        </p:grpSp>
      </p:grpSp>
      <p:graphicFrame>
        <p:nvGraphicFramePr>
          <p:cNvPr id="57" name="Tableau 56"/>
          <p:cNvGraphicFramePr>
            <a:graphicFrameLocks noGrp="1"/>
          </p:cNvGraphicFramePr>
          <p:nvPr>
            <p:extLst>
              <p:ext uri="{D42A27DB-BD31-4B8C-83A1-F6EECF244321}">
                <p14:modId xmlns:p14="http://schemas.microsoft.com/office/powerpoint/2010/main" val="3783477949"/>
              </p:ext>
            </p:extLst>
          </p:nvPr>
        </p:nvGraphicFramePr>
        <p:xfrm>
          <a:off x="6374082" y="2689794"/>
          <a:ext cx="2662414" cy="1274138"/>
        </p:xfrm>
        <a:graphic>
          <a:graphicData uri="http://schemas.openxmlformats.org/drawingml/2006/table">
            <a:tbl>
              <a:tblPr firstRow="1" bandRow="1">
                <a:tableStyleId>{F5AB1C69-6EDB-4FF4-983F-18BD219EF322}</a:tableStyleId>
              </a:tblPr>
              <a:tblGrid>
                <a:gridCol w="1331207">
                  <a:extLst>
                    <a:ext uri="{9D8B030D-6E8A-4147-A177-3AD203B41FA5}">
                      <a16:colId xmlns="" xmlns:a16="http://schemas.microsoft.com/office/drawing/2014/main" val="20000"/>
                    </a:ext>
                  </a:extLst>
                </a:gridCol>
                <a:gridCol w="1331207">
                  <a:extLst>
                    <a:ext uri="{9D8B030D-6E8A-4147-A177-3AD203B41FA5}">
                      <a16:colId xmlns="" xmlns:a16="http://schemas.microsoft.com/office/drawing/2014/main" val="20001"/>
                    </a:ext>
                  </a:extLst>
                </a:gridCol>
              </a:tblGrid>
              <a:tr h="347509">
                <a:tc>
                  <a:txBody>
                    <a:bodyPr/>
                    <a:lstStyle/>
                    <a:p>
                      <a:pPr algn="ctr"/>
                      <a:r>
                        <a:rPr lang="fr-FR" sz="1600" dirty="0"/>
                        <a:t>Critères</a:t>
                      </a:r>
                    </a:p>
                  </a:txBody>
                  <a:tcPr anchor="ctr"/>
                </a:tc>
                <a:tc>
                  <a:txBody>
                    <a:bodyPr/>
                    <a:lstStyle/>
                    <a:p>
                      <a:pPr algn="ctr"/>
                      <a:r>
                        <a:rPr lang="fr-FR" sz="1600" dirty="0"/>
                        <a:t>Indicateurs</a:t>
                      </a:r>
                    </a:p>
                  </a:txBody>
                  <a:tcPr anchor="ctr"/>
                </a:tc>
                <a:extLst>
                  <a:ext uri="{0D108BD9-81ED-4DB2-BD59-A6C34878D82A}">
                    <a16:rowId xmlns="" xmlns:a16="http://schemas.microsoft.com/office/drawing/2014/main" val="10000"/>
                  </a:ext>
                </a:extLst>
              </a:tr>
              <a:tr h="347509">
                <a:tc>
                  <a:txBody>
                    <a:bodyPr/>
                    <a:lstStyle/>
                    <a:p>
                      <a:r>
                        <a:rPr lang="fr-FR" sz="1600" dirty="0"/>
                        <a:t>Eau</a:t>
                      </a:r>
                    </a:p>
                  </a:txBody>
                  <a:tcPr anchor="ctr">
                    <a:solidFill>
                      <a:schemeClr val="accent1">
                        <a:lumMod val="60000"/>
                        <a:lumOff val="40000"/>
                      </a:schemeClr>
                    </a:solidFill>
                  </a:tcPr>
                </a:tc>
                <a:tc>
                  <a:txBody>
                    <a:bodyPr/>
                    <a:lstStyle/>
                    <a:p>
                      <a:r>
                        <a:rPr lang="fr-FR" sz="1600" dirty="0"/>
                        <a:t>Précipitations</a:t>
                      </a:r>
                    </a:p>
                  </a:txBody>
                  <a:tcPr anchor="ctr">
                    <a:solidFill>
                      <a:schemeClr val="accent1">
                        <a:lumMod val="60000"/>
                        <a:lumOff val="40000"/>
                      </a:schemeClr>
                    </a:solidFill>
                  </a:tcPr>
                </a:tc>
                <a:extLst>
                  <a:ext uri="{0D108BD9-81ED-4DB2-BD59-A6C34878D82A}">
                    <a16:rowId xmlns="" xmlns:a16="http://schemas.microsoft.com/office/drawing/2014/main" val="10001"/>
                  </a:ext>
                </a:extLst>
              </a:tr>
              <a:tr h="534645">
                <a:tc>
                  <a:txBody>
                    <a:bodyPr/>
                    <a:lstStyle/>
                    <a:p>
                      <a:r>
                        <a:rPr lang="fr-FR" sz="1600" dirty="0"/>
                        <a:t>Températures</a:t>
                      </a:r>
                    </a:p>
                  </a:txBody>
                  <a:tcPr anchor="ctr">
                    <a:solidFill>
                      <a:schemeClr val="accent6"/>
                    </a:solidFill>
                  </a:tcPr>
                </a:tc>
                <a:tc>
                  <a:txBody>
                    <a:bodyPr/>
                    <a:lstStyle/>
                    <a:p>
                      <a:r>
                        <a:rPr lang="fr-FR" sz="1600" dirty="0"/>
                        <a:t>Somme de DJ</a:t>
                      </a:r>
                    </a:p>
                    <a:p>
                      <a:r>
                        <a:rPr lang="fr-FR" sz="1600" dirty="0" err="1"/>
                        <a:t>Tmax</a:t>
                      </a:r>
                      <a:endParaRPr lang="fr-FR" sz="1600" dirty="0"/>
                    </a:p>
                  </a:txBody>
                  <a:tcPr anchor="ctr">
                    <a:solidFill>
                      <a:schemeClr val="accent6"/>
                    </a:solidFill>
                  </a:tcPr>
                </a:tc>
                <a:extLst>
                  <a:ext uri="{0D108BD9-81ED-4DB2-BD59-A6C34878D82A}">
                    <a16:rowId xmlns="" xmlns:a16="http://schemas.microsoft.com/office/drawing/2014/main" val="10002"/>
                  </a:ext>
                </a:extLst>
              </a:tr>
            </a:tbl>
          </a:graphicData>
        </a:graphic>
      </p:graphicFrame>
      <p:sp>
        <p:nvSpPr>
          <p:cNvPr id="58" name="Flèche : droite 19">
            <a:extLst>
              <a:ext uri="{FF2B5EF4-FFF2-40B4-BE49-F238E27FC236}">
                <a16:creationId xmlns="" xmlns:a16="http://schemas.microsoft.com/office/drawing/2014/main" id="{D1BF0F6F-F41E-406F-B9A6-B482476986BD}"/>
              </a:ext>
            </a:extLst>
          </p:cNvPr>
          <p:cNvSpPr/>
          <p:nvPr/>
        </p:nvSpPr>
        <p:spPr>
          <a:xfrm rot="991557">
            <a:off x="7591649" y="5464394"/>
            <a:ext cx="776391"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Flèche : droite 125">
            <a:extLst>
              <a:ext uri="{FF2B5EF4-FFF2-40B4-BE49-F238E27FC236}">
                <a16:creationId xmlns="" xmlns:a16="http://schemas.microsoft.com/office/drawing/2014/main" id="{B6C67343-3232-4304-BD4E-5D93E56ACCE7}"/>
              </a:ext>
            </a:extLst>
          </p:cNvPr>
          <p:cNvSpPr/>
          <p:nvPr/>
        </p:nvSpPr>
        <p:spPr>
          <a:xfrm>
            <a:off x="7623806" y="5078974"/>
            <a:ext cx="708652"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Flèche : droite 126">
            <a:extLst>
              <a:ext uri="{FF2B5EF4-FFF2-40B4-BE49-F238E27FC236}">
                <a16:creationId xmlns="" xmlns:a16="http://schemas.microsoft.com/office/drawing/2014/main" id="{E51B0514-3A25-4A50-8824-5FAB2806678A}"/>
              </a:ext>
            </a:extLst>
          </p:cNvPr>
          <p:cNvSpPr/>
          <p:nvPr/>
        </p:nvSpPr>
        <p:spPr>
          <a:xfrm rot="20041129">
            <a:off x="7563757" y="4672061"/>
            <a:ext cx="776391"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ZoneTexte 60">
            <a:extLst>
              <a:ext uri="{FF2B5EF4-FFF2-40B4-BE49-F238E27FC236}">
                <a16:creationId xmlns="" xmlns:a16="http://schemas.microsoft.com/office/drawing/2014/main" id="{5B936CE6-72E4-4A94-8F0E-E75F0AD54D9E}"/>
              </a:ext>
            </a:extLst>
          </p:cNvPr>
          <p:cNvSpPr txBox="1"/>
          <p:nvPr/>
        </p:nvSpPr>
        <p:spPr>
          <a:xfrm>
            <a:off x="8349517" y="4130072"/>
            <a:ext cx="611560" cy="1938992"/>
          </a:xfrm>
          <a:prstGeom prst="rect">
            <a:avLst/>
          </a:prstGeom>
          <a:noFill/>
        </p:spPr>
        <p:txBody>
          <a:bodyPr wrap="square" rtlCol="0">
            <a:spAutoFit/>
          </a:bodyPr>
          <a:lstStyle/>
          <a:p>
            <a:pPr algn="ctr">
              <a:lnSpc>
                <a:spcPct val="200000"/>
              </a:lnSpc>
            </a:pPr>
            <a:r>
              <a:rPr lang="fr-FR" sz="2000" dirty="0"/>
              <a:t>X            </a:t>
            </a:r>
            <a:endParaRPr lang="fr-FR" sz="2000" dirty="0" smtClean="0"/>
          </a:p>
          <a:p>
            <a:pPr algn="ctr">
              <a:lnSpc>
                <a:spcPct val="200000"/>
              </a:lnSpc>
            </a:pPr>
            <a:r>
              <a:rPr lang="fr-FR" sz="2000" dirty="0" smtClean="0"/>
              <a:t>X/2          </a:t>
            </a:r>
          </a:p>
          <a:p>
            <a:pPr algn="ctr">
              <a:lnSpc>
                <a:spcPct val="200000"/>
              </a:lnSpc>
            </a:pPr>
            <a:r>
              <a:rPr lang="fr-FR" sz="2000" dirty="0" smtClean="0"/>
              <a:t>0</a:t>
            </a:r>
            <a:endParaRPr lang="fr-FR" sz="2000" dirty="0"/>
          </a:p>
        </p:txBody>
      </p:sp>
      <p:sp>
        <p:nvSpPr>
          <p:cNvPr id="62" name="Flèche : droite 13">
            <a:extLst>
              <a:ext uri="{FF2B5EF4-FFF2-40B4-BE49-F238E27FC236}">
                <a16:creationId xmlns="" xmlns:a16="http://schemas.microsoft.com/office/drawing/2014/main" id="{F93412AD-D6FD-4341-B9BA-47C0BB4D5282}"/>
              </a:ext>
            </a:extLst>
          </p:cNvPr>
          <p:cNvSpPr/>
          <p:nvPr/>
        </p:nvSpPr>
        <p:spPr>
          <a:xfrm>
            <a:off x="257101" y="3001496"/>
            <a:ext cx="579882" cy="194027"/>
          </a:xfrm>
          <a:prstGeom prst="rightArrow">
            <a:avLst/>
          </a:prstGeom>
          <a:solidFill>
            <a:srgbClr val="92D05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ZoneTexte 62">
            <a:extLst>
              <a:ext uri="{FF2B5EF4-FFF2-40B4-BE49-F238E27FC236}">
                <a16:creationId xmlns="" xmlns:a16="http://schemas.microsoft.com/office/drawing/2014/main" id="{4E65FF25-B79F-49E9-9697-C13081E373A5}"/>
              </a:ext>
            </a:extLst>
          </p:cNvPr>
          <p:cNvSpPr txBox="1"/>
          <p:nvPr/>
        </p:nvSpPr>
        <p:spPr>
          <a:xfrm>
            <a:off x="894193" y="2633590"/>
            <a:ext cx="1998278" cy="923330"/>
          </a:xfrm>
          <a:prstGeom prst="rect">
            <a:avLst/>
          </a:prstGeom>
          <a:noFill/>
        </p:spPr>
        <p:txBody>
          <a:bodyPr wrap="square" rtlCol="0">
            <a:spAutoFit/>
          </a:bodyPr>
          <a:lstStyle/>
          <a:p>
            <a:r>
              <a:rPr lang="fr-FR" dirty="0"/>
              <a:t>Représentation correcte d’un maximum de cas</a:t>
            </a:r>
          </a:p>
        </p:txBody>
      </p:sp>
      <p:sp>
        <p:nvSpPr>
          <p:cNvPr id="64" name="Flèche : courbe vers la droite 10">
            <a:extLst>
              <a:ext uri="{FF2B5EF4-FFF2-40B4-BE49-F238E27FC236}">
                <a16:creationId xmlns="" xmlns:a16="http://schemas.microsoft.com/office/drawing/2014/main" id="{484DD9A8-C141-476D-B5B2-6D51454F95CB}"/>
              </a:ext>
            </a:extLst>
          </p:cNvPr>
          <p:cNvSpPr/>
          <p:nvPr/>
        </p:nvSpPr>
        <p:spPr>
          <a:xfrm flipV="1">
            <a:off x="3012277" y="2500788"/>
            <a:ext cx="654618" cy="15594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6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6623" y="2715266"/>
            <a:ext cx="942447" cy="1130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5205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500"/>
                                        <p:tgtEl>
                                          <p:spTgt spid="6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58" grpId="0" animBg="1"/>
      <p:bldP spid="59" grpId="0" animBg="1"/>
      <p:bldP spid="60" grpId="0" animBg="1"/>
      <p:bldP spid="61" grpId="0"/>
      <p:bldP spid="62" grpId="0" animBg="1"/>
      <p:bldP spid="63" grpId="0"/>
      <p:bldP spid="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19672" y="116632"/>
            <a:ext cx="6334702" cy="523220"/>
          </a:xfrm>
          <a:prstGeom prst="rect">
            <a:avLst/>
          </a:prstGeom>
          <a:noFill/>
        </p:spPr>
        <p:txBody>
          <a:bodyPr wrap="square" rtlCol="0">
            <a:spAutoFit/>
          </a:bodyPr>
          <a:lstStyle/>
          <a:p>
            <a:pPr algn="ctr"/>
            <a:r>
              <a:rPr lang="fr-FR" sz="2800" dirty="0" smtClean="0">
                <a:latin typeface="Berlin Sans FB" pitchFamily="34" charset="0"/>
                <a:ea typeface="Verdana" pitchFamily="34" charset="0"/>
                <a:cs typeface="Verdana" pitchFamily="34" charset="0"/>
              </a:rPr>
              <a:t>Pourquoi développer cette technique ?</a:t>
            </a:r>
            <a:endParaRPr lang="fr-FR" sz="2800" dirty="0">
              <a:latin typeface="Berlin Sans FB" pitchFamily="34" charset="0"/>
              <a:ea typeface="Verdana" pitchFamily="34" charset="0"/>
              <a:cs typeface="Verdana" pitchFamily="34" charset="0"/>
            </a:endParaRPr>
          </a:p>
        </p:txBody>
      </p:sp>
      <p:sp>
        <p:nvSpPr>
          <p:cNvPr id="23" name="Espace réservé du numéro de diapositive 4"/>
          <p:cNvSpPr txBox="1">
            <a:spLocks/>
          </p:cNvSpPr>
          <p:nvPr/>
        </p:nvSpPr>
        <p:spPr>
          <a:xfrm>
            <a:off x="8604448" y="6309321"/>
            <a:ext cx="432000" cy="432000"/>
          </a:xfrm>
          <a:prstGeom prst="flowChartConnector">
            <a:avLst/>
          </a:prstGeom>
          <a:solidFill>
            <a:srgbClr val="92D050"/>
          </a:solidFill>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2</a:t>
            </a:fld>
            <a:endParaRPr lang="fr-FR" sz="1600" b="1" dirty="0">
              <a:solidFill>
                <a:schemeClr val="bg1"/>
              </a:solidFill>
            </a:endParaRPr>
          </a:p>
        </p:txBody>
      </p:sp>
      <p:pic>
        <p:nvPicPr>
          <p:cNvPr id="25" name="Picture 10" descr="ques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254180"/>
            <a:ext cx="1316148" cy="131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p:cNvSpPr txBox="1"/>
          <p:nvPr/>
        </p:nvSpPr>
        <p:spPr>
          <a:xfrm>
            <a:off x="179512" y="2996952"/>
            <a:ext cx="1957561" cy="628598"/>
          </a:xfrm>
          <a:prstGeom prst="rect">
            <a:avLst/>
          </a:prstGeom>
          <a:solidFill>
            <a:srgbClr val="CCE9AD"/>
          </a:solidFill>
        </p:spPr>
        <p:txBody>
          <a:bodyPr wrap="square" rtlCol="0" anchor="ctr" anchorCtr="0">
            <a:noAutofit/>
          </a:bodyPr>
          <a:lstStyle/>
          <a:p>
            <a:pPr algn="ctr"/>
            <a:r>
              <a:rPr lang="fr-FR" sz="2000" b="1" dirty="0" smtClean="0">
                <a:sym typeface="Wingdings"/>
              </a:rPr>
              <a:t>Culture Intermédiaire</a:t>
            </a:r>
            <a:endParaRPr lang="fr-FR" sz="2000" b="1" i="1" dirty="0">
              <a:solidFill>
                <a:srgbClr val="000099"/>
              </a:solidFill>
              <a:sym typeface="Wingdings"/>
            </a:endParaRPr>
          </a:p>
        </p:txBody>
      </p:sp>
      <p:sp>
        <p:nvSpPr>
          <p:cNvPr id="3" name="Rectangle 2"/>
          <p:cNvSpPr/>
          <p:nvPr/>
        </p:nvSpPr>
        <p:spPr>
          <a:xfrm>
            <a:off x="2699736" y="3933056"/>
            <a:ext cx="2016225" cy="707886"/>
          </a:xfrm>
          <a:prstGeom prst="rect">
            <a:avLst/>
          </a:prstGeom>
          <a:gradFill flip="none" rotWithShape="1">
            <a:gsLst>
              <a:gs pos="0">
                <a:schemeClr val="accent1">
                  <a:tint val="66000"/>
                  <a:satMod val="160000"/>
                </a:schemeClr>
              </a:gs>
              <a:gs pos="84000">
                <a:srgbClr val="DDE5F4"/>
              </a:gs>
              <a:gs pos="68000">
                <a:schemeClr val="accent1">
                  <a:tint val="44500"/>
                  <a:satMod val="160000"/>
                </a:schemeClr>
              </a:gs>
              <a:gs pos="100000">
                <a:schemeClr val="accent1">
                  <a:tint val="23500"/>
                  <a:satMod val="160000"/>
                </a:schemeClr>
              </a:gs>
            </a:gsLst>
            <a:path path="rect">
              <a:fillToRect r="100000" b="100000"/>
            </a:path>
            <a:tileRect l="-100000" t="-100000"/>
          </a:gradFill>
          <a:effectLst>
            <a:glow>
              <a:schemeClr val="accent1">
                <a:alpha val="40000"/>
              </a:schemeClr>
            </a:glow>
            <a:softEdge rad="63500"/>
          </a:effectLst>
        </p:spPr>
        <p:txBody>
          <a:bodyPr wrap="square">
            <a:spAutoFit/>
          </a:bodyPr>
          <a:lstStyle/>
          <a:p>
            <a:pPr algn="ctr"/>
            <a:r>
              <a:rPr lang="fr-FR" sz="2000" b="1" i="1" dirty="0">
                <a:solidFill>
                  <a:schemeClr val="tx2"/>
                </a:solidFill>
              </a:rPr>
              <a:t>3 </a:t>
            </a:r>
            <a:r>
              <a:rPr lang="fr-FR" sz="2000" b="1" i="1" dirty="0" smtClean="0">
                <a:solidFill>
                  <a:schemeClr val="tx2"/>
                </a:solidFill>
              </a:rPr>
              <a:t>cultures</a:t>
            </a:r>
          </a:p>
          <a:p>
            <a:pPr algn="ctr"/>
            <a:r>
              <a:rPr lang="fr-FR" sz="2000" b="1" i="1" dirty="0" smtClean="0">
                <a:solidFill>
                  <a:schemeClr val="tx2"/>
                </a:solidFill>
              </a:rPr>
              <a:t>sur </a:t>
            </a:r>
            <a:r>
              <a:rPr lang="fr-FR" sz="2000" b="1" i="1" dirty="0">
                <a:solidFill>
                  <a:schemeClr val="tx2"/>
                </a:solidFill>
              </a:rPr>
              <a:t>2 campagnes </a:t>
            </a:r>
          </a:p>
        </p:txBody>
      </p:sp>
      <p:sp>
        <p:nvSpPr>
          <p:cNvPr id="4" name="Flèche droite 3"/>
          <p:cNvSpPr/>
          <p:nvPr/>
        </p:nvSpPr>
        <p:spPr>
          <a:xfrm>
            <a:off x="2123728" y="2084598"/>
            <a:ext cx="504000" cy="21602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9" name="ZoneTexte 8"/>
          <p:cNvSpPr txBox="1"/>
          <p:nvPr/>
        </p:nvSpPr>
        <p:spPr>
          <a:xfrm>
            <a:off x="2567679" y="1916832"/>
            <a:ext cx="2364361" cy="504056"/>
          </a:xfrm>
          <a:prstGeom prst="rect">
            <a:avLst/>
          </a:prstGeom>
          <a:noFill/>
        </p:spPr>
        <p:txBody>
          <a:bodyPr wrap="square" rtlCol="0" anchor="ctr" anchorCtr="0">
            <a:noAutofit/>
          </a:bodyPr>
          <a:lstStyle/>
          <a:p>
            <a:pPr algn="ctr"/>
            <a:r>
              <a:rPr lang="fr-FR" sz="2000" b="1" dirty="0" smtClean="0">
                <a:sym typeface="Wingdings"/>
              </a:rPr>
              <a:t>Couvert « </a:t>
            </a:r>
            <a:r>
              <a:rPr lang="fr-FR" sz="2000" b="1" dirty="0" err="1" smtClean="0">
                <a:sym typeface="Wingdings"/>
              </a:rPr>
              <a:t>biomax</a:t>
            </a:r>
            <a:r>
              <a:rPr lang="fr-FR" sz="2000" b="1" dirty="0" smtClean="0">
                <a:sym typeface="Wingdings"/>
              </a:rPr>
              <a:t> »</a:t>
            </a:r>
            <a:endParaRPr lang="fr-FR" sz="2000" b="1" i="1" dirty="0">
              <a:solidFill>
                <a:srgbClr val="000099"/>
              </a:solidFill>
              <a:sym typeface="Wingdings"/>
            </a:endParaRPr>
          </a:p>
        </p:txBody>
      </p:sp>
      <p:sp>
        <p:nvSpPr>
          <p:cNvPr id="5" name="Parenthèse ouvrante 4"/>
          <p:cNvSpPr/>
          <p:nvPr/>
        </p:nvSpPr>
        <p:spPr>
          <a:xfrm>
            <a:off x="4932717" y="1268760"/>
            <a:ext cx="113652" cy="1622284"/>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ZoneTexte 10"/>
          <p:cNvSpPr txBox="1"/>
          <p:nvPr/>
        </p:nvSpPr>
        <p:spPr>
          <a:xfrm>
            <a:off x="4932716" y="1374668"/>
            <a:ext cx="4103732" cy="1478268"/>
          </a:xfrm>
          <a:prstGeom prst="rect">
            <a:avLst/>
          </a:prstGeom>
          <a:noFill/>
        </p:spPr>
        <p:txBody>
          <a:bodyPr wrap="square" rtlCol="0" anchor="ctr" anchorCtr="0">
            <a:noAutofit/>
          </a:bodyPr>
          <a:lstStyle/>
          <a:p>
            <a:r>
              <a:rPr lang="fr-FR" sz="2000" b="1" dirty="0" smtClean="0">
                <a:solidFill>
                  <a:srgbClr val="000099"/>
                </a:solidFill>
                <a:sym typeface="Wingdings"/>
              </a:rPr>
              <a:t>- Impacts </a:t>
            </a:r>
            <a:r>
              <a:rPr lang="fr-FR" sz="2000" b="1" dirty="0" smtClean="0">
                <a:solidFill>
                  <a:srgbClr val="000099"/>
                </a:solidFill>
                <a:sym typeface="Wingdings"/>
              </a:rPr>
              <a:t>agronomiques </a:t>
            </a:r>
            <a:endParaRPr lang="fr-FR" sz="2000" b="1" dirty="0" smtClean="0">
              <a:solidFill>
                <a:srgbClr val="000099"/>
              </a:solidFill>
              <a:sym typeface="Wingdings"/>
            </a:endParaRPr>
          </a:p>
          <a:p>
            <a:pPr>
              <a:spcAft>
                <a:spcPts val="600"/>
              </a:spcAft>
            </a:pPr>
            <a:r>
              <a:rPr lang="fr-FR" sz="1400" i="1" dirty="0" smtClean="0">
                <a:solidFill>
                  <a:srgbClr val="000099"/>
                </a:solidFill>
                <a:sym typeface="Wingdings"/>
              </a:rPr>
              <a:t>    (</a:t>
            </a:r>
            <a:r>
              <a:rPr lang="fr-FR" sz="1400" i="1" dirty="0" smtClean="0">
                <a:solidFill>
                  <a:srgbClr val="000099"/>
                </a:solidFill>
                <a:sym typeface="Wingdings"/>
              </a:rPr>
              <a:t>structure sol, adventices, ravageurs)</a:t>
            </a:r>
          </a:p>
          <a:p>
            <a:endParaRPr lang="fr-FR" sz="600" b="1" dirty="0">
              <a:solidFill>
                <a:srgbClr val="000099"/>
              </a:solidFill>
              <a:sym typeface="Wingdings"/>
            </a:endParaRPr>
          </a:p>
          <a:p>
            <a:r>
              <a:rPr lang="fr-FR" sz="2000" b="1" dirty="0" smtClean="0">
                <a:solidFill>
                  <a:srgbClr val="000099"/>
                </a:solidFill>
                <a:sym typeface="Wingdings"/>
              </a:rPr>
              <a:t>- Restitution à la culture suivante</a:t>
            </a:r>
          </a:p>
          <a:p>
            <a:endParaRPr lang="fr-FR" b="1" dirty="0" smtClean="0">
              <a:solidFill>
                <a:srgbClr val="FF0000"/>
              </a:solidFill>
              <a:sym typeface="Wingdings"/>
            </a:endParaRPr>
          </a:p>
          <a:p>
            <a:r>
              <a:rPr lang="fr-FR" sz="2000" b="1" dirty="0" smtClean="0">
                <a:solidFill>
                  <a:srgbClr val="FF0000"/>
                </a:solidFill>
                <a:sym typeface="Wingdings"/>
              </a:rPr>
              <a:t>- Investissement sur le long terme</a:t>
            </a:r>
          </a:p>
        </p:txBody>
      </p:sp>
      <p:sp>
        <p:nvSpPr>
          <p:cNvPr id="12" name="Flèche droite 11"/>
          <p:cNvSpPr/>
          <p:nvPr/>
        </p:nvSpPr>
        <p:spPr>
          <a:xfrm>
            <a:off x="2135631" y="4172830"/>
            <a:ext cx="504000" cy="21602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13" name="ZoneTexte 12"/>
          <p:cNvSpPr txBox="1"/>
          <p:nvPr/>
        </p:nvSpPr>
        <p:spPr>
          <a:xfrm>
            <a:off x="2555720" y="4653136"/>
            <a:ext cx="2364361" cy="864096"/>
          </a:xfrm>
          <a:prstGeom prst="rect">
            <a:avLst/>
          </a:prstGeom>
          <a:noFill/>
        </p:spPr>
        <p:txBody>
          <a:bodyPr wrap="square" rtlCol="0" anchor="ctr" anchorCtr="0">
            <a:noAutofit/>
          </a:bodyPr>
          <a:lstStyle/>
          <a:p>
            <a:pPr algn="ctr"/>
            <a:r>
              <a:rPr lang="fr-FR" sz="1600" i="1" dirty="0" smtClean="0">
                <a:sym typeface="Wingdings"/>
              </a:rPr>
              <a:t>Choix spécifique</a:t>
            </a:r>
          </a:p>
          <a:p>
            <a:pPr algn="ctr"/>
            <a:r>
              <a:rPr lang="fr-FR" sz="1600" i="1" dirty="0" smtClean="0">
                <a:sym typeface="Wingdings"/>
              </a:rPr>
              <a:t>d’une espèce</a:t>
            </a:r>
          </a:p>
          <a:p>
            <a:pPr algn="ctr"/>
            <a:r>
              <a:rPr lang="fr-FR" sz="1400" i="1" dirty="0" smtClean="0">
                <a:sym typeface="Wingdings"/>
              </a:rPr>
              <a:t>(sarrasin, moha, millet, …)</a:t>
            </a:r>
            <a:endParaRPr lang="fr-FR" sz="1400" i="1" dirty="0">
              <a:solidFill>
                <a:srgbClr val="000099"/>
              </a:solidFill>
              <a:sym typeface="Wingdings"/>
            </a:endParaRPr>
          </a:p>
        </p:txBody>
      </p:sp>
      <p:sp>
        <p:nvSpPr>
          <p:cNvPr id="14" name="Parenthèse ouvrante 13"/>
          <p:cNvSpPr/>
          <p:nvPr/>
        </p:nvSpPr>
        <p:spPr>
          <a:xfrm>
            <a:off x="4932040" y="3564220"/>
            <a:ext cx="228657" cy="2313052"/>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ZoneTexte 14"/>
          <p:cNvSpPr txBox="1"/>
          <p:nvPr/>
        </p:nvSpPr>
        <p:spPr>
          <a:xfrm>
            <a:off x="4968552" y="3717032"/>
            <a:ext cx="4139952" cy="1989957"/>
          </a:xfrm>
          <a:prstGeom prst="rect">
            <a:avLst/>
          </a:prstGeom>
          <a:noFill/>
        </p:spPr>
        <p:txBody>
          <a:bodyPr wrap="square" rtlCol="0" anchor="ctr" anchorCtr="0">
            <a:noAutofit/>
          </a:bodyPr>
          <a:lstStyle/>
          <a:p>
            <a:r>
              <a:rPr lang="fr-FR" sz="2000" b="1" dirty="0" smtClean="0">
                <a:solidFill>
                  <a:srgbClr val="FF0000"/>
                </a:solidFill>
                <a:sym typeface="Wingdings"/>
              </a:rPr>
              <a:t>- Moins d’impacts agronomiques</a:t>
            </a:r>
          </a:p>
          <a:p>
            <a:endParaRPr lang="fr-FR" sz="600" b="1" dirty="0">
              <a:solidFill>
                <a:srgbClr val="FF0000"/>
              </a:solidFill>
              <a:sym typeface="Wingdings"/>
            </a:endParaRPr>
          </a:p>
          <a:p>
            <a:pPr>
              <a:spcAft>
                <a:spcPts val="1200"/>
              </a:spcAft>
            </a:pPr>
            <a:r>
              <a:rPr lang="fr-FR" sz="2000" b="1" dirty="0" smtClean="0">
                <a:solidFill>
                  <a:srgbClr val="FF0000"/>
                </a:solidFill>
                <a:sym typeface="Wingdings"/>
              </a:rPr>
              <a:t>- Peu de restitution </a:t>
            </a:r>
            <a:r>
              <a:rPr lang="fr-FR" sz="2000" b="1" dirty="0" smtClean="0">
                <a:solidFill>
                  <a:srgbClr val="FF0000"/>
                </a:solidFill>
                <a:sym typeface="Wingdings"/>
              </a:rPr>
              <a:t>à </a:t>
            </a:r>
            <a:r>
              <a:rPr lang="fr-FR" sz="2000" b="1" dirty="0" smtClean="0">
                <a:solidFill>
                  <a:srgbClr val="FF0000"/>
                </a:solidFill>
                <a:sym typeface="Wingdings"/>
              </a:rPr>
              <a:t>culture suivante</a:t>
            </a:r>
          </a:p>
          <a:p>
            <a:r>
              <a:rPr lang="fr-FR" sz="2000" b="1" dirty="0" smtClean="0">
                <a:solidFill>
                  <a:srgbClr val="FF0000"/>
                </a:solidFill>
                <a:sym typeface="Wingdings"/>
              </a:rPr>
              <a:t>- Temps </a:t>
            </a:r>
            <a:r>
              <a:rPr lang="fr-FR" sz="2000" b="1" dirty="0">
                <a:solidFill>
                  <a:srgbClr val="FF0000"/>
                </a:solidFill>
                <a:sym typeface="Wingdings"/>
              </a:rPr>
              <a:t>travail </a:t>
            </a:r>
            <a:r>
              <a:rPr lang="fr-FR" sz="2000" b="1" dirty="0" smtClean="0">
                <a:solidFill>
                  <a:srgbClr val="FF0000"/>
                </a:solidFill>
                <a:sym typeface="Wingdings"/>
              </a:rPr>
              <a:t>supplémentaire </a:t>
            </a:r>
          </a:p>
          <a:p>
            <a:r>
              <a:rPr lang="fr-FR" sz="2000" b="1" dirty="0" smtClean="0">
                <a:solidFill>
                  <a:srgbClr val="FF0000"/>
                </a:solidFill>
                <a:sym typeface="Wingdings"/>
              </a:rPr>
              <a:t>    </a:t>
            </a:r>
            <a:r>
              <a:rPr lang="fr-FR" sz="1400" i="1" dirty="0" smtClean="0">
                <a:solidFill>
                  <a:srgbClr val="FF0000"/>
                </a:solidFill>
                <a:sym typeface="Wingdings"/>
              </a:rPr>
              <a:t>(par </a:t>
            </a:r>
            <a:r>
              <a:rPr lang="fr-FR" sz="1400" i="1" dirty="0" smtClean="0">
                <a:solidFill>
                  <a:srgbClr val="FF0000"/>
                </a:solidFill>
                <a:sym typeface="Wingdings"/>
              </a:rPr>
              <a:t>rapport à couvert </a:t>
            </a:r>
            <a:r>
              <a:rPr lang="fr-FR" sz="1400" i="1" dirty="0" err="1" smtClean="0">
                <a:solidFill>
                  <a:srgbClr val="FF0000"/>
                </a:solidFill>
                <a:sym typeface="Wingdings"/>
              </a:rPr>
              <a:t>biomax</a:t>
            </a:r>
            <a:r>
              <a:rPr lang="fr-FR" sz="1400" i="1" dirty="0" smtClean="0">
                <a:solidFill>
                  <a:srgbClr val="FF0000"/>
                </a:solidFill>
                <a:sym typeface="Wingdings"/>
              </a:rPr>
              <a:t>)</a:t>
            </a:r>
            <a:endParaRPr lang="fr-FR" sz="2000" i="1" dirty="0">
              <a:solidFill>
                <a:srgbClr val="FF0000"/>
              </a:solidFill>
              <a:sym typeface="Wingdings"/>
            </a:endParaRPr>
          </a:p>
          <a:p>
            <a:endParaRPr lang="fr-FR" sz="2000" b="1" dirty="0">
              <a:solidFill>
                <a:srgbClr val="000099"/>
              </a:solidFill>
              <a:sym typeface="Wingdings"/>
            </a:endParaRPr>
          </a:p>
          <a:p>
            <a:r>
              <a:rPr lang="fr-FR" sz="2000" b="1" dirty="0" smtClean="0">
                <a:solidFill>
                  <a:srgbClr val="000099"/>
                </a:solidFill>
                <a:sym typeface="Wingdings"/>
              </a:rPr>
              <a:t>- Intérêt </a:t>
            </a:r>
            <a:r>
              <a:rPr lang="fr-FR" sz="2000" b="1" dirty="0" smtClean="0">
                <a:solidFill>
                  <a:srgbClr val="000099"/>
                </a:solidFill>
                <a:sym typeface="Wingdings"/>
              </a:rPr>
              <a:t>économique     </a:t>
            </a:r>
            <a:r>
              <a:rPr lang="fr-FR" sz="1400" i="1" dirty="0" smtClean="0">
                <a:solidFill>
                  <a:srgbClr val="000099"/>
                </a:solidFill>
                <a:sym typeface="Wingdings"/>
              </a:rPr>
              <a:t>(grains, CIVE)</a:t>
            </a:r>
          </a:p>
        </p:txBody>
      </p:sp>
    </p:spTree>
    <p:extLst>
      <p:ext uri="{BB962C8B-B14F-4D97-AF65-F5344CB8AC3E}">
        <p14:creationId xmlns:p14="http://schemas.microsoft.com/office/powerpoint/2010/main" val="2545474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p:bldP spid="5" grpId="0" animBg="1"/>
      <p:bldP spid="11" grpId="0"/>
      <p:bldP spid="12" grpId="0" animBg="1"/>
      <p:bldP spid="13" grpId="0"/>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67744" y="-27384"/>
            <a:ext cx="5616624" cy="892552"/>
          </a:xfrm>
          <a:prstGeom prst="rect">
            <a:avLst/>
          </a:prstGeom>
          <a:noFill/>
        </p:spPr>
        <p:txBody>
          <a:bodyPr wrap="square" rtlCol="0">
            <a:spAutoFit/>
          </a:bodyPr>
          <a:lstStyle/>
          <a:p>
            <a:pPr algn="ctr"/>
            <a:r>
              <a:rPr lang="fr-FR" sz="2800" dirty="0" smtClean="0">
                <a:latin typeface="Berlin Sans FB" pitchFamily="34" charset="0"/>
                <a:ea typeface="Verdana" pitchFamily="34" charset="0"/>
                <a:cs typeface="Verdana" pitchFamily="34" charset="0"/>
              </a:rPr>
              <a:t>Risque climatique</a:t>
            </a:r>
            <a:endParaRPr lang="fr-FR" sz="2000" dirty="0" smtClean="0">
              <a:latin typeface="Verdana" pitchFamily="34" charset="0"/>
              <a:ea typeface="Verdana" pitchFamily="34" charset="0"/>
              <a:cs typeface="Verdana" pitchFamily="34" charset="0"/>
            </a:endParaRPr>
          </a:p>
          <a:p>
            <a:pPr algn="ctr"/>
            <a:r>
              <a:rPr lang="fr-FR" sz="2400" dirty="0" smtClean="0">
                <a:solidFill>
                  <a:srgbClr val="000099"/>
                </a:solidFill>
                <a:latin typeface="Berlin Sans FB" pitchFamily="34" charset="0"/>
                <a:ea typeface="Verdana" pitchFamily="34" charset="0"/>
                <a:cs typeface="Verdana" pitchFamily="34" charset="0"/>
              </a:rPr>
              <a:t>Quels besoins en eau ?</a:t>
            </a:r>
            <a:endParaRPr lang="fr-FR" sz="2400" dirty="0">
              <a:solidFill>
                <a:srgbClr val="000099"/>
              </a:solidFill>
              <a:latin typeface="Berlin Sans FB" pitchFamily="34" charset="0"/>
              <a:ea typeface="Verdana" pitchFamily="34" charset="0"/>
              <a:cs typeface="Verdana" pitchFamily="34" charset="0"/>
            </a:endParaRPr>
          </a:p>
        </p:txBody>
      </p:sp>
      <p:sp>
        <p:nvSpPr>
          <p:cNvPr id="10" name="Espace réservé du numéro de diapositive 4"/>
          <p:cNvSpPr txBox="1">
            <a:spLocks/>
          </p:cNvSpPr>
          <p:nvPr/>
        </p:nvSpPr>
        <p:spPr>
          <a:xfrm>
            <a:off x="8604448" y="6309321"/>
            <a:ext cx="432000" cy="432000"/>
          </a:xfrm>
          <a:prstGeom prst="flowChartConnector">
            <a:avLst/>
          </a:prstGeom>
          <a:solidFill>
            <a:srgbClr val="92D050"/>
          </a:solidFill>
        </p:spPr>
        <p:txBody>
          <a:bodyPr lIns="0" tIns="0" rIns="0" bIns="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20</a:t>
            </a:fld>
            <a:endParaRPr lang="fr-FR" sz="1400" b="1" dirty="0">
              <a:solidFill>
                <a:schemeClr val="bg1"/>
              </a:solidFill>
            </a:endParaRPr>
          </a:p>
        </p:txBody>
      </p:sp>
      <p:graphicFrame>
        <p:nvGraphicFramePr>
          <p:cNvPr id="3" name="Objet 2"/>
          <p:cNvGraphicFramePr>
            <a:graphicFrameLocks noChangeAspect="1"/>
          </p:cNvGraphicFramePr>
          <p:nvPr>
            <p:extLst>
              <p:ext uri="{D42A27DB-BD31-4B8C-83A1-F6EECF244321}">
                <p14:modId xmlns:p14="http://schemas.microsoft.com/office/powerpoint/2010/main" val="4292212587"/>
              </p:ext>
            </p:extLst>
          </p:nvPr>
        </p:nvGraphicFramePr>
        <p:xfrm>
          <a:off x="429389" y="908720"/>
          <a:ext cx="870333" cy="833298"/>
        </p:xfrm>
        <a:graphic>
          <a:graphicData uri="http://schemas.openxmlformats.org/presentationml/2006/ole">
            <mc:AlternateContent xmlns:mc="http://schemas.openxmlformats.org/markup-compatibility/2006">
              <mc:Choice xmlns:v="urn:schemas-microsoft-com:vml" Requires="v">
                <p:oleObj spid="_x0000_s90145" name="Image bitmap" r:id="rId4" imgW="762106" imgH="724001" progId="PBrush">
                  <p:embed/>
                </p:oleObj>
              </mc:Choice>
              <mc:Fallback>
                <p:oleObj name="Image bitmap" r:id="rId4" imgW="762106" imgH="724001" progId="PBrush">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389" y="908720"/>
                        <a:ext cx="870333" cy="833298"/>
                      </a:xfrm>
                      <a:prstGeom prst="rect">
                        <a:avLst/>
                      </a:prstGeom>
                      <a:noFill/>
                      <a:ln>
                        <a:noFill/>
                      </a:ln>
                      <a:extLst/>
                    </p:spPr>
                  </p:pic>
                </p:oleObj>
              </mc:Fallback>
            </mc:AlternateContent>
          </a:graphicData>
        </a:graphic>
      </p:graphicFrame>
      <p:sp>
        <p:nvSpPr>
          <p:cNvPr id="11" name="Rectangle à coins arrondis 10"/>
          <p:cNvSpPr/>
          <p:nvPr/>
        </p:nvSpPr>
        <p:spPr>
          <a:xfrm>
            <a:off x="1722834" y="80575"/>
            <a:ext cx="1089819" cy="676634"/>
          </a:xfrm>
          <a:prstGeom prst="roundRect">
            <a:avLst/>
          </a:prstGeom>
          <a:solidFill>
            <a:srgbClr val="0000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bg1"/>
                </a:solidFill>
              </a:rPr>
              <a:t>Aléa 2.</a:t>
            </a:r>
            <a:endParaRPr lang="fr-FR" sz="2000" b="1" dirty="0">
              <a:solidFill>
                <a:schemeClr val="bg1"/>
              </a:solidFill>
            </a:endParaRPr>
          </a:p>
        </p:txBody>
      </p:sp>
      <p:sp>
        <p:nvSpPr>
          <p:cNvPr id="66" name="Rectangle à coins arrondis 65"/>
          <p:cNvSpPr/>
          <p:nvPr/>
        </p:nvSpPr>
        <p:spPr>
          <a:xfrm>
            <a:off x="2123363" y="1628800"/>
            <a:ext cx="4896544" cy="676634"/>
          </a:xfrm>
          <a:prstGeom prst="round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bg1"/>
                </a:solidFill>
              </a:rPr>
              <a:t>Exemple du sarrasin</a:t>
            </a:r>
            <a:endParaRPr lang="fr-FR" sz="2000" b="1" dirty="0">
              <a:solidFill>
                <a:schemeClr val="bg1"/>
              </a:solidFill>
            </a:endParaRPr>
          </a:p>
        </p:txBody>
      </p:sp>
      <p:grpSp>
        <p:nvGrpSpPr>
          <p:cNvPr id="67" name="Groupe 66"/>
          <p:cNvGrpSpPr/>
          <p:nvPr/>
        </p:nvGrpSpPr>
        <p:grpSpPr>
          <a:xfrm>
            <a:off x="864556" y="2708920"/>
            <a:ext cx="7689912" cy="3672622"/>
            <a:chOff x="864556" y="3069939"/>
            <a:chExt cx="7689912" cy="3672622"/>
          </a:xfrm>
        </p:grpSpPr>
        <p:pic>
          <p:nvPicPr>
            <p:cNvPr id="6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958" b="16332"/>
            <a:stretch/>
          </p:blipFill>
          <p:spPr bwMode="auto">
            <a:xfrm>
              <a:off x="864556" y="3069939"/>
              <a:ext cx="7476545" cy="3628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ZoneTexte 68"/>
            <p:cNvSpPr txBox="1"/>
            <p:nvPr/>
          </p:nvSpPr>
          <p:spPr>
            <a:xfrm>
              <a:off x="7330332" y="6465562"/>
              <a:ext cx="1224136" cy="276999"/>
            </a:xfrm>
            <a:prstGeom prst="rect">
              <a:avLst/>
            </a:prstGeom>
            <a:noFill/>
          </p:spPr>
          <p:txBody>
            <a:bodyPr wrap="square" rtlCol="0">
              <a:spAutoFit/>
            </a:bodyPr>
            <a:lstStyle/>
            <a:p>
              <a:pPr algn="ctr"/>
              <a:r>
                <a:rPr lang="fr-FR" sz="1200" dirty="0">
                  <a:solidFill>
                    <a:schemeClr val="bg1"/>
                  </a:solidFill>
                </a:rPr>
                <a:t>N. Ferrand</a:t>
              </a:r>
            </a:p>
          </p:txBody>
        </p:sp>
      </p:grpSp>
    </p:spTree>
    <p:extLst>
      <p:ext uri="{BB962C8B-B14F-4D97-AF65-F5344CB8AC3E}">
        <p14:creationId xmlns:p14="http://schemas.microsoft.com/office/powerpoint/2010/main" val="1222198924"/>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1"/>
            <a:ext cx="2133600" cy="365125"/>
          </a:xfrm>
        </p:spPr>
        <p:txBody>
          <a:bodyPr/>
          <a:lstStyle/>
          <a:p>
            <a:fld id="{158EBF25-1E81-4656-BBEC-1D192ACD98C0}" type="slidenum">
              <a:rPr lang="fr-FR" smtClean="0">
                <a:solidFill>
                  <a:prstClr val="black">
                    <a:tint val="75000"/>
                  </a:prstClr>
                </a:solidFill>
              </a:rPr>
              <a:pPr/>
              <a:t>21</a:t>
            </a:fld>
            <a:endParaRPr lang="fr-FR" dirty="0">
              <a:solidFill>
                <a:prstClr val="black">
                  <a:tint val="75000"/>
                </a:prstClr>
              </a:solidFill>
            </a:endParaRPr>
          </a:p>
        </p:txBody>
      </p:sp>
      <p:sp>
        <p:nvSpPr>
          <p:cNvPr id="13"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algn="ctr">
              <a:defRPr sz="1600" b="1">
                <a:solidFill>
                  <a:prstClr val="white"/>
                </a:solidFill>
              </a:defRPr>
            </a:lvl1pPr>
          </a:lstStyle>
          <a:p>
            <a:fld id="{158EBF25-1E81-4656-BBEC-1D192ACD98C0}" type="slidenum">
              <a:rPr lang="fr-FR"/>
              <a:pPr/>
              <a:t>21</a:t>
            </a:fld>
            <a:endParaRPr lang="fr-FR" dirty="0"/>
          </a:p>
        </p:txBody>
      </p:sp>
      <p:grpSp>
        <p:nvGrpSpPr>
          <p:cNvPr id="39" name="Groupe 38"/>
          <p:cNvGrpSpPr/>
          <p:nvPr/>
        </p:nvGrpSpPr>
        <p:grpSpPr>
          <a:xfrm>
            <a:off x="1115616" y="3704505"/>
            <a:ext cx="7055566" cy="2328016"/>
            <a:chOff x="0" y="0"/>
            <a:chExt cx="5272034" cy="1565143"/>
          </a:xfrm>
        </p:grpSpPr>
        <p:grpSp>
          <p:nvGrpSpPr>
            <p:cNvPr id="41" name="Groupe 40"/>
            <p:cNvGrpSpPr/>
            <p:nvPr/>
          </p:nvGrpSpPr>
          <p:grpSpPr>
            <a:xfrm>
              <a:off x="0" y="0"/>
              <a:ext cx="5272034" cy="1460500"/>
              <a:chOff x="0" y="0"/>
              <a:chExt cx="5272034" cy="1460500"/>
            </a:xfrm>
          </p:grpSpPr>
          <p:sp>
            <p:nvSpPr>
              <p:cNvPr id="47" name="Zone de texte 2"/>
              <p:cNvSpPr txBox="1">
                <a:spLocks noChangeArrowheads="1"/>
              </p:cNvSpPr>
              <p:nvPr/>
            </p:nvSpPr>
            <p:spPr bwMode="auto">
              <a:xfrm>
                <a:off x="0" y="0"/>
                <a:ext cx="977900" cy="628650"/>
              </a:xfrm>
              <a:prstGeom prst="roundRect">
                <a:avLst/>
              </a:prstGeom>
              <a:solidFill>
                <a:srgbClr val="5B9BD5">
                  <a:lumMod val="20000"/>
                  <a:lumOff val="80000"/>
                </a:srgbClr>
              </a:solidFill>
              <a:ln w="28575">
                <a:solidFill>
                  <a:srgbClr val="4472C4">
                    <a:lumMod val="60000"/>
                    <a:lumOff val="40000"/>
                  </a:srgbClr>
                </a:solidFill>
                <a:miter lim="800000"/>
                <a:headEnd/>
                <a:tailEnd/>
              </a:ln>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ysClr val="windowText" lastClr="000000"/>
                    </a:solidFill>
                    <a:effectLst/>
                    <a:uLnTx/>
                    <a:uFillTx/>
                    <a:latin typeface="Times New Roman"/>
                    <a:ea typeface="Calibri"/>
                    <a:cs typeface="Times New Roman"/>
                  </a:rPr>
                  <a:t>Évolution RU ≥ 15 mm</a:t>
                </a:r>
                <a:endParaRPr kumimoji="0" lang="fr-FR"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sp>
            <p:nvSpPr>
              <p:cNvPr id="48" name="Zone de texte 2"/>
              <p:cNvSpPr txBox="1">
                <a:spLocks noChangeArrowheads="1"/>
              </p:cNvSpPr>
              <p:nvPr/>
            </p:nvSpPr>
            <p:spPr bwMode="auto">
              <a:xfrm>
                <a:off x="3454400" y="895350"/>
                <a:ext cx="1817634" cy="565150"/>
              </a:xfrm>
              <a:prstGeom prst="roundRect">
                <a:avLst/>
              </a:prstGeom>
              <a:solidFill>
                <a:srgbClr val="FFC000">
                  <a:lumMod val="60000"/>
                  <a:lumOff val="40000"/>
                </a:srgbClr>
              </a:solidFill>
              <a:ln w="28575">
                <a:solidFill>
                  <a:srgbClr val="ED7D31"/>
                </a:solidFill>
                <a:miter lim="800000"/>
                <a:headEnd/>
                <a:tailEnd/>
              </a:ln>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ysClr val="windowText" lastClr="000000"/>
                    </a:solidFill>
                    <a:effectLst/>
                    <a:uLnTx/>
                    <a:uFillTx/>
                    <a:latin typeface="Times New Roman"/>
                    <a:ea typeface="Calibri"/>
                    <a:cs typeface="Times New Roman"/>
                  </a:rPr>
                  <a:t>Date de semis recalculée :</a:t>
                </a:r>
                <a:r>
                  <a:rPr kumimoji="0" lang="fr-FR" sz="1400" b="0" i="0" u="none" strike="noStrike" kern="0" cap="none" spc="0" normalizeH="0" baseline="0" noProof="0" dirty="0">
                    <a:ln>
                      <a:noFill/>
                    </a:ln>
                    <a:solidFill>
                      <a:sysClr val="windowText" lastClr="000000"/>
                    </a:solidFill>
                    <a:effectLst/>
                    <a:uLnTx/>
                    <a:uFillTx/>
                    <a:latin typeface="Times New Roman"/>
                    <a:ea typeface="Calibri"/>
                    <a:cs typeface="Times New Roman"/>
                  </a:rPr>
                  <a:t> Décalage de la date de semis au prochain jour avec RR ≥ 5 mm</a:t>
                </a:r>
                <a:endParaRPr kumimoji="0" lang="fr-FR" sz="20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sp>
            <p:nvSpPr>
              <p:cNvPr id="49" name="Zone de texte 2"/>
              <p:cNvSpPr txBox="1">
                <a:spLocks noChangeArrowheads="1"/>
              </p:cNvSpPr>
              <p:nvPr/>
            </p:nvSpPr>
            <p:spPr bwMode="auto">
              <a:xfrm>
                <a:off x="1555750" y="622300"/>
                <a:ext cx="1352550" cy="552450"/>
              </a:xfrm>
              <a:prstGeom prst="roundRect">
                <a:avLst/>
              </a:prstGeom>
              <a:solidFill>
                <a:srgbClr val="5B9BD5">
                  <a:lumMod val="20000"/>
                  <a:lumOff val="80000"/>
                </a:srgbClr>
              </a:solidFill>
              <a:ln w="28575">
                <a:solidFill>
                  <a:srgbClr val="4472C4">
                    <a:lumMod val="60000"/>
                    <a:lumOff val="40000"/>
                  </a:srgbClr>
                </a:solidFill>
                <a:miter lim="800000"/>
                <a:headEnd/>
                <a:tailEnd/>
              </a:ln>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ysClr val="windowText" lastClr="000000"/>
                    </a:solidFill>
                    <a:effectLst/>
                    <a:uLnTx/>
                    <a:uFillTx/>
                    <a:latin typeface="Times New Roman"/>
                    <a:ea typeface="Calibri"/>
                    <a:cs typeface="Times New Roman"/>
                  </a:rPr>
                  <a:t>Présence d’un jour avec RR ≥ 5 mm dans les 7 jours précédents</a:t>
                </a:r>
                <a:endParaRPr kumimoji="0" lang="fr-FR" sz="20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sp>
            <p:nvSpPr>
              <p:cNvPr id="50" name="Zone de texte 2"/>
              <p:cNvSpPr txBox="1">
                <a:spLocks noChangeArrowheads="1"/>
              </p:cNvSpPr>
              <p:nvPr/>
            </p:nvSpPr>
            <p:spPr bwMode="auto">
              <a:xfrm>
                <a:off x="3448050" y="25401"/>
                <a:ext cx="1308100" cy="445188"/>
              </a:xfrm>
              <a:prstGeom prst="roundRect">
                <a:avLst/>
              </a:prstGeom>
              <a:solidFill>
                <a:srgbClr val="92D050"/>
              </a:solidFill>
              <a:ln w="28575">
                <a:solidFill>
                  <a:srgbClr val="00B050"/>
                </a:solidFill>
                <a:miter lim="800000"/>
                <a:headEnd/>
                <a:tailEnd/>
              </a:ln>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a:ln>
                      <a:noFill/>
                    </a:ln>
                    <a:solidFill>
                      <a:sysClr val="windowText" lastClr="000000"/>
                    </a:solidFill>
                    <a:effectLst/>
                    <a:uLnTx/>
                    <a:uFillTx/>
                    <a:latin typeface="Times New Roman"/>
                    <a:ea typeface="Calibri"/>
                    <a:cs typeface="Times New Roman"/>
                  </a:rPr>
                  <a:t>Date de semis réelle</a:t>
                </a:r>
                <a:endParaRPr kumimoji="0" lang="fr-FR" b="0" i="0" u="none" strike="noStrike" kern="0" cap="none" spc="0" normalizeH="0" baseline="0" noProof="0">
                  <a:ln>
                    <a:noFill/>
                  </a:ln>
                  <a:solidFill>
                    <a:sysClr val="windowText" lastClr="000000"/>
                  </a:solidFill>
                  <a:effectLst/>
                  <a:uLnTx/>
                  <a:uFillTx/>
                  <a:latin typeface="Times New Roman"/>
                  <a:ea typeface="Calibri"/>
                  <a:cs typeface="Times New Roman"/>
                </a:endParaRPr>
              </a:p>
            </p:txBody>
          </p:sp>
          <p:cxnSp>
            <p:nvCxnSpPr>
              <p:cNvPr id="51" name="Connecteur droit avec flèche 50"/>
              <p:cNvCxnSpPr/>
              <p:nvPr/>
            </p:nvCxnSpPr>
            <p:spPr>
              <a:xfrm rot="300000">
                <a:off x="958850" y="495300"/>
                <a:ext cx="630282" cy="415037"/>
              </a:xfrm>
              <a:prstGeom prst="straightConnector1">
                <a:avLst/>
              </a:prstGeom>
              <a:noFill/>
              <a:ln w="28575" cap="flat" cmpd="sng" algn="ctr">
                <a:solidFill>
                  <a:srgbClr val="FF0000"/>
                </a:solidFill>
                <a:prstDash val="solid"/>
                <a:miter lim="800000"/>
                <a:tailEnd type="triangle"/>
              </a:ln>
              <a:effectLst/>
            </p:spPr>
          </p:cxnSp>
          <p:cxnSp>
            <p:nvCxnSpPr>
              <p:cNvPr id="52" name="Connecteur droit avec flèche 51"/>
              <p:cNvCxnSpPr/>
              <p:nvPr/>
            </p:nvCxnSpPr>
            <p:spPr>
              <a:xfrm rot="300000">
                <a:off x="2921000" y="958850"/>
                <a:ext cx="538490" cy="190611"/>
              </a:xfrm>
              <a:prstGeom prst="straightConnector1">
                <a:avLst/>
              </a:prstGeom>
              <a:noFill/>
              <a:ln w="28575" cap="flat" cmpd="sng" algn="ctr">
                <a:solidFill>
                  <a:srgbClr val="FF0000"/>
                </a:solidFill>
                <a:prstDash val="solid"/>
                <a:miter lim="800000"/>
                <a:tailEnd type="triangle"/>
              </a:ln>
              <a:effectLst/>
            </p:spPr>
          </p:cxnSp>
          <p:cxnSp>
            <p:nvCxnSpPr>
              <p:cNvPr id="53" name="Connecteur droit avec flèche 52"/>
              <p:cNvCxnSpPr/>
              <p:nvPr/>
            </p:nvCxnSpPr>
            <p:spPr>
              <a:xfrm rot="300000" flipV="1">
                <a:off x="977900" y="139700"/>
                <a:ext cx="2488001" cy="219187"/>
              </a:xfrm>
              <a:prstGeom prst="straightConnector1">
                <a:avLst/>
              </a:prstGeom>
              <a:noFill/>
              <a:ln w="28575" cap="flat" cmpd="sng" algn="ctr">
                <a:solidFill>
                  <a:srgbClr val="00B050"/>
                </a:solidFill>
                <a:prstDash val="solid"/>
                <a:miter lim="800000"/>
                <a:tailEnd type="triangle"/>
              </a:ln>
              <a:effectLst/>
            </p:spPr>
          </p:cxnSp>
          <p:cxnSp>
            <p:nvCxnSpPr>
              <p:cNvPr id="54" name="Connecteur droit avec flèche 53"/>
              <p:cNvCxnSpPr/>
              <p:nvPr/>
            </p:nvCxnSpPr>
            <p:spPr>
              <a:xfrm rot="300000" flipV="1">
                <a:off x="2952750" y="292100"/>
                <a:ext cx="480256" cy="541128"/>
              </a:xfrm>
              <a:prstGeom prst="straightConnector1">
                <a:avLst/>
              </a:prstGeom>
              <a:noFill/>
              <a:ln w="28575" cap="flat" cmpd="sng" algn="ctr">
                <a:solidFill>
                  <a:srgbClr val="00B050"/>
                </a:solidFill>
                <a:prstDash val="solid"/>
                <a:miter lim="800000"/>
                <a:tailEnd type="triangle"/>
              </a:ln>
              <a:effectLst/>
            </p:spPr>
          </p:cxnSp>
        </p:grpSp>
        <p:grpSp>
          <p:nvGrpSpPr>
            <p:cNvPr id="42" name="Groupe 41"/>
            <p:cNvGrpSpPr/>
            <p:nvPr/>
          </p:nvGrpSpPr>
          <p:grpSpPr>
            <a:xfrm>
              <a:off x="63500" y="1333500"/>
              <a:ext cx="2232639" cy="231643"/>
              <a:chOff x="0" y="0"/>
              <a:chExt cx="2232639" cy="231643"/>
            </a:xfrm>
          </p:grpSpPr>
          <p:cxnSp>
            <p:nvCxnSpPr>
              <p:cNvPr id="43" name="Connecteur droit avec flèche 42"/>
              <p:cNvCxnSpPr/>
              <p:nvPr/>
            </p:nvCxnSpPr>
            <p:spPr>
              <a:xfrm rot="300000" flipV="1">
                <a:off x="0" y="114300"/>
                <a:ext cx="590373" cy="46800"/>
              </a:xfrm>
              <a:prstGeom prst="straightConnector1">
                <a:avLst/>
              </a:prstGeom>
              <a:noFill/>
              <a:ln w="28575" cap="flat" cmpd="sng" algn="ctr">
                <a:solidFill>
                  <a:srgbClr val="FF0000"/>
                </a:solidFill>
                <a:prstDash val="solid"/>
                <a:miter lim="800000"/>
                <a:tailEnd type="triangle"/>
              </a:ln>
              <a:effectLst/>
            </p:spPr>
          </p:cxnSp>
          <p:cxnSp>
            <p:nvCxnSpPr>
              <p:cNvPr id="44" name="Connecteur droit avec flèche 43"/>
              <p:cNvCxnSpPr/>
              <p:nvPr/>
            </p:nvCxnSpPr>
            <p:spPr>
              <a:xfrm rot="300000" flipV="1">
                <a:off x="1212850" y="127000"/>
                <a:ext cx="590373" cy="46800"/>
              </a:xfrm>
              <a:prstGeom prst="straightConnector1">
                <a:avLst/>
              </a:prstGeom>
              <a:noFill/>
              <a:ln w="28575" cap="flat" cmpd="sng" algn="ctr">
                <a:solidFill>
                  <a:srgbClr val="00B050"/>
                </a:solidFill>
                <a:prstDash val="solid"/>
                <a:miter lim="800000"/>
                <a:tailEnd type="triangle"/>
              </a:ln>
              <a:effectLst/>
            </p:spPr>
          </p:cxnSp>
          <p:sp>
            <p:nvSpPr>
              <p:cNvPr id="45" name="Zone de texte 2"/>
              <p:cNvSpPr txBox="1">
                <a:spLocks noChangeArrowheads="1"/>
              </p:cNvSpPr>
              <p:nvPr/>
            </p:nvSpPr>
            <p:spPr bwMode="auto">
              <a:xfrm>
                <a:off x="552450" y="0"/>
                <a:ext cx="441939" cy="218943"/>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a:ln>
                      <a:noFill/>
                    </a:ln>
                    <a:solidFill>
                      <a:srgbClr val="FF0000"/>
                    </a:solidFill>
                    <a:effectLst/>
                    <a:uLnTx/>
                    <a:uFillTx/>
                    <a:latin typeface="Times New Roman"/>
                    <a:ea typeface="Calibri"/>
                    <a:cs typeface="Times New Roman"/>
                  </a:rPr>
                  <a:t>Non</a:t>
                </a:r>
                <a:endParaRPr kumimoji="0" lang="fr-FR" sz="1400" b="0" i="0" u="none" strike="noStrike" kern="0" cap="none" spc="0" normalizeH="0" baseline="0" noProof="0">
                  <a:ln>
                    <a:noFill/>
                  </a:ln>
                  <a:solidFill>
                    <a:sysClr val="windowText" lastClr="000000"/>
                  </a:solidFill>
                  <a:effectLst/>
                  <a:uLnTx/>
                  <a:uFillTx/>
                  <a:latin typeface="Times New Roman"/>
                  <a:ea typeface="Calibri"/>
                  <a:cs typeface="Times New Roman"/>
                </a:endParaRPr>
              </a:p>
            </p:txBody>
          </p:sp>
          <p:sp>
            <p:nvSpPr>
              <p:cNvPr id="46" name="Zone de texte 2"/>
              <p:cNvSpPr txBox="1">
                <a:spLocks noChangeArrowheads="1"/>
              </p:cNvSpPr>
              <p:nvPr/>
            </p:nvSpPr>
            <p:spPr bwMode="auto">
              <a:xfrm>
                <a:off x="1790700" y="12700"/>
                <a:ext cx="441939" cy="218943"/>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00B050"/>
                    </a:solidFill>
                    <a:effectLst/>
                    <a:uLnTx/>
                    <a:uFillTx/>
                    <a:latin typeface="Times New Roman"/>
                    <a:ea typeface="Calibri"/>
                    <a:cs typeface="Times New Roman"/>
                  </a:rPr>
                  <a:t>Oui</a:t>
                </a:r>
                <a:endParaRPr kumimoji="0" lang="fr-FR" sz="14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grpSp>
      </p:grpSp>
      <p:sp>
        <p:nvSpPr>
          <p:cNvPr id="2" name="ZoneTexte 1"/>
          <p:cNvSpPr txBox="1"/>
          <p:nvPr/>
        </p:nvSpPr>
        <p:spPr>
          <a:xfrm>
            <a:off x="2398098" y="25460"/>
            <a:ext cx="5630286" cy="523220"/>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r>
              <a:rPr lang="fr-FR" dirty="0" smtClean="0"/>
              <a:t>Arbres </a:t>
            </a:r>
            <a:r>
              <a:rPr lang="fr-FR" dirty="0"/>
              <a:t>de </a:t>
            </a:r>
            <a:r>
              <a:rPr lang="fr-FR" dirty="0" smtClean="0"/>
              <a:t>décision en 2 étapes</a:t>
            </a:r>
            <a:endParaRPr lang="fr-FR" dirty="0"/>
          </a:p>
        </p:txBody>
      </p:sp>
      <p:sp>
        <p:nvSpPr>
          <p:cNvPr id="3" name="ZoneTexte 2"/>
          <p:cNvSpPr txBox="1"/>
          <p:nvPr/>
        </p:nvSpPr>
        <p:spPr>
          <a:xfrm>
            <a:off x="679033" y="1052734"/>
            <a:ext cx="4620833" cy="646331"/>
          </a:xfrm>
          <a:prstGeom prst="rect">
            <a:avLst/>
          </a:prstGeom>
          <a:noFill/>
        </p:spPr>
        <p:txBody>
          <a:bodyPr wrap="square" rtlCol="0">
            <a:spAutoFit/>
          </a:bodyPr>
          <a:lstStyle/>
          <a:p>
            <a:pPr marL="285750" indent="-285750">
              <a:buFont typeface="Calibri" panose="020F0502020204030204" pitchFamily="34" charset="0"/>
              <a:buChar char="→"/>
            </a:pPr>
            <a:r>
              <a:rPr lang="fr-FR" dirty="0"/>
              <a:t>Besoins en températures toujours satisfaits  pour les 6 stations climatiques </a:t>
            </a:r>
            <a:endParaRPr lang="fr-FR" dirty="0" smtClean="0"/>
          </a:p>
        </p:txBody>
      </p:sp>
      <p:graphicFrame>
        <p:nvGraphicFramePr>
          <p:cNvPr id="4" name="Tableau 3"/>
          <p:cNvGraphicFramePr>
            <a:graphicFrameLocks noGrp="1"/>
          </p:cNvGraphicFramePr>
          <p:nvPr>
            <p:extLst>
              <p:ext uri="{D42A27DB-BD31-4B8C-83A1-F6EECF244321}">
                <p14:modId xmlns:p14="http://schemas.microsoft.com/office/powerpoint/2010/main" val="3672121917"/>
              </p:ext>
            </p:extLst>
          </p:nvPr>
        </p:nvGraphicFramePr>
        <p:xfrm>
          <a:off x="6108820" y="1031061"/>
          <a:ext cx="2927676" cy="968764"/>
        </p:xfrm>
        <a:graphic>
          <a:graphicData uri="http://schemas.openxmlformats.org/drawingml/2006/table">
            <a:tbl>
              <a:tblPr firstRow="1" firstCol="1" bandRow="1"/>
              <a:tblGrid>
                <a:gridCol w="1487516">
                  <a:extLst>
                    <a:ext uri="{9D8B030D-6E8A-4147-A177-3AD203B41FA5}">
                      <a16:colId xmlns="" xmlns:a16="http://schemas.microsoft.com/office/drawing/2014/main" val="20000"/>
                    </a:ext>
                  </a:extLst>
                </a:gridCol>
                <a:gridCol w="1440160">
                  <a:extLst>
                    <a:ext uri="{9D8B030D-6E8A-4147-A177-3AD203B41FA5}">
                      <a16:colId xmlns="" xmlns:a16="http://schemas.microsoft.com/office/drawing/2014/main" val="20001"/>
                    </a:ext>
                  </a:extLst>
                </a:gridCol>
              </a:tblGrid>
              <a:tr h="144016">
                <a:tc>
                  <a:txBody>
                    <a:bodyPr/>
                    <a:lstStyle/>
                    <a:p>
                      <a:pPr algn="ctr">
                        <a:lnSpc>
                          <a:spcPct val="107000"/>
                        </a:lnSpc>
                        <a:spcAft>
                          <a:spcPts val="0"/>
                        </a:spcAft>
                      </a:pPr>
                      <a:r>
                        <a:rPr lang="fr-FR" sz="1050" b="1" dirty="0">
                          <a:solidFill>
                            <a:srgbClr val="FFFFFF"/>
                          </a:solidFill>
                          <a:effectLst/>
                          <a:latin typeface="Times New Roman"/>
                          <a:ea typeface="Calibri"/>
                          <a:cs typeface="Times New Roman"/>
                        </a:rPr>
                        <a:t>Stades</a:t>
                      </a:r>
                      <a:endParaRPr lang="fr-FR" sz="1100" dirty="0">
                        <a:effectLst/>
                        <a:latin typeface="Times New Roman"/>
                        <a:ea typeface="Calibri"/>
                        <a:cs typeface="Times New Roman"/>
                      </a:endParaRPr>
                    </a:p>
                  </a:txBody>
                  <a:tcPr marL="68580" marR="68580" marT="0" marB="0" anchor="ctr">
                    <a:lnL w="12700" cap="flat" cmpd="sng" algn="ctr">
                      <a:solidFill>
                        <a:srgbClr val="70AD47"/>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07000"/>
                        </a:lnSpc>
                        <a:spcAft>
                          <a:spcPts val="0"/>
                        </a:spcAft>
                      </a:pPr>
                      <a:r>
                        <a:rPr lang="fr-FR" sz="1000" b="1" dirty="0">
                          <a:solidFill>
                            <a:srgbClr val="FFFFFF"/>
                          </a:solidFill>
                          <a:effectLst/>
                          <a:latin typeface="Times New Roman"/>
                          <a:ea typeface="Calibri"/>
                          <a:cs typeface="Times New Roman"/>
                        </a:rPr>
                        <a:t>Besoins en DJ base 6°C</a:t>
                      </a:r>
                      <a:endParaRPr lang="fr-FR" sz="1050" dirty="0">
                        <a:effectLst/>
                        <a:latin typeface="Times New Roman"/>
                        <a:ea typeface="Calibri"/>
                        <a:cs typeface="Times New Roman"/>
                      </a:endParaRPr>
                    </a:p>
                  </a:txBody>
                  <a:tcPr marL="68580" marR="68580" marT="0" marB="0" anchor="ctr">
                    <a:lnL>
                      <a:noFill/>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extLst>
                  <a:ext uri="{0D108BD9-81ED-4DB2-BD59-A6C34878D82A}">
                    <a16:rowId xmlns="" xmlns:a16="http://schemas.microsoft.com/office/drawing/2014/main" val="10000"/>
                  </a:ext>
                </a:extLst>
              </a:tr>
              <a:tr h="235716">
                <a:tc>
                  <a:txBody>
                    <a:bodyPr/>
                    <a:lstStyle/>
                    <a:p>
                      <a:pPr algn="l">
                        <a:lnSpc>
                          <a:spcPct val="107000"/>
                        </a:lnSpc>
                        <a:spcAft>
                          <a:spcPts val="0"/>
                        </a:spcAft>
                      </a:pPr>
                      <a:r>
                        <a:rPr lang="fr-FR" sz="1000" b="1" dirty="0">
                          <a:effectLst/>
                          <a:latin typeface="Times New Roman"/>
                          <a:ea typeface="Calibri"/>
                          <a:cs typeface="Times New Roman"/>
                        </a:rPr>
                        <a:t>Semis – Levée</a:t>
                      </a:r>
                      <a:endParaRPr lang="fr-FR" sz="1200" dirty="0">
                        <a:effectLst/>
                        <a:latin typeface="Times New Roman"/>
                        <a:ea typeface="Calibri"/>
                        <a:cs typeface="Times New Roman"/>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07000"/>
                        </a:lnSpc>
                        <a:spcAft>
                          <a:spcPts val="0"/>
                        </a:spcAft>
                      </a:pPr>
                      <a:r>
                        <a:rPr lang="fr-FR" sz="1050" dirty="0">
                          <a:effectLst/>
                          <a:latin typeface="Times New Roman"/>
                          <a:ea typeface="Calibri"/>
                          <a:cs typeface="Times New Roman"/>
                        </a:rPr>
                        <a:t>106</a:t>
                      </a:r>
                      <a:endParaRPr lang="fr-FR" sz="1400" dirty="0">
                        <a:effectLst/>
                        <a:latin typeface="Times New Roman"/>
                        <a:ea typeface="Calibri"/>
                        <a:cs typeface="Times New Roman"/>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 xmlns:a16="http://schemas.microsoft.com/office/drawing/2014/main" val="10001"/>
                  </a:ext>
                </a:extLst>
              </a:tr>
              <a:tr h="235716">
                <a:tc>
                  <a:txBody>
                    <a:bodyPr/>
                    <a:lstStyle/>
                    <a:p>
                      <a:pPr algn="l">
                        <a:lnSpc>
                          <a:spcPct val="107000"/>
                        </a:lnSpc>
                        <a:spcAft>
                          <a:spcPts val="0"/>
                        </a:spcAft>
                      </a:pPr>
                      <a:r>
                        <a:rPr lang="fr-FR" sz="1000" b="1">
                          <a:effectLst/>
                          <a:latin typeface="Times New Roman"/>
                          <a:ea typeface="Calibri"/>
                          <a:cs typeface="Times New Roman"/>
                        </a:rPr>
                        <a:t>Semis – Début floraison</a:t>
                      </a:r>
                      <a:endParaRPr lang="fr-FR" sz="1200">
                        <a:effectLst/>
                        <a:latin typeface="Times New Roman"/>
                        <a:ea typeface="Calibri"/>
                        <a:cs typeface="Times New Roman"/>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07000"/>
                        </a:lnSpc>
                        <a:spcAft>
                          <a:spcPts val="0"/>
                        </a:spcAft>
                      </a:pPr>
                      <a:r>
                        <a:rPr lang="fr-FR" sz="1050" dirty="0">
                          <a:effectLst/>
                          <a:latin typeface="Times New Roman"/>
                          <a:ea typeface="Calibri"/>
                          <a:cs typeface="Times New Roman"/>
                        </a:rPr>
                        <a:t>477</a:t>
                      </a:r>
                      <a:endParaRPr lang="fr-FR" sz="1400" dirty="0">
                        <a:effectLst/>
                        <a:latin typeface="Times New Roman"/>
                        <a:ea typeface="Calibri"/>
                        <a:cs typeface="Times New Roman"/>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 xmlns:a16="http://schemas.microsoft.com/office/drawing/2014/main" val="10002"/>
                  </a:ext>
                </a:extLst>
              </a:tr>
              <a:tr h="293476">
                <a:tc>
                  <a:txBody>
                    <a:bodyPr/>
                    <a:lstStyle/>
                    <a:p>
                      <a:pPr algn="l">
                        <a:lnSpc>
                          <a:spcPct val="107000"/>
                        </a:lnSpc>
                        <a:spcAft>
                          <a:spcPts val="0"/>
                        </a:spcAft>
                      </a:pPr>
                      <a:r>
                        <a:rPr lang="fr-FR" sz="1000" b="1" dirty="0">
                          <a:effectLst/>
                          <a:latin typeface="Times New Roman"/>
                          <a:ea typeface="Calibri"/>
                          <a:cs typeface="Times New Roman"/>
                        </a:rPr>
                        <a:t>Semis – Début Maturité Physiologique</a:t>
                      </a:r>
                      <a:endParaRPr lang="fr-FR" sz="1200" dirty="0">
                        <a:effectLst/>
                        <a:latin typeface="Times New Roman"/>
                        <a:ea typeface="Calibri"/>
                        <a:cs typeface="Times New Roman"/>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50000"/>
                        </a:lnSpc>
                        <a:spcAft>
                          <a:spcPts val="0"/>
                        </a:spcAft>
                      </a:pPr>
                      <a:r>
                        <a:rPr lang="fr-FR" sz="1050" dirty="0">
                          <a:effectLst/>
                          <a:latin typeface="Times New Roman"/>
                          <a:ea typeface="Calibri"/>
                          <a:cs typeface="Times New Roman"/>
                        </a:rPr>
                        <a:t>1060</a:t>
                      </a:r>
                      <a:endParaRPr lang="fr-FR" sz="1400" dirty="0">
                        <a:effectLst/>
                        <a:latin typeface="Times New Roman"/>
                        <a:ea typeface="Calibri"/>
                        <a:cs typeface="Times New Roman"/>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 xmlns:a16="http://schemas.microsoft.com/office/drawing/2014/main" val="10003"/>
                  </a:ext>
                </a:extLst>
              </a:tr>
            </a:tbl>
          </a:graphicData>
        </a:graphic>
      </p:graphicFrame>
      <p:sp>
        <p:nvSpPr>
          <p:cNvPr id="25" name="Zone de texte 2"/>
          <p:cNvSpPr txBox="1">
            <a:spLocks noChangeArrowheads="1"/>
          </p:cNvSpPr>
          <p:nvPr/>
        </p:nvSpPr>
        <p:spPr bwMode="auto">
          <a:xfrm>
            <a:off x="6156176" y="1988840"/>
            <a:ext cx="2880320" cy="40011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fr-FR" sz="1000" dirty="0">
                <a:effectLst/>
                <a:latin typeface="Times New Roman"/>
                <a:ea typeface="Calibri"/>
                <a:cs typeface="Times New Roman"/>
              </a:rPr>
              <a:t>Besoins en degrés jours (DJ) en base 6°C du sarrasin </a:t>
            </a:r>
          </a:p>
          <a:p>
            <a:pPr algn="just">
              <a:spcAft>
                <a:spcPts val="0"/>
              </a:spcAft>
            </a:pPr>
            <a:r>
              <a:rPr lang="fr-FR" sz="1000" dirty="0">
                <a:effectLst/>
                <a:latin typeface="Times New Roman"/>
                <a:ea typeface="Calibri"/>
                <a:cs typeface="Times New Roman"/>
              </a:rPr>
              <a:t>(Braconnier, </a:t>
            </a:r>
            <a:r>
              <a:rPr lang="fr-FR" sz="1000" dirty="0" err="1">
                <a:effectLst/>
                <a:latin typeface="Times New Roman"/>
                <a:ea typeface="Calibri"/>
                <a:cs typeface="Times New Roman"/>
              </a:rPr>
              <a:t>Glandard</a:t>
            </a:r>
            <a:r>
              <a:rPr lang="fr-FR" sz="1000" dirty="0">
                <a:effectLst/>
                <a:latin typeface="Times New Roman"/>
                <a:ea typeface="Calibri"/>
                <a:cs typeface="Times New Roman"/>
              </a:rPr>
              <a:t>, 1952)</a:t>
            </a:r>
            <a:endParaRPr lang="fr-FR" sz="1050" dirty="0">
              <a:effectLst/>
              <a:latin typeface="Times New Roman"/>
              <a:ea typeface="Calibri"/>
              <a:cs typeface="Times New Roman"/>
            </a:endParaRPr>
          </a:p>
        </p:txBody>
      </p:sp>
      <p:sp>
        <p:nvSpPr>
          <p:cNvPr id="8" name="ZoneTexte 7"/>
          <p:cNvSpPr txBox="1"/>
          <p:nvPr/>
        </p:nvSpPr>
        <p:spPr>
          <a:xfrm>
            <a:off x="382172" y="3212976"/>
            <a:ext cx="4189828" cy="369332"/>
          </a:xfrm>
          <a:prstGeom prst="rect">
            <a:avLst/>
          </a:prstGeom>
          <a:noFill/>
        </p:spPr>
        <p:txBody>
          <a:bodyPr wrap="square" rtlCol="0">
            <a:spAutoFit/>
          </a:bodyPr>
          <a:lstStyle/>
          <a:p>
            <a:r>
              <a:rPr lang="fr-FR" b="1" dirty="0" smtClean="0"/>
              <a:t>Etape 1.   Phase </a:t>
            </a:r>
            <a:r>
              <a:rPr lang="fr-FR" b="1" dirty="0"/>
              <a:t>semis - </a:t>
            </a:r>
            <a:r>
              <a:rPr lang="fr-FR" b="1" dirty="0" smtClean="0"/>
              <a:t>levée</a:t>
            </a:r>
            <a:endParaRPr lang="fr-FR" b="1" dirty="0"/>
          </a:p>
        </p:txBody>
      </p:sp>
      <p:sp>
        <p:nvSpPr>
          <p:cNvPr id="9" name="Rectangle 8"/>
          <p:cNvSpPr/>
          <p:nvPr/>
        </p:nvSpPr>
        <p:spPr>
          <a:xfrm>
            <a:off x="679032" y="2627620"/>
            <a:ext cx="8213448" cy="646331"/>
          </a:xfrm>
          <a:prstGeom prst="rect">
            <a:avLst/>
          </a:prstGeom>
        </p:spPr>
        <p:txBody>
          <a:bodyPr wrap="square">
            <a:spAutoFit/>
          </a:bodyPr>
          <a:lstStyle/>
          <a:p>
            <a:pPr marL="285750" indent="-285750">
              <a:buFont typeface="Calibri" panose="020F0502020204030204" pitchFamily="34" charset="0"/>
              <a:buChar char="→"/>
            </a:pPr>
            <a:r>
              <a:rPr lang="fr-FR" dirty="0"/>
              <a:t>Décalage de la date de </a:t>
            </a:r>
            <a:r>
              <a:rPr lang="fr-FR" dirty="0" smtClean="0"/>
              <a:t>semis pour faire coïncider les dates floraison et récolte :  					       «  observées »   //   « calculées »</a:t>
            </a:r>
            <a:endParaRPr lang="fr-FR" dirty="0"/>
          </a:p>
        </p:txBody>
      </p:sp>
      <p:sp>
        <p:nvSpPr>
          <p:cNvPr id="31" name="Rectangle à coins arrondis 30"/>
          <p:cNvSpPr/>
          <p:nvPr/>
        </p:nvSpPr>
        <p:spPr>
          <a:xfrm>
            <a:off x="6684534" y="516876"/>
            <a:ext cx="1342495" cy="338317"/>
          </a:xfrm>
          <a:prstGeom prst="round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bg1"/>
                </a:solidFill>
              </a:rPr>
              <a:t>sarrasin</a:t>
            </a:r>
            <a:endParaRPr lang="fr-FR" sz="2000" b="1" dirty="0">
              <a:solidFill>
                <a:schemeClr val="bg1"/>
              </a:solidFill>
            </a:endParaRPr>
          </a:p>
        </p:txBody>
      </p:sp>
      <p:sp>
        <p:nvSpPr>
          <p:cNvPr id="6" name="Rectangle 5"/>
          <p:cNvSpPr/>
          <p:nvPr/>
        </p:nvSpPr>
        <p:spPr>
          <a:xfrm>
            <a:off x="827584" y="6165304"/>
            <a:ext cx="7128792" cy="276999"/>
          </a:xfrm>
          <a:prstGeom prst="rect">
            <a:avLst/>
          </a:prstGeom>
        </p:spPr>
        <p:txBody>
          <a:bodyPr wrap="square">
            <a:spAutoFit/>
          </a:bodyPr>
          <a:lstStyle/>
          <a:p>
            <a:r>
              <a:rPr lang="fr-FR" sz="1200" dirty="0"/>
              <a:t>- Si irrigation au semis = "pas de décalage" de la date de semis</a:t>
            </a:r>
          </a:p>
        </p:txBody>
      </p:sp>
      <p:sp>
        <p:nvSpPr>
          <p:cNvPr id="7" name="Rectangle 6"/>
          <p:cNvSpPr/>
          <p:nvPr/>
        </p:nvSpPr>
        <p:spPr>
          <a:xfrm>
            <a:off x="899592" y="3582308"/>
            <a:ext cx="7488832" cy="25109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29264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8" grpId="0"/>
      <p:bldP spid="9" grpId="0"/>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1"/>
            <a:ext cx="2133600" cy="365125"/>
          </a:xfrm>
        </p:spPr>
        <p:txBody>
          <a:bodyPr/>
          <a:lstStyle/>
          <a:p>
            <a:fld id="{158EBF25-1E81-4656-BBEC-1D192ACD98C0}" type="slidenum">
              <a:rPr lang="fr-FR" smtClean="0">
                <a:solidFill>
                  <a:prstClr val="black">
                    <a:tint val="75000"/>
                  </a:prstClr>
                </a:solidFill>
              </a:rPr>
              <a:pPr/>
              <a:t>22</a:t>
            </a:fld>
            <a:endParaRPr lang="fr-FR" dirty="0">
              <a:solidFill>
                <a:prstClr val="black">
                  <a:tint val="75000"/>
                </a:prstClr>
              </a:solidFill>
            </a:endParaRPr>
          </a:p>
        </p:txBody>
      </p:sp>
      <p:sp>
        <p:nvSpPr>
          <p:cNvPr id="13"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algn="ctr">
              <a:defRPr sz="1600" b="1">
                <a:solidFill>
                  <a:prstClr val="white"/>
                </a:solidFill>
              </a:defRPr>
            </a:lvl1pPr>
          </a:lstStyle>
          <a:p>
            <a:fld id="{158EBF25-1E81-4656-BBEC-1D192ACD98C0}" type="slidenum">
              <a:rPr lang="fr-FR"/>
              <a:pPr/>
              <a:t>22</a:t>
            </a:fld>
            <a:endParaRPr lang="fr-FR" dirty="0"/>
          </a:p>
        </p:txBody>
      </p:sp>
      <p:sp>
        <p:nvSpPr>
          <p:cNvPr id="2" name="ZoneTexte 1"/>
          <p:cNvSpPr txBox="1"/>
          <p:nvPr/>
        </p:nvSpPr>
        <p:spPr>
          <a:xfrm>
            <a:off x="2398098" y="25460"/>
            <a:ext cx="5630286" cy="523220"/>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r>
              <a:rPr lang="fr-FR" dirty="0" smtClean="0"/>
              <a:t>Arbres </a:t>
            </a:r>
            <a:r>
              <a:rPr lang="fr-FR" dirty="0"/>
              <a:t>de </a:t>
            </a:r>
            <a:r>
              <a:rPr lang="fr-FR" dirty="0" smtClean="0"/>
              <a:t>décision en 2 étapes</a:t>
            </a:r>
            <a:endParaRPr lang="fr-FR" dirty="0"/>
          </a:p>
        </p:txBody>
      </p:sp>
      <p:sp>
        <p:nvSpPr>
          <p:cNvPr id="31" name="Rectangle à coins arrondis 30"/>
          <p:cNvSpPr/>
          <p:nvPr/>
        </p:nvSpPr>
        <p:spPr>
          <a:xfrm>
            <a:off x="6684534" y="516876"/>
            <a:ext cx="1342495" cy="338317"/>
          </a:xfrm>
          <a:prstGeom prst="round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bg1"/>
                </a:solidFill>
              </a:rPr>
              <a:t>sarrasin</a:t>
            </a:r>
            <a:endParaRPr lang="fr-FR" sz="2000" b="1" dirty="0">
              <a:solidFill>
                <a:schemeClr val="bg1"/>
              </a:solidFill>
            </a:endParaRPr>
          </a:p>
        </p:txBody>
      </p:sp>
      <p:sp>
        <p:nvSpPr>
          <p:cNvPr id="28" name="Zone de texte 2"/>
          <p:cNvSpPr txBox="1">
            <a:spLocks noChangeArrowheads="1"/>
          </p:cNvSpPr>
          <p:nvPr/>
        </p:nvSpPr>
        <p:spPr bwMode="auto">
          <a:xfrm>
            <a:off x="1083137" y="1461539"/>
            <a:ext cx="795191" cy="4199652"/>
          </a:xfrm>
          <a:prstGeom prst="roundRect">
            <a:avLst/>
          </a:prstGeom>
          <a:solidFill>
            <a:srgbClr val="92D050"/>
          </a:solidFill>
          <a:ln w="28575">
            <a:solidFill>
              <a:srgbClr val="00B050"/>
            </a:solidFill>
            <a:miter lim="800000"/>
            <a:headEnd/>
            <a:tailEnd/>
          </a:ln>
        </p:spPr>
        <p:txBody>
          <a:bodyPr rot="0" vert="horz" wrap="square" lIns="36000" tIns="18000" rIns="36000" bIns="18000" anchor="ctr" anchorCtr="0">
            <a:noAutofit/>
          </a:bodyPr>
          <a:lstStyle/>
          <a:p>
            <a:pPr algn="ctr">
              <a:defRPr/>
            </a:pPr>
            <a:r>
              <a:rPr lang="fr-FR" sz="1400" kern="0" dirty="0">
                <a:solidFill>
                  <a:sysClr val="windowText" lastClr="000000"/>
                </a:solidFill>
                <a:latin typeface="Times New Roman"/>
                <a:ea typeface="Calibri"/>
                <a:cs typeface="Times New Roman"/>
              </a:rPr>
              <a:t>Date de floraison &lt; 01/09</a:t>
            </a:r>
            <a:endParaRPr lang="fr-FR" sz="1600" kern="0" dirty="0">
              <a:solidFill>
                <a:sysClr val="windowText" lastClr="000000"/>
              </a:solidFill>
              <a:latin typeface="Times New Roman"/>
              <a:ea typeface="Calibri"/>
              <a:cs typeface="Times New Roman"/>
            </a:endParaRPr>
          </a:p>
        </p:txBody>
      </p:sp>
      <p:sp>
        <p:nvSpPr>
          <p:cNvPr id="29" name="Zone de texte 2"/>
          <p:cNvSpPr txBox="1">
            <a:spLocks noChangeArrowheads="1"/>
          </p:cNvSpPr>
          <p:nvPr/>
        </p:nvSpPr>
        <p:spPr bwMode="auto">
          <a:xfrm>
            <a:off x="4391562" y="1052736"/>
            <a:ext cx="1613551" cy="743738"/>
          </a:xfrm>
          <a:prstGeom prst="roundRect">
            <a:avLst/>
          </a:prstGeom>
          <a:solidFill>
            <a:srgbClr val="5B9BD5">
              <a:lumMod val="60000"/>
              <a:lumOff val="40000"/>
            </a:srgbClr>
          </a:solidFill>
          <a:ln w="28575">
            <a:solidFill>
              <a:srgbClr val="00B0F0"/>
            </a:solidFill>
            <a:miter lim="800000"/>
            <a:headEnd/>
            <a:tailEnd/>
          </a:ln>
        </p:spPr>
        <p:txBody>
          <a:bodyPr rot="0" vert="horz" wrap="square" lIns="36000" tIns="18000" rIns="36000" bIns="18000" anchor="ctr" anchorCtr="0">
            <a:noAutofit/>
          </a:bodyPr>
          <a:lstStyle/>
          <a:p>
            <a:pPr algn="ctr">
              <a:defRPr/>
            </a:pPr>
            <a:r>
              <a:rPr lang="fr-FR" sz="1400" kern="0" dirty="0">
                <a:solidFill>
                  <a:sysClr val="windowText" lastClr="000000"/>
                </a:solidFill>
                <a:latin typeface="Times New Roman"/>
                <a:ea typeface="Calibri"/>
                <a:cs typeface="Times New Roman"/>
              </a:rPr>
              <a:t>RR floraison ≥ 30 mm </a:t>
            </a:r>
            <a:r>
              <a:rPr lang="fr-FR" sz="1600" b="1" kern="0" dirty="0">
                <a:solidFill>
                  <a:sysClr val="windowText" lastClr="000000"/>
                </a:solidFill>
                <a:latin typeface="Times New Roman"/>
                <a:ea typeface="Calibri"/>
                <a:cs typeface="Times New Roman"/>
              </a:rPr>
              <a:t>et</a:t>
            </a:r>
            <a:r>
              <a:rPr lang="fr-FR" sz="1400" kern="0" dirty="0">
                <a:solidFill>
                  <a:sysClr val="windowText" lastClr="000000"/>
                </a:solidFill>
                <a:latin typeface="Times New Roman"/>
                <a:ea typeface="Calibri"/>
                <a:cs typeface="Times New Roman"/>
              </a:rPr>
              <a:t> </a:t>
            </a:r>
            <a:r>
              <a:rPr lang="fr-FR" sz="1400" kern="0" dirty="0">
                <a:solidFill>
                  <a:srgbClr val="FF0000"/>
                </a:solidFill>
                <a:latin typeface="Times New Roman"/>
                <a:ea typeface="Calibri"/>
                <a:cs typeface="Times New Roman"/>
              </a:rPr>
              <a:t>Nb jours &lt; 5 (avec </a:t>
            </a:r>
            <a:r>
              <a:rPr lang="fr-FR" sz="1400" kern="0" dirty="0" err="1">
                <a:solidFill>
                  <a:srgbClr val="FF0000"/>
                </a:solidFill>
                <a:latin typeface="Times New Roman"/>
                <a:ea typeface="Calibri"/>
                <a:cs typeface="Times New Roman"/>
              </a:rPr>
              <a:t>Tmax</a:t>
            </a:r>
            <a:r>
              <a:rPr lang="fr-FR" sz="1400" kern="0" dirty="0">
                <a:solidFill>
                  <a:srgbClr val="FF0000"/>
                </a:solidFill>
                <a:latin typeface="Times New Roman"/>
                <a:ea typeface="Calibri"/>
                <a:cs typeface="Times New Roman"/>
              </a:rPr>
              <a:t> ≥ 30°C) </a:t>
            </a:r>
            <a:endParaRPr lang="fr-FR" sz="1600" kern="0" dirty="0">
              <a:solidFill>
                <a:sysClr val="windowText" lastClr="000000"/>
              </a:solidFill>
              <a:latin typeface="Times New Roman"/>
              <a:ea typeface="Calibri"/>
              <a:cs typeface="Times New Roman"/>
            </a:endParaRPr>
          </a:p>
        </p:txBody>
      </p:sp>
      <p:sp>
        <p:nvSpPr>
          <p:cNvPr id="30" name="Zone de texte 2"/>
          <p:cNvSpPr txBox="1">
            <a:spLocks noChangeArrowheads="1"/>
          </p:cNvSpPr>
          <p:nvPr/>
        </p:nvSpPr>
        <p:spPr bwMode="auto">
          <a:xfrm>
            <a:off x="7071454" y="5029474"/>
            <a:ext cx="740848" cy="415144"/>
          </a:xfrm>
          <a:prstGeom prst="ellipse">
            <a:avLst/>
          </a:prstGeom>
          <a:solidFill>
            <a:srgbClr val="FF0000"/>
          </a:solidFill>
          <a:ln w="28575">
            <a:solidFill>
              <a:srgbClr val="C00000"/>
            </a:solidFill>
            <a:miter lim="800000"/>
            <a:headEnd/>
            <a:tailEnd/>
          </a:ln>
        </p:spPr>
        <p:txBody>
          <a:bodyPr rot="0" vert="horz" wrap="square" lIns="36000" tIns="18000" rIns="36000" bIns="18000" anchor="ctr" anchorCtr="0">
            <a:noAutofit/>
          </a:bodyPr>
          <a:lstStyle/>
          <a:p>
            <a:pPr algn="ctr">
              <a:defRPr/>
            </a:pPr>
            <a:r>
              <a:rPr lang="fr-FR" sz="1600" kern="0">
                <a:solidFill>
                  <a:sysClr val="windowText" lastClr="000000"/>
                </a:solidFill>
                <a:latin typeface="Times New Roman"/>
                <a:ea typeface="Calibri"/>
                <a:cs typeface="Times New Roman"/>
              </a:rPr>
              <a:t>0</a:t>
            </a:r>
          </a:p>
        </p:txBody>
      </p:sp>
      <p:sp>
        <p:nvSpPr>
          <p:cNvPr id="32" name="Zone de texte 2"/>
          <p:cNvSpPr txBox="1">
            <a:spLocks noChangeArrowheads="1"/>
          </p:cNvSpPr>
          <p:nvPr/>
        </p:nvSpPr>
        <p:spPr bwMode="auto">
          <a:xfrm>
            <a:off x="2621149" y="3421176"/>
            <a:ext cx="1433635" cy="712132"/>
          </a:xfrm>
          <a:prstGeom prst="roundRect">
            <a:avLst/>
          </a:prstGeom>
          <a:solidFill>
            <a:srgbClr val="5B9BD5">
              <a:lumMod val="20000"/>
              <a:lumOff val="80000"/>
            </a:srgbClr>
          </a:solidFill>
          <a:ln w="28575">
            <a:solidFill>
              <a:srgbClr val="4472C4">
                <a:lumMod val="60000"/>
                <a:lumOff val="40000"/>
              </a:srgbClr>
            </a:solidFill>
            <a:miter lim="800000"/>
            <a:headEnd/>
            <a:tailEnd/>
          </a:ln>
        </p:spPr>
        <p:txBody>
          <a:bodyPr rot="0" vert="horz" wrap="square" lIns="36000" tIns="18000" rIns="36000" bIns="18000" anchor="ctr" anchorCtr="0">
            <a:noAutofit/>
          </a:bodyPr>
          <a:lstStyle/>
          <a:p>
            <a:pPr algn="ctr">
              <a:defRPr/>
            </a:pPr>
            <a:r>
              <a:rPr lang="fr-FR" sz="1400" kern="0" dirty="0">
                <a:solidFill>
                  <a:sysClr val="windowText" lastClr="000000"/>
                </a:solidFill>
                <a:latin typeface="Times New Roman"/>
                <a:ea typeface="Calibri"/>
                <a:cs typeface="Times New Roman"/>
              </a:rPr>
              <a:t>RR levée ≥ 20 mm </a:t>
            </a:r>
            <a:r>
              <a:rPr lang="fr-FR" sz="1600" b="1" kern="0" dirty="0">
                <a:solidFill>
                  <a:sysClr val="windowText" lastClr="000000"/>
                </a:solidFill>
                <a:latin typeface="Times New Roman"/>
                <a:ea typeface="Calibri"/>
                <a:cs typeface="Times New Roman"/>
              </a:rPr>
              <a:t>ou</a:t>
            </a:r>
            <a:r>
              <a:rPr lang="fr-FR" sz="1400" kern="0" dirty="0">
                <a:solidFill>
                  <a:sysClr val="windowText" lastClr="000000"/>
                </a:solidFill>
                <a:latin typeface="Times New Roman"/>
                <a:ea typeface="Calibri"/>
                <a:cs typeface="Times New Roman"/>
              </a:rPr>
              <a:t> évolution RU ≥15 mm</a:t>
            </a:r>
            <a:endParaRPr lang="fr-FR" sz="1600" kern="0" dirty="0">
              <a:solidFill>
                <a:sysClr val="windowText" lastClr="000000"/>
              </a:solidFill>
              <a:latin typeface="Times New Roman"/>
              <a:ea typeface="Calibri"/>
              <a:cs typeface="Times New Roman"/>
            </a:endParaRPr>
          </a:p>
        </p:txBody>
      </p:sp>
      <p:sp>
        <p:nvSpPr>
          <p:cNvPr id="33" name="Zone de texte 2"/>
          <p:cNvSpPr txBox="1">
            <a:spLocks noChangeArrowheads="1"/>
          </p:cNvSpPr>
          <p:nvPr/>
        </p:nvSpPr>
        <p:spPr bwMode="auto">
          <a:xfrm>
            <a:off x="7048940" y="3077111"/>
            <a:ext cx="742224" cy="415144"/>
          </a:xfrm>
          <a:prstGeom prst="ellipse">
            <a:avLst/>
          </a:prstGeom>
          <a:solidFill>
            <a:srgbClr val="FFC000"/>
          </a:solidFill>
          <a:ln w="28575">
            <a:solidFill>
              <a:srgbClr val="ED7D31"/>
            </a:solidFill>
            <a:miter lim="800000"/>
            <a:headEnd/>
            <a:tailEnd/>
          </a:ln>
        </p:spPr>
        <p:txBody>
          <a:bodyPr rot="0" vert="horz" wrap="square" lIns="36000" tIns="18000" rIns="36000" bIns="18000" anchor="ctr" anchorCtr="0">
            <a:noAutofit/>
          </a:bodyPr>
          <a:lstStyle/>
          <a:p>
            <a:pPr algn="ctr">
              <a:defRPr/>
            </a:pPr>
            <a:r>
              <a:rPr lang="fr-FR" sz="1600" kern="0">
                <a:solidFill>
                  <a:sysClr val="windowText" lastClr="000000"/>
                </a:solidFill>
                <a:latin typeface="Times New Roman"/>
                <a:ea typeface="Calibri"/>
                <a:cs typeface="Times New Roman"/>
              </a:rPr>
              <a:t>X/2</a:t>
            </a:r>
          </a:p>
        </p:txBody>
      </p:sp>
      <p:sp>
        <p:nvSpPr>
          <p:cNvPr id="34" name="Zone de texte 2"/>
          <p:cNvSpPr txBox="1">
            <a:spLocks noChangeArrowheads="1"/>
          </p:cNvSpPr>
          <p:nvPr/>
        </p:nvSpPr>
        <p:spPr bwMode="auto">
          <a:xfrm>
            <a:off x="4737661" y="2613025"/>
            <a:ext cx="1013937" cy="623449"/>
          </a:xfrm>
          <a:prstGeom prst="roundRect">
            <a:avLst/>
          </a:prstGeom>
          <a:solidFill>
            <a:srgbClr val="5B9BD5">
              <a:lumMod val="60000"/>
              <a:lumOff val="40000"/>
            </a:srgbClr>
          </a:solidFill>
          <a:ln w="28575">
            <a:solidFill>
              <a:srgbClr val="00B0F0"/>
            </a:solidFill>
            <a:miter lim="800000"/>
            <a:headEnd/>
            <a:tailEnd/>
          </a:ln>
        </p:spPr>
        <p:txBody>
          <a:bodyPr rot="0" vert="horz" wrap="square" lIns="36000" tIns="18000" rIns="36000" bIns="18000" anchor="ctr" anchorCtr="0">
            <a:noAutofit/>
          </a:bodyPr>
          <a:lstStyle/>
          <a:p>
            <a:pPr algn="ctr">
              <a:defRPr/>
            </a:pPr>
            <a:r>
              <a:rPr lang="fr-FR" sz="1400" kern="0" dirty="0">
                <a:solidFill>
                  <a:sysClr val="windowText" lastClr="000000"/>
                </a:solidFill>
                <a:latin typeface="Times New Roman"/>
                <a:ea typeface="Calibri"/>
                <a:cs typeface="Times New Roman"/>
              </a:rPr>
              <a:t>RR floraison ≥ 20 mm</a:t>
            </a:r>
            <a:endParaRPr lang="fr-FR" sz="1600" kern="0" dirty="0">
              <a:solidFill>
                <a:sysClr val="windowText" lastClr="000000"/>
              </a:solidFill>
              <a:latin typeface="Times New Roman"/>
              <a:ea typeface="Calibri"/>
              <a:cs typeface="Times New Roman"/>
            </a:endParaRPr>
          </a:p>
        </p:txBody>
      </p:sp>
      <p:sp>
        <p:nvSpPr>
          <p:cNvPr id="35" name="Zone de texte 2"/>
          <p:cNvSpPr txBox="1">
            <a:spLocks noChangeArrowheads="1"/>
          </p:cNvSpPr>
          <p:nvPr/>
        </p:nvSpPr>
        <p:spPr bwMode="auto">
          <a:xfrm>
            <a:off x="4760174" y="4173315"/>
            <a:ext cx="1013948" cy="623449"/>
          </a:xfrm>
          <a:prstGeom prst="roundRect">
            <a:avLst/>
          </a:prstGeom>
          <a:solidFill>
            <a:srgbClr val="5B9BD5">
              <a:lumMod val="60000"/>
              <a:lumOff val="40000"/>
            </a:srgbClr>
          </a:solidFill>
          <a:ln w="28575">
            <a:solidFill>
              <a:srgbClr val="00B0F0"/>
            </a:solidFill>
            <a:miter lim="800000"/>
            <a:headEnd/>
            <a:tailEnd/>
          </a:ln>
        </p:spPr>
        <p:txBody>
          <a:bodyPr rot="0" vert="horz" wrap="square" lIns="36000" tIns="18000" rIns="36000" bIns="18000" anchor="ctr" anchorCtr="0">
            <a:noAutofit/>
          </a:bodyPr>
          <a:lstStyle/>
          <a:p>
            <a:pPr algn="ctr">
              <a:defRPr/>
            </a:pPr>
            <a:r>
              <a:rPr lang="fr-FR" sz="1400" kern="0">
                <a:solidFill>
                  <a:sysClr val="windowText" lastClr="000000"/>
                </a:solidFill>
                <a:latin typeface="Times New Roman"/>
                <a:ea typeface="Calibri"/>
                <a:cs typeface="Times New Roman"/>
              </a:rPr>
              <a:t>RR floraison ≥ 30 mm</a:t>
            </a:r>
            <a:endParaRPr lang="fr-FR" sz="1600" kern="0">
              <a:solidFill>
                <a:sysClr val="windowText" lastClr="000000"/>
              </a:solidFill>
              <a:latin typeface="Times New Roman"/>
              <a:ea typeface="Calibri"/>
              <a:cs typeface="Times New Roman"/>
            </a:endParaRPr>
          </a:p>
        </p:txBody>
      </p:sp>
      <p:sp>
        <p:nvSpPr>
          <p:cNvPr id="36" name="Zone de texte 2"/>
          <p:cNvSpPr txBox="1">
            <a:spLocks noChangeArrowheads="1"/>
          </p:cNvSpPr>
          <p:nvPr/>
        </p:nvSpPr>
        <p:spPr bwMode="auto">
          <a:xfrm>
            <a:off x="2516431" y="1876889"/>
            <a:ext cx="1125373" cy="687993"/>
          </a:xfrm>
          <a:prstGeom prst="roundRect">
            <a:avLst/>
          </a:prstGeom>
          <a:solidFill>
            <a:srgbClr val="00B0F0"/>
          </a:solidFill>
          <a:ln w="28575">
            <a:solidFill>
              <a:srgbClr val="5B9BD5">
                <a:lumMod val="75000"/>
              </a:srgbClr>
            </a:solidFill>
            <a:miter lim="800000"/>
            <a:headEnd/>
            <a:tailEnd/>
          </a:ln>
        </p:spPr>
        <p:txBody>
          <a:bodyPr rot="0" vert="horz" wrap="square" lIns="36000" tIns="18000" rIns="36000" bIns="18000" anchor="ctr" anchorCtr="0">
            <a:noAutofit/>
          </a:bodyPr>
          <a:lstStyle/>
          <a:p>
            <a:pPr algn="ctr">
              <a:defRPr/>
            </a:pPr>
            <a:r>
              <a:rPr lang="fr-FR" sz="1400" kern="0">
                <a:solidFill>
                  <a:sysClr val="windowText" lastClr="000000"/>
                </a:solidFill>
                <a:latin typeface="Times New Roman"/>
                <a:ea typeface="Calibri"/>
                <a:cs typeface="Times New Roman"/>
              </a:rPr>
              <a:t>RR Semis réel-maturité ≥ 200 mm</a:t>
            </a:r>
            <a:endParaRPr lang="fr-FR" sz="1600" kern="0">
              <a:solidFill>
                <a:sysClr val="windowText" lastClr="000000"/>
              </a:solidFill>
              <a:latin typeface="Times New Roman"/>
              <a:ea typeface="Calibri"/>
              <a:cs typeface="Times New Roman"/>
            </a:endParaRPr>
          </a:p>
        </p:txBody>
      </p:sp>
      <p:sp>
        <p:nvSpPr>
          <p:cNvPr id="37" name="Zone de texte 2"/>
          <p:cNvSpPr txBox="1">
            <a:spLocks noChangeArrowheads="1"/>
          </p:cNvSpPr>
          <p:nvPr/>
        </p:nvSpPr>
        <p:spPr bwMode="auto">
          <a:xfrm>
            <a:off x="7033934" y="1204764"/>
            <a:ext cx="740848" cy="415144"/>
          </a:xfrm>
          <a:prstGeom prst="ellipse">
            <a:avLst/>
          </a:prstGeom>
          <a:solidFill>
            <a:srgbClr val="00B050"/>
          </a:solidFill>
          <a:ln w="28575">
            <a:solidFill>
              <a:srgbClr val="70AD47">
                <a:lumMod val="75000"/>
              </a:srgbClr>
            </a:solidFill>
            <a:miter lim="800000"/>
            <a:headEnd/>
            <a:tailEnd/>
          </a:ln>
        </p:spPr>
        <p:txBody>
          <a:bodyPr rot="0" vert="horz" wrap="square" lIns="36000" tIns="18000" rIns="36000" bIns="18000" anchor="ctr" anchorCtr="0">
            <a:noAutofit/>
          </a:bodyPr>
          <a:lstStyle/>
          <a:p>
            <a:pPr algn="ctr">
              <a:defRPr/>
            </a:pPr>
            <a:r>
              <a:rPr lang="fr-FR" sz="1600" kern="0">
                <a:solidFill>
                  <a:sysClr val="windowText" lastClr="000000"/>
                </a:solidFill>
                <a:latin typeface="Times New Roman"/>
                <a:ea typeface="Calibri"/>
                <a:cs typeface="Times New Roman"/>
              </a:rPr>
              <a:t>X</a:t>
            </a:r>
          </a:p>
        </p:txBody>
      </p:sp>
      <p:cxnSp>
        <p:nvCxnSpPr>
          <p:cNvPr id="55" name="Connecteur droit avec flèche 54"/>
          <p:cNvCxnSpPr>
            <a:endCxn id="29" idx="1"/>
          </p:cNvCxnSpPr>
          <p:nvPr/>
        </p:nvCxnSpPr>
        <p:spPr>
          <a:xfrm flipV="1">
            <a:off x="3649559" y="1424605"/>
            <a:ext cx="742003" cy="788347"/>
          </a:xfrm>
          <a:prstGeom prst="straightConnector1">
            <a:avLst/>
          </a:prstGeom>
          <a:noFill/>
          <a:ln w="28575" cap="flat" cmpd="sng" algn="ctr">
            <a:solidFill>
              <a:srgbClr val="00B050"/>
            </a:solidFill>
            <a:prstDash val="solid"/>
            <a:miter lim="800000"/>
            <a:tailEnd type="triangle"/>
          </a:ln>
          <a:effectLst/>
        </p:spPr>
      </p:cxnSp>
      <p:cxnSp>
        <p:nvCxnSpPr>
          <p:cNvPr id="56" name="Connecteur droit avec flèche 55"/>
          <p:cNvCxnSpPr/>
          <p:nvPr/>
        </p:nvCxnSpPr>
        <p:spPr>
          <a:xfrm>
            <a:off x="5750722" y="3005098"/>
            <a:ext cx="1453643" cy="2055780"/>
          </a:xfrm>
          <a:prstGeom prst="straightConnector1">
            <a:avLst/>
          </a:prstGeom>
          <a:noFill/>
          <a:ln w="28575" cap="flat" cmpd="sng" algn="ctr">
            <a:solidFill>
              <a:srgbClr val="FF0000"/>
            </a:solidFill>
            <a:prstDash val="solid"/>
            <a:miter lim="800000"/>
            <a:tailEnd type="triangle"/>
          </a:ln>
          <a:effectLst/>
        </p:spPr>
      </p:cxnSp>
      <p:cxnSp>
        <p:nvCxnSpPr>
          <p:cNvPr id="57" name="Connecteur droit avec flèche 56"/>
          <p:cNvCxnSpPr/>
          <p:nvPr/>
        </p:nvCxnSpPr>
        <p:spPr>
          <a:xfrm rot="180000" flipV="1">
            <a:off x="1878578" y="2188946"/>
            <a:ext cx="639066" cy="52809"/>
          </a:xfrm>
          <a:prstGeom prst="straightConnector1">
            <a:avLst/>
          </a:prstGeom>
          <a:noFill/>
          <a:ln w="28575" cap="flat" cmpd="sng" algn="ctr">
            <a:solidFill>
              <a:srgbClr val="00B050"/>
            </a:solidFill>
            <a:prstDash val="solid"/>
            <a:miter lim="800000"/>
            <a:tailEnd type="triangle"/>
          </a:ln>
          <a:effectLst/>
        </p:spPr>
      </p:cxnSp>
      <p:cxnSp>
        <p:nvCxnSpPr>
          <p:cNvPr id="58" name="Connecteur droit avec flèche 57"/>
          <p:cNvCxnSpPr/>
          <p:nvPr/>
        </p:nvCxnSpPr>
        <p:spPr>
          <a:xfrm rot="180000" flipV="1">
            <a:off x="5990856" y="1380797"/>
            <a:ext cx="1040764" cy="53543"/>
          </a:xfrm>
          <a:prstGeom prst="straightConnector1">
            <a:avLst/>
          </a:prstGeom>
          <a:noFill/>
          <a:ln w="28575" cap="flat" cmpd="sng" algn="ctr">
            <a:solidFill>
              <a:srgbClr val="00B050"/>
            </a:solidFill>
            <a:prstDash val="solid"/>
            <a:miter lim="800000"/>
            <a:tailEnd type="triangle"/>
          </a:ln>
          <a:effectLst/>
        </p:spPr>
      </p:cxnSp>
      <p:cxnSp>
        <p:nvCxnSpPr>
          <p:cNvPr id="59" name="Connecteur droit avec flèche 58"/>
          <p:cNvCxnSpPr/>
          <p:nvPr/>
        </p:nvCxnSpPr>
        <p:spPr>
          <a:xfrm flipV="1">
            <a:off x="4047277" y="2901079"/>
            <a:ext cx="688569" cy="831754"/>
          </a:xfrm>
          <a:prstGeom prst="straightConnector1">
            <a:avLst/>
          </a:prstGeom>
          <a:noFill/>
          <a:ln w="28575" cap="flat" cmpd="sng" algn="ctr">
            <a:solidFill>
              <a:srgbClr val="00B050"/>
            </a:solidFill>
            <a:prstDash val="solid"/>
            <a:miter lim="800000"/>
            <a:tailEnd type="triangle"/>
          </a:ln>
          <a:effectLst/>
        </p:spPr>
      </p:cxnSp>
      <p:cxnSp>
        <p:nvCxnSpPr>
          <p:cNvPr id="60" name="Connecteur droit avec flèche 59"/>
          <p:cNvCxnSpPr/>
          <p:nvPr/>
        </p:nvCxnSpPr>
        <p:spPr>
          <a:xfrm flipV="1">
            <a:off x="5773235" y="3437179"/>
            <a:ext cx="1403277" cy="1015121"/>
          </a:xfrm>
          <a:prstGeom prst="straightConnector1">
            <a:avLst/>
          </a:prstGeom>
          <a:noFill/>
          <a:ln w="28575" cap="flat" cmpd="sng" algn="ctr">
            <a:solidFill>
              <a:srgbClr val="00B050"/>
            </a:solidFill>
            <a:prstDash val="solid"/>
            <a:miter lim="800000"/>
            <a:tailEnd type="triangle"/>
          </a:ln>
          <a:effectLst/>
        </p:spPr>
      </p:cxnSp>
      <p:cxnSp>
        <p:nvCxnSpPr>
          <p:cNvPr id="61" name="Connecteur droit avec flèche 60"/>
          <p:cNvCxnSpPr/>
          <p:nvPr/>
        </p:nvCxnSpPr>
        <p:spPr>
          <a:xfrm>
            <a:off x="5788244" y="4565388"/>
            <a:ext cx="1267639" cy="623516"/>
          </a:xfrm>
          <a:prstGeom prst="straightConnector1">
            <a:avLst/>
          </a:prstGeom>
          <a:noFill/>
          <a:ln w="28575" cap="flat" cmpd="sng" algn="ctr">
            <a:solidFill>
              <a:srgbClr val="FF0000"/>
            </a:solidFill>
            <a:prstDash val="solid"/>
            <a:miter lim="800000"/>
            <a:tailEnd type="triangle"/>
          </a:ln>
          <a:effectLst/>
        </p:spPr>
      </p:cxnSp>
      <p:cxnSp>
        <p:nvCxnSpPr>
          <p:cNvPr id="62" name="Connecteur droit avec flèche 61"/>
          <p:cNvCxnSpPr/>
          <p:nvPr/>
        </p:nvCxnSpPr>
        <p:spPr>
          <a:xfrm>
            <a:off x="4054782" y="3861257"/>
            <a:ext cx="690382" cy="648120"/>
          </a:xfrm>
          <a:prstGeom prst="straightConnector1">
            <a:avLst/>
          </a:prstGeom>
          <a:noFill/>
          <a:ln w="28575" cap="flat" cmpd="sng" algn="ctr">
            <a:solidFill>
              <a:srgbClr val="FF0000"/>
            </a:solidFill>
            <a:prstDash val="solid"/>
            <a:miter lim="800000"/>
            <a:tailEnd type="triangle"/>
          </a:ln>
          <a:effectLst/>
        </p:spPr>
      </p:cxnSp>
      <p:cxnSp>
        <p:nvCxnSpPr>
          <p:cNvPr id="63" name="Connecteur droit avec flèche 62"/>
          <p:cNvCxnSpPr/>
          <p:nvPr/>
        </p:nvCxnSpPr>
        <p:spPr>
          <a:xfrm>
            <a:off x="3026713" y="2565017"/>
            <a:ext cx="330183" cy="848157"/>
          </a:xfrm>
          <a:prstGeom prst="straightConnector1">
            <a:avLst/>
          </a:prstGeom>
          <a:noFill/>
          <a:ln w="28575" cap="flat" cmpd="sng" algn="ctr">
            <a:solidFill>
              <a:srgbClr val="FF0000"/>
            </a:solidFill>
            <a:prstDash val="solid"/>
            <a:miter lim="800000"/>
            <a:tailEnd type="triangle"/>
          </a:ln>
          <a:effectLst/>
        </p:spPr>
      </p:cxnSp>
      <p:cxnSp>
        <p:nvCxnSpPr>
          <p:cNvPr id="64" name="Connecteur droit avec flèche 63"/>
          <p:cNvCxnSpPr>
            <a:stCxn id="29" idx="3"/>
          </p:cNvCxnSpPr>
          <p:nvPr/>
        </p:nvCxnSpPr>
        <p:spPr>
          <a:xfrm>
            <a:off x="6005113" y="1424605"/>
            <a:ext cx="1201042" cy="1652507"/>
          </a:xfrm>
          <a:prstGeom prst="straightConnector1">
            <a:avLst/>
          </a:prstGeom>
          <a:noFill/>
          <a:ln w="28575" cap="flat" cmpd="sng" algn="ctr">
            <a:solidFill>
              <a:srgbClr val="FFC000"/>
            </a:solidFill>
            <a:prstDash val="solid"/>
            <a:miter lim="800000"/>
            <a:tailEnd type="triangle"/>
          </a:ln>
          <a:effectLst/>
        </p:spPr>
      </p:cxnSp>
      <p:cxnSp>
        <p:nvCxnSpPr>
          <p:cNvPr id="65" name="Connecteur droit avec flèche 64"/>
          <p:cNvCxnSpPr/>
          <p:nvPr/>
        </p:nvCxnSpPr>
        <p:spPr>
          <a:xfrm>
            <a:off x="6005864" y="1628845"/>
            <a:ext cx="1441298" cy="3400563"/>
          </a:xfrm>
          <a:prstGeom prst="straightConnector1">
            <a:avLst/>
          </a:prstGeom>
          <a:noFill/>
          <a:ln w="28575" cap="flat" cmpd="sng" algn="ctr">
            <a:solidFill>
              <a:srgbClr val="FF0000"/>
            </a:solidFill>
            <a:prstDash val="solid"/>
            <a:miter lim="800000"/>
            <a:tailEnd type="triangle"/>
          </a:ln>
          <a:effectLst/>
        </p:spPr>
      </p:cxnSp>
      <p:cxnSp>
        <p:nvCxnSpPr>
          <p:cNvPr id="66" name="Connecteur droit avec flèche 65"/>
          <p:cNvCxnSpPr/>
          <p:nvPr/>
        </p:nvCxnSpPr>
        <p:spPr>
          <a:xfrm>
            <a:off x="1886082" y="5173501"/>
            <a:ext cx="5199632" cy="52809"/>
          </a:xfrm>
          <a:prstGeom prst="straightConnector1">
            <a:avLst/>
          </a:prstGeom>
          <a:noFill/>
          <a:ln w="28575" cap="flat" cmpd="sng" algn="ctr">
            <a:solidFill>
              <a:srgbClr val="FF0000"/>
            </a:solidFill>
            <a:prstDash val="solid"/>
            <a:miter lim="800000"/>
            <a:tailEnd type="triangle"/>
          </a:ln>
          <a:effectLst/>
        </p:spPr>
      </p:cxnSp>
      <p:cxnSp>
        <p:nvCxnSpPr>
          <p:cNvPr id="67" name="Connecteur droit avec flèche 66"/>
          <p:cNvCxnSpPr/>
          <p:nvPr/>
        </p:nvCxnSpPr>
        <p:spPr>
          <a:xfrm rot="180000">
            <a:off x="5758227" y="2973094"/>
            <a:ext cx="1298721" cy="269183"/>
          </a:xfrm>
          <a:prstGeom prst="straightConnector1">
            <a:avLst/>
          </a:prstGeom>
          <a:noFill/>
          <a:ln w="28575" cap="flat" cmpd="sng" algn="ctr">
            <a:solidFill>
              <a:srgbClr val="00B050"/>
            </a:solidFill>
            <a:prstDash val="solid"/>
            <a:miter lim="800000"/>
            <a:tailEnd type="triangle"/>
          </a:ln>
          <a:effectLst/>
        </p:spPr>
      </p:cxnSp>
      <p:sp>
        <p:nvSpPr>
          <p:cNvPr id="68" name="Zone de texte 2"/>
          <p:cNvSpPr txBox="1">
            <a:spLocks noChangeArrowheads="1"/>
          </p:cNvSpPr>
          <p:nvPr/>
        </p:nvSpPr>
        <p:spPr bwMode="auto">
          <a:xfrm rot="3057272">
            <a:off x="6063583" y="2240607"/>
            <a:ext cx="1552432" cy="307779"/>
          </a:xfrm>
          <a:prstGeom prst="rect">
            <a:avLst/>
          </a:prstGeom>
          <a:noFill/>
          <a:ln w="9525">
            <a:noFill/>
            <a:miter lim="800000"/>
            <a:headEnd/>
            <a:tailEnd/>
          </a:ln>
        </p:spPr>
        <p:txBody>
          <a:bodyPr rot="0" vert="horz" wrap="square" lIns="91440" tIns="45720" rIns="91440" bIns="45720" anchor="t" anchorCtr="0">
            <a:spAutoFit/>
          </a:bodyPr>
          <a:lstStyle/>
          <a:p>
            <a:pPr algn="just">
              <a:defRPr/>
            </a:pPr>
            <a:r>
              <a:rPr lang="fr-FR" sz="1400" kern="0" dirty="0">
                <a:solidFill>
                  <a:srgbClr val="ED7D31"/>
                </a:solidFill>
                <a:latin typeface="Times New Roman"/>
                <a:ea typeface="Calibri"/>
                <a:cs typeface="Times New Roman"/>
              </a:rPr>
              <a:t>20 &lt; RR &lt; 30</a:t>
            </a:r>
            <a:endParaRPr lang="fr-FR" sz="2000" kern="0" dirty="0">
              <a:solidFill>
                <a:sysClr val="windowText" lastClr="000000"/>
              </a:solidFill>
              <a:latin typeface="Times New Roman"/>
              <a:ea typeface="Calibri"/>
              <a:cs typeface="Times New Roman"/>
            </a:endParaRPr>
          </a:p>
        </p:txBody>
      </p:sp>
      <p:sp>
        <p:nvSpPr>
          <p:cNvPr id="69" name="Zone de texte 2"/>
          <p:cNvSpPr txBox="1">
            <a:spLocks noChangeArrowheads="1"/>
          </p:cNvSpPr>
          <p:nvPr/>
        </p:nvSpPr>
        <p:spPr bwMode="auto">
          <a:xfrm rot="3844894">
            <a:off x="5650602" y="2454601"/>
            <a:ext cx="1364698" cy="307779"/>
          </a:xfrm>
          <a:prstGeom prst="rect">
            <a:avLst/>
          </a:prstGeom>
          <a:noFill/>
          <a:ln w="9525">
            <a:noFill/>
            <a:miter lim="800000"/>
            <a:headEnd/>
            <a:tailEnd/>
          </a:ln>
        </p:spPr>
        <p:txBody>
          <a:bodyPr rot="0" vert="horz" wrap="square" lIns="91440" tIns="45720" rIns="91440" bIns="45720" anchor="t" anchorCtr="0">
            <a:spAutoFit/>
          </a:bodyPr>
          <a:lstStyle/>
          <a:p>
            <a:pPr algn="just">
              <a:defRPr/>
            </a:pPr>
            <a:r>
              <a:rPr lang="fr-FR" sz="1400" kern="0" dirty="0">
                <a:solidFill>
                  <a:srgbClr val="FF0000"/>
                </a:solidFill>
                <a:latin typeface="Times New Roman"/>
                <a:ea typeface="Calibri"/>
                <a:cs typeface="Times New Roman"/>
              </a:rPr>
              <a:t>RR &lt; 20</a:t>
            </a:r>
            <a:endParaRPr lang="fr-FR" sz="2000" kern="0" dirty="0">
              <a:solidFill>
                <a:sysClr val="windowText" lastClr="000000"/>
              </a:solidFill>
              <a:latin typeface="Times New Roman"/>
              <a:ea typeface="Calibri"/>
              <a:cs typeface="Times New Roman"/>
            </a:endParaRPr>
          </a:p>
        </p:txBody>
      </p:sp>
      <p:grpSp>
        <p:nvGrpSpPr>
          <p:cNvPr id="70" name="Groupe 69"/>
          <p:cNvGrpSpPr/>
          <p:nvPr/>
        </p:nvGrpSpPr>
        <p:grpSpPr>
          <a:xfrm>
            <a:off x="3221821" y="5412331"/>
            <a:ext cx="2526992" cy="351950"/>
            <a:chOff x="0" y="-125745"/>
            <a:chExt cx="2332729" cy="304700"/>
          </a:xfrm>
        </p:grpSpPr>
        <p:cxnSp>
          <p:nvCxnSpPr>
            <p:cNvPr id="71" name="Connecteur droit avec flèche 70"/>
            <p:cNvCxnSpPr/>
            <p:nvPr/>
          </p:nvCxnSpPr>
          <p:spPr>
            <a:xfrm rot="300000" flipV="1">
              <a:off x="1343891" y="5872"/>
              <a:ext cx="590400" cy="46800"/>
            </a:xfrm>
            <a:prstGeom prst="straightConnector1">
              <a:avLst/>
            </a:prstGeom>
            <a:noFill/>
            <a:ln w="28575" cap="flat" cmpd="sng" algn="ctr">
              <a:solidFill>
                <a:srgbClr val="00B050"/>
              </a:solidFill>
              <a:prstDash val="solid"/>
              <a:miter lim="800000"/>
              <a:tailEnd type="triangle"/>
            </a:ln>
            <a:effectLst/>
          </p:spPr>
        </p:cxnSp>
        <p:cxnSp>
          <p:nvCxnSpPr>
            <p:cNvPr id="72" name="Connecteur droit avec flèche 71"/>
            <p:cNvCxnSpPr/>
            <p:nvPr/>
          </p:nvCxnSpPr>
          <p:spPr>
            <a:xfrm rot="300000" flipV="1">
              <a:off x="0" y="-7982"/>
              <a:ext cx="590400" cy="46800"/>
            </a:xfrm>
            <a:prstGeom prst="straightConnector1">
              <a:avLst/>
            </a:prstGeom>
            <a:noFill/>
            <a:ln w="28575" cap="flat" cmpd="sng" algn="ctr">
              <a:solidFill>
                <a:srgbClr val="FF0000"/>
              </a:solidFill>
              <a:prstDash val="solid"/>
              <a:miter lim="800000"/>
              <a:tailEnd type="triangle"/>
            </a:ln>
            <a:effectLst/>
          </p:spPr>
        </p:cxnSp>
        <p:sp>
          <p:nvSpPr>
            <p:cNvPr id="73" name="Zone de texte 2"/>
            <p:cNvSpPr txBox="1">
              <a:spLocks noChangeArrowheads="1"/>
            </p:cNvSpPr>
            <p:nvPr/>
          </p:nvSpPr>
          <p:spPr bwMode="auto">
            <a:xfrm>
              <a:off x="1890770" y="-98044"/>
              <a:ext cx="441959" cy="276999"/>
            </a:xfrm>
            <a:prstGeom prst="rect">
              <a:avLst/>
            </a:prstGeom>
            <a:noFill/>
            <a:ln w="9525">
              <a:noFill/>
              <a:miter lim="800000"/>
              <a:headEnd/>
              <a:tailEnd/>
            </a:ln>
          </p:spPr>
          <p:txBody>
            <a:bodyPr rot="0" vert="horz" wrap="square" lIns="91440" tIns="45720" rIns="91440" bIns="45720" anchor="t" anchorCtr="0">
              <a:spAutoFit/>
            </a:bodyPr>
            <a:lstStyle/>
            <a:p>
              <a:pPr algn="just">
                <a:defRPr/>
              </a:pPr>
              <a:r>
                <a:rPr lang="fr-FR" sz="1400" kern="0" dirty="0">
                  <a:solidFill>
                    <a:srgbClr val="00B050"/>
                  </a:solidFill>
                  <a:latin typeface="Times New Roman"/>
                  <a:ea typeface="Calibri"/>
                  <a:cs typeface="Times New Roman"/>
                </a:rPr>
                <a:t>Oui</a:t>
              </a:r>
              <a:endParaRPr lang="fr-FR" sz="1600" kern="0" dirty="0">
                <a:solidFill>
                  <a:sysClr val="windowText" lastClr="000000"/>
                </a:solidFill>
                <a:latin typeface="Times New Roman"/>
                <a:ea typeface="Calibri"/>
                <a:cs typeface="Times New Roman"/>
              </a:endParaRPr>
            </a:p>
          </p:txBody>
        </p:sp>
        <p:sp>
          <p:nvSpPr>
            <p:cNvPr id="74" name="Zone de texte 2"/>
            <p:cNvSpPr txBox="1">
              <a:spLocks noChangeArrowheads="1"/>
            </p:cNvSpPr>
            <p:nvPr/>
          </p:nvSpPr>
          <p:spPr bwMode="auto">
            <a:xfrm>
              <a:off x="533313" y="-125745"/>
              <a:ext cx="633586" cy="266458"/>
            </a:xfrm>
            <a:prstGeom prst="rect">
              <a:avLst/>
            </a:prstGeom>
            <a:noFill/>
            <a:ln w="9525">
              <a:noFill/>
              <a:miter lim="800000"/>
              <a:headEnd/>
              <a:tailEnd/>
            </a:ln>
          </p:spPr>
          <p:txBody>
            <a:bodyPr rot="0" vert="horz" wrap="square" lIns="91440" tIns="45720" rIns="91440" bIns="45720" anchor="t" anchorCtr="0">
              <a:spAutoFit/>
            </a:bodyPr>
            <a:lstStyle/>
            <a:p>
              <a:pPr algn="just">
                <a:defRPr/>
              </a:pPr>
              <a:r>
                <a:rPr lang="fr-FR" sz="1400" kern="0" dirty="0">
                  <a:solidFill>
                    <a:srgbClr val="FF0000"/>
                  </a:solidFill>
                  <a:latin typeface="Times New Roman"/>
                  <a:ea typeface="Calibri"/>
                  <a:cs typeface="Times New Roman"/>
                </a:rPr>
                <a:t>Non</a:t>
              </a:r>
              <a:endParaRPr lang="fr-FR" sz="1600" kern="0" dirty="0">
                <a:solidFill>
                  <a:sysClr val="windowText" lastClr="000000"/>
                </a:solidFill>
                <a:latin typeface="Times New Roman"/>
                <a:ea typeface="Calibri"/>
                <a:cs typeface="Times New Roman"/>
              </a:endParaRPr>
            </a:p>
          </p:txBody>
        </p:sp>
      </p:grpSp>
      <p:sp>
        <p:nvSpPr>
          <p:cNvPr id="75" name="ZoneTexte 74"/>
          <p:cNvSpPr txBox="1"/>
          <p:nvPr/>
        </p:nvSpPr>
        <p:spPr>
          <a:xfrm>
            <a:off x="323528" y="1087054"/>
            <a:ext cx="3710592" cy="369332"/>
          </a:xfrm>
          <a:prstGeom prst="rect">
            <a:avLst/>
          </a:prstGeom>
          <a:noFill/>
        </p:spPr>
        <p:txBody>
          <a:bodyPr wrap="square" rtlCol="0">
            <a:spAutoFit/>
          </a:bodyPr>
          <a:lstStyle/>
          <a:p>
            <a:r>
              <a:rPr lang="fr-FR" b="1" dirty="0" smtClean="0"/>
              <a:t>Etape 2. Phase </a:t>
            </a:r>
            <a:r>
              <a:rPr lang="fr-FR" b="1" dirty="0"/>
              <a:t>levée – </a:t>
            </a:r>
            <a:r>
              <a:rPr lang="fr-FR" b="1" dirty="0" smtClean="0"/>
              <a:t>maturité</a:t>
            </a:r>
            <a:endParaRPr lang="fr-FR" b="1" dirty="0"/>
          </a:p>
        </p:txBody>
      </p:sp>
      <p:grpSp>
        <p:nvGrpSpPr>
          <p:cNvPr id="76" name="Groupe 75"/>
          <p:cNvGrpSpPr/>
          <p:nvPr/>
        </p:nvGrpSpPr>
        <p:grpSpPr>
          <a:xfrm>
            <a:off x="2478202" y="6021288"/>
            <a:ext cx="4542070" cy="369332"/>
            <a:chOff x="1596493" y="6452626"/>
            <a:chExt cx="4542070" cy="369332"/>
          </a:xfrm>
        </p:grpSpPr>
        <p:sp>
          <p:nvSpPr>
            <p:cNvPr id="77" name="ZoneTexte 76"/>
            <p:cNvSpPr txBox="1"/>
            <p:nvPr/>
          </p:nvSpPr>
          <p:spPr>
            <a:xfrm>
              <a:off x="2538163" y="6452626"/>
              <a:ext cx="3600400" cy="369332"/>
            </a:xfrm>
            <a:prstGeom prst="rect">
              <a:avLst/>
            </a:prstGeom>
            <a:noFill/>
            <a:ln>
              <a:solidFill>
                <a:srgbClr val="FFC000"/>
              </a:solidFill>
            </a:ln>
          </p:spPr>
          <p:txBody>
            <a:bodyPr wrap="square" rtlCol="0">
              <a:spAutoFit/>
            </a:bodyPr>
            <a:lstStyle/>
            <a:p>
              <a:r>
                <a:rPr lang="fr-FR" b="1" dirty="0" smtClean="0"/>
                <a:t> 64 </a:t>
              </a:r>
              <a:r>
                <a:rPr lang="fr-FR" b="1" dirty="0"/>
                <a:t>% des expériences représentées </a:t>
              </a:r>
            </a:p>
          </p:txBody>
        </p:sp>
        <p:sp>
          <p:nvSpPr>
            <p:cNvPr id="78" name="Flèche : droite 3">
              <a:extLst>
                <a:ext uri="{FF2B5EF4-FFF2-40B4-BE49-F238E27FC236}">
                  <a16:creationId xmlns="" xmlns:a16="http://schemas.microsoft.com/office/drawing/2014/main" id="{C6657D78-22D7-42F7-96FD-F7FB317D2336}"/>
                </a:ext>
              </a:extLst>
            </p:cNvPr>
            <p:cNvSpPr/>
            <p:nvPr/>
          </p:nvSpPr>
          <p:spPr>
            <a:xfrm>
              <a:off x="1596493" y="6490259"/>
              <a:ext cx="720080" cy="288032"/>
            </a:xfrm>
            <a:prstGeom prst="rightArrow">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9" name="ZoneTexte 78">
            <a:extLst>
              <a:ext uri="{FF2B5EF4-FFF2-40B4-BE49-F238E27FC236}">
                <a16:creationId xmlns="" xmlns:a16="http://schemas.microsoft.com/office/drawing/2014/main" id="{3E3C6A5A-96E4-43CE-A9C4-CF39CD2BAFFE}"/>
              </a:ext>
            </a:extLst>
          </p:cNvPr>
          <p:cNvSpPr txBox="1"/>
          <p:nvPr/>
        </p:nvSpPr>
        <p:spPr>
          <a:xfrm>
            <a:off x="7103792" y="1515084"/>
            <a:ext cx="2210538" cy="4770537"/>
          </a:xfrm>
          <a:prstGeom prst="rect">
            <a:avLst/>
          </a:prstGeom>
          <a:noFill/>
        </p:spPr>
        <p:txBody>
          <a:bodyPr wrap="square" rtlCol="0">
            <a:spAutoFit/>
          </a:bodyPr>
          <a:lstStyle/>
          <a:p>
            <a:pPr algn="ctr"/>
            <a:r>
              <a:rPr lang="fr-FR" sz="1600" dirty="0" err="1" smtClean="0"/>
              <a:t>Rdt</a:t>
            </a:r>
            <a:r>
              <a:rPr lang="fr-FR" sz="1600" dirty="0" smtClean="0"/>
              <a:t> </a:t>
            </a:r>
            <a:r>
              <a:rPr lang="fr-FR" sz="1600" dirty="0"/>
              <a:t>&gt; 10 : X</a:t>
            </a:r>
          </a:p>
          <a:p>
            <a:pPr algn="ctr"/>
            <a:r>
              <a:rPr lang="fr-FR" sz="1600" dirty="0" smtClean="0"/>
              <a:t> </a:t>
            </a:r>
            <a:endParaRPr lang="fr-FR" sz="1600" dirty="0"/>
          </a:p>
          <a:p>
            <a:pPr algn="ctr"/>
            <a:endParaRPr lang="fr-FR" sz="1600" dirty="0" smtClean="0"/>
          </a:p>
          <a:p>
            <a:pPr algn="ctr"/>
            <a:endParaRPr lang="fr-FR" sz="1600" dirty="0" smtClean="0"/>
          </a:p>
          <a:p>
            <a:pPr algn="ctr"/>
            <a:endParaRPr lang="fr-FR" sz="1600" dirty="0"/>
          </a:p>
          <a:p>
            <a:pPr algn="ctr"/>
            <a:endParaRPr lang="fr-FR" sz="1600" dirty="0"/>
          </a:p>
          <a:p>
            <a:pPr algn="ctr"/>
            <a:endParaRPr lang="fr-FR" sz="1600" dirty="0" smtClean="0"/>
          </a:p>
          <a:p>
            <a:pPr algn="ctr"/>
            <a:endParaRPr lang="fr-FR" sz="1600" dirty="0"/>
          </a:p>
          <a:p>
            <a:pPr algn="ctr"/>
            <a:r>
              <a:rPr lang="fr-FR" sz="1600" dirty="0" smtClean="0"/>
              <a:t>5 </a:t>
            </a:r>
            <a:r>
              <a:rPr lang="fr-FR" sz="1600" dirty="0"/>
              <a:t>&lt; </a:t>
            </a:r>
            <a:r>
              <a:rPr lang="fr-FR" sz="1600" dirty="0" err="1"/>
              <a:t>Rdt</a:t>
            </a:r>
            <a:r>
              <a:rPr lang="fr-FR" sz="1600" dirty="0"/>
              <a:t> &lt; 10 : </a:t>
            </a:r>
            <a:r>
              <a:rPr lang="fr-FR" sz="1600" dirty="0" smtClean="0"/>
              <a:t>X/2</a:t>
            </a:r>
          </a:p>
          <a:p>
            <a:pPr algn="ctr"/>
            <a:endParaRPr lang="fr-FR" sz="1600" dirty="0"/>
          </a:p>
          <a:p>
            <a:pPr algn="ctr"/>
            <a:endParaRPr lang="fr-FR" sz="1600" dirty="0" smtClean="0"/>
          </a:p>
          <a:p>
            <a:pPr algn="ctr"/>
            <a:endParaRPr lang="fr-FR" sz="1600" dirty="0"/>
          </a:p>
          <a:p>
            <a:pPr algn="ctr"/>
            <a:endParaRPr lang="fr-FR" sz="1600" dirty="0" smtClean="0"/>
          </a:p>
          <a:p>
            <a:pPr algn="ctr"/>
            <a:endParaRPr lang="fr-FR" sz="1600" dirty="0" smtClean="0"/>
          </a:p>
          <a:p>
            <a:pPr algn="ctr"/>
            <a:endParaRPr lang="fr-FR" sz="1600" dirty="0"/>
          </a:p>
          <a:p>
            <a:pPr algn="ctr"/>
            <a:endParaRPr lang="fr-FR" sz="1600" dirty="0" smtClean="0"/>
          </a:p>
          <a:p>
            <a:pPr algn="ctr"/>
            <a:r>
              <a:rPr lang="fr-FR" sz="1600" dirty="0" err="1"/>
              <a:t>Rdt</a:t>
            </a:r>
            <a:r>
              <a:rPr lang="fr-FR" sz="1600" dirty="0"/>
              <a:t> &lt; 5 q/ha : 0</a:t>
            </a:r>
          </a:p>
          <a:p>
            <a:pPr algn="ctr"/>
            <a:endParaRPr lang="fr-FR" sz="1600" dirty="0"/>
          </a:p>
          <a:p>
            <a:endParaRPr lang="fr-FR" sz="1600" dirty="0"/>
          </a:p>
        </p:txBody>
      </p:sp>
      <p:sp>
        <p:nvSpPr>
          <p:cNvPr id="3" name="ZoneTexte 2"/>
          <p:cNvSpPr txBox="1"/>
          <p:nvPr/>
        </p:nvSpPr>
        <p:spPr>
          <a:xfrm>
            <a:off x="3799547" y="1619908"/>
            <a:ext cx="686351" cy="307777"/>
          </a:xfrm>
          <a:prstGeom prst="rect">
            <a:avLst/>
          </a:prstGeom>
          <a:noFill/>
        </p:spPr>
        <p:txBody>
          <a:bodyPr wrap="square" rtlCol="0">
            <a:spAutoFit/>
          </a:bodyPr>
          <a:lstStyle/>
          <a:p>
            <a:r>
              <a:rPr lang="fr-FR" sz="1400" b="1" dirty="0" smtClean="0"/>
              <a:t>oui</a:t>
            </a:r>
            <a:endParaRPr lang="fr-FR" sz="1400" b="1" dirty="0"/>
          </a:p>
        </p:txBody>
      </p:sp>
      <p:sp>
        <p:nvSpPr>
          <p:cNvPr id="41" name="ZoneTexte 40"/>
          <p:cNvSpPr txBox="1"/>
          <p:nvPr/>
        </p:nvSpPr>
        <p:spPr>
          <a:xfrm>
            <a:off x="2874968" y="2794730"/>
            <a:ext cx="686351" cy="307777"/>
          </a:xfrm>
          <a:prstGeom prst="rect">
            <a:avLst/>
          </a:prstGeom>
          <a:noFill/>
        </p:spPr>
        <p:txBody>
          <a:bodyPr wrap="square" rtlCol="0">
            <a:spAutoFit/>
          </a:bodyPr>
          <a:lstStyle/>
          <a:p>
            <a:r>
              <a:rPr lang="fr-FR" sz="1400" b="1" dirty="0" smtClean="0"/>
              <a:t>non</a:t>
            </a:r>
            <a:endParaRPr lang="fr-FR" sz="1400" b="1" dirty="0"/>
          </a:p>
        </p:txBody>
      </p:sp>
    </p:spTree>
    <p:extLst>
      <p:ext uri="{BB962C8B-B14F-4D97-AF65-F5344CB8AC3E}">
        <p14:creationId xmlns:p14="http://schemas.microsoft.com/office/powerpoint/2010/main" val="3977774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par>
                                <p:cTn id="13" presetID="10" presetClass="entr" presetSubtype="0"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79">
                                            <p:txEl>
                                              <p:pRg st="16" end="16"/>
                                            </p:txEl>
                                          </p:spTgt>
                                        </p:tgtEl>
                                        <p:attrNameLst>
                                          <p:attrName>style.visibility</p:attrName>
                                        </p:attrNameLst>
                                      </p:cBhvr>
                                      <p:to>
                                        <p:strVal val="visible"/>
                                      </p:to>
                                    </p:set>
                                    <p:animEffect transition="in" filter="fade">
                                      <p:cBhvr>
                                        <p:cTn id="21" dur="500"/>
                                        <p:tgtEl>
                                          <p:spTgt spid="79">
                                            <p:txEl>
                                              <p:pRg st="16" end="1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10" presetClass="entr" presetSubtype="0" fill="hold" nodeType="withEffect">
                                  <p:stCondLst>
                                    <p:cond delay="0"/>
                                  </p:stCondLst>
                                  <p:childTnLst>
                                    <p:set>
                                      <p:cBhvr>
                                        <p:cTn id="49" dur="1" fill="hold">
                                          <p:stCondLst>
                                            <p:cond delay="0"/>
                                          </p:stCondLst>
                                        </p:cTn>
                                        <p:tgtEl>
                                          <p:spTgt spid="79">
                                            <p:txEl>
                                              <p:pRg st="0" end="0"/>
                                            </p:txEl>
                                          </p:spTgt>
                                        </p:tgtEl>
                                        <p:attrNameLst>
                                          <p:attrName>style.visibility</p:attrName>
                                        </p:attrNameLst>
                                      </p:cBhvr>
                                      <p:to>
                                        <p:strVal val="visible"/>
                                      </p:to>
                                    </p:set>
                                    <p:animEffect transition="in" filter="fade">
                                      <p:cBhvr>
                                        <p:cTn id="50" dur="500"/>
                                        <p:tgtEl>
                                          <p:spTgt spid="7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childTnLst>
                                </p:cTn>
                              </p:par>
                              <p:par>
                                <p:cTn id="56" presetID="10" presetClass="entr" presetSubtype="0" fill="hold" nodeType="with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500"/>
                                        <p:tgtEl>
                                          <p:spTgt spid="6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ntr" presetSubtype="0" fill="hold" nodeType="withEffect">
                                  <p:stCondLst>
                                    <p:cond delay="0"/>
                                  </p:stCondLst>
                                  <p:childTnLst>
                                    <p:set>
                                      <p:cBhvr>
                                        <p:cTn id="63" dur="1" fill="hold">
                                          <p:stCondLst>
                                            <p:cond delay="0"/>
                                          </p:stCondLst>
                                        </p:cTn>
                                        <p:tgtEl>
                                          <p:spTgt spid="79">
                                            <p:txEl>
                                              <p:pRg st="8" end="8"/>
                                            </p:txEl>
                                          </p:spTgt>
                                        </p:tgtEl>
                                        <p:attrNameLst>
                                          <p:attrName>style.visibility</p:attrName>
                                        </p:attrNameLst>
                                      </p:cBhvr>
                                      <p:to>
                                        <p:strVal val="visible"/>
                                      </p:to>
                                    </p:set>
                                    <p:animEffect transition="in" filter="fade">
                                      <p:cBhvr>
                                        <p:cTn id="64" dur="500"/>
                                        <p:tgtEl>
                                          <p:spTgt spid="79">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fade">
                                      <p:cBhvr>
                                        <p:cTn id="69" dur="500"/>
                                        <p:tgtEl>
                                          <p:spTgt spid="69"/>
                                        </p:tgtEl>
                                      </p:cBhvr>
                                    </p:animEffect>
                                  </p:childTnLst>
                                </p:cTn>
                              </p:par>
                              <p:par>
                                <p:cTn id="70" presetID="10" presetClass="entr" presetSubtype="0"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5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fade">
                                      <p:cBhvr>
                                        <p:cTn id="77" dur="500"/>
                                        <p:tgtEl>
                                          <p:spTgt spid="6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par>
                                <p:cTn id="81" presetID="10" presetClass="entr" presetSubtype="0" fill="hold" nodeType="with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fade">
                                      <p:cBhvr>
                                        <p:cTn id="83" dur="500"/>
                                        <p:tgtEl>
                                          <p:spTgt spid="5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500"/>
                                        <p:tgtEl>
                                          <p:spTgt spid="34"/>
                                        </p:tgtEl>
                                      </p:cBhvr>
                                    </p:animEffect>
                                  </p:childTnLst>
                                </p:cTn>
                              </p:par>
                              <p:par>
                                <p:cTn id="87" presetID="10" presetClass="entr" presetSubtype="0" fill="hold" nodeType="with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500"/>
                                        <p:tgtEl>
                                          <p:spTgt spid="67"/>
                                        </p:tgtEl>
                                      </p:cBhvr>
                                    </p:animEffect>
                                  </p:childTnLst>
                                </p:cTn>
                              </p:par>
                              <p:par>
                                <p:cTn id="90" presetID="10" presetClass="entr" presetSubtype="0" fill="hold"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fade">
                                      <p:cBhvr>
                                        <p:cTn id="92" dur="500"/>
                                        <p:tgtEl>
                                          <p:spTgt spid="56"/>
                                        </p:tgtEl>
                                      </p:cBhvr>
                                    </p:animEffect>
                                  </p:childTnLst>
                                </p:cTn>
                              </p:par>
                              <p:par>
                                <p:cTn id="93" presetID="10" presetClass="entr" presetSubtype="0" fill="hold" nodeType="withEffect">
                                  <p:stCondLst>
                                    <p:cond delay="0"/>
                                  </p:stCondLst>
                                  <p:childTnLst>
                                    <p:set>
                                      <p:cBhvr>
                                        <p:cTn id="94" dur="1" fill="hold">
                                          <p:stCondLst>
                                            <p:cond delay="0"/>
                                          </p:stCondLst>
                                        </p:cTn>
                                        <p:tgtEl>
                                          <p:spTgt spid="60"/>
                                        </p:tgtEl>
                                        <p:attrNameLst>
                                          <p:attrName>style.visibility</p:attrName>
                                        </p:attrNameLst>
                                      </p:cBhvr>
                                      <p:to>
                                        <p:strVal val="visible"/>
                                      </p:to>
                                    </p:set>
                                    <p:animEffect transition="in" filter="fade">
                                      <p:cBhvr>
                                        <p:cTn id="95" dur="500"/>
                                        <p:tgtEl>
                                          <p:spTgt spid="60"/>
                                        </p:tgtEl>
                                      </p:cBhvr>
                                    </p:animEffect>
                                  </p:childTnLst>
                                </p:cTn>
                              </p:par>
                              <p:par>
                                <p:cTn id="96" presetID="10" presetClass="entr" presetSubtype="0" fill="hold" nodeType="with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500"/>
                                        <p:tgtEl>
                                          <p:spTgt spid="6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childTnLst>
                                </p:cTn>
                              </p:par>
                              <p:par>
                                <p:cTn id="102" presetID="10" presetClass="entr" presetSubtype="0" fill="hold" nodeType="withEffect">
                                  <p:stCondLst>
                                    <p:cond delay="0"/>
                                  </p:stCondLst>
                                  <p:childTnLst>
                                    <p:set>
                                      <p:cBhvr>
                                        <p:cTn id="103" dur="1" fill="hold">
                                          <p:stCondLst>
                                            <p:cond delay="0"/>
                                          </p:stCondLst>
                                        </p:cTn>
                                        <p:tgtEl>
                                          <p:spTgt spid="62"/>
                                        </p:tgtEl>
                                        <p:attrNameLst>
                                          <p:attrName>style.visibility</p:attrName>
                                        </p:attrNameLst>
                                      </p:cBhvr>
                                      <p:to>
                                        <p:strVal val="visible"/>
                                      </p:to>
                                    </p:set>
                                    <p:animEffect transition="in" filter="fade">
                                      <p:cBhvr>
                                        <p:cTn id="104" dur="500"/>
                                        <p:tgtEl>
                                          <p:spTgt spid="62"/>
                                        </p:tgtEl>
                                      </p:cBhvr>
                                    </p:animEffect>
                                  </p:childTnLst>
                                </p:cTn>
                              </p:par>
                              <p:par>
                                <p:cTn id="105" presetID="1" presetClass="entr" presetSubtype="0"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76"/>
                                        </p:tgtEl>
                                        <p:attrNameLst>
                                          <p:attrName>style.visibility</p:attrName>
                                        </p:attrNameLst>
                                      </p:cBhvr>
                                      <p:to>
                                        <p:strVal val="visible"/>
                                      </p:to>
                                    </p:set>
                                    <p:animEffect transition="in" filter="fade">
                                      <p:cBhvr>
                                        <p:cTn id="11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2" grpId="0" animBg="1"/>
      <p:bldP spid="33" grpId="0" animBg="1"/>
      <p:bldP spid="34" grpId="0" animBg="1"/>
      <p:bldP spid="35" grpId="0" animBg="1"/>
      <p:bldP spid="36" grpId="0" animBg="1"/>
      <p:bldP spid="37" grpId="0" animBg="1"/>
      <p:bldP spid="68" grpId="0"/>
      <p:bldP spid="69" grpId="0"/>
      <p:bldP spid="3"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1"/>
            <a:ext cx="2133600" cy="365125"/>
          </a:xfrm>
        </p:spPr>
        <p:txBody>
          <a:bodyPr/>
          <a:lstStyle/>
          <a:p>
            <a:fld id="{158EBF25-1E81-4656-BBEC-1D192ACD98C0}" type="slidenum">
              <a:rPr lang="fr-FR" smtClean="0">
                <a:solidFill>
                  <a:prstClr val="black">
                    <a:tint val="75000"/>
                  </a:prstClr>
                </a:solidFill>
              </a:rPr>
              <a:pPr/>
              <a:t>23</a:t>
            </a:fld>
            <a:endParaRPr lang="fr-FR" dirty="0">
              <a:solidFill>
                <a:prstClr val="black">
                  <a:tint val="75000"/>
                </a:prstClr>
              </a:solidFill>
            </a:endParaRPr>
          </a:p>
        </p:txBody>
      </p:sp>
      <p:sp>
        <p:nvSpPr>
          <p:cNvPr id="13"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algn="ctr">
              <a:defRPr sz="1600" b="1">
                <a:solidFill>
                  <a:prstClr val="white"/>
                </a:solidFill>
              </a:defRPr>
            </a:lvl1pPr>
          </a:lstStyle>
          <a:p>
            <a:fld id="{158EBF25-1E81-4656-BBEC-1D192ACD98C0}" type="slidenum">
              <a:rPr lang="fr-FR"/>
              <a:pPr/>
              <a:t>23</a:t>
            </a:fld>
            <a:endParaRPr lang="fr-FR" dirty="0"/>
          </a:p>
        </p:txBody>
      </p:sp>
      <p:sp>
        <p:nvSpPr>
          <p:cNvPr id="2" name="ZoneTexte 1"/>
          <p:cNvSpPr txBox="1"/>
          <p:nvPr/>
        </p:nvSpPr>
        <p:spPr>
          <a:xfrm>
            <a:off x="1259631" y="-27384"/>
            <a:ext cx="7056785" cy="523220"/>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r>
              <a:rPr lang="fr-FR" dirty="0"/>
              <a:t>Fréquence de réussite sur la période 1990-2017</a:t>
            </a:r>
          </a:p>
        </p:txBody>
      </p:sp>
      <p:sp>
        <p:nvSpPr>
          <p:cNvPr id="31" name="Rectangle à coins arrondis 30"/>
          <p:cNvSpPr/>
          <p:nvPr/>
        </p:nvSpPr>
        <p:spPr>
          <a:xfrm>
            <a:off x="6684534" y="516876"/>
            <a:ext cx="1342495" cy="338317"/>
          </a:xfrm>
          <a:prstGeom prst="round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bg1"/>
                </a:solidFill>
              </a:rPr>
              <a:t>sarrasin</a:t>
            </a:r>
            <a:endParaRPr lang="fr-FR" sz="2000" b="1" dirty="0">
              <a:solidFill>
                <a:schemeClr val="bg1"/>
              </a:solidFill>
            </a:endParaRPr>
          </a:p>
        </p:txBody>
      </p:sp>
      <p:pic>
        <p:nvPicPr>
          <p:cNvPr id="40" name="Image 39" descr="http://www.eau-poitou-charentes.org/IMG/jpg/histo_pluvi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0244" y="2419384"/>
            <a:ext cx="2920228" cy="2872792"/>
          </a:xfrm>
          <a:prstGeom prst="rect">
            <a:avLst/>
          </a:prstGeom>
          <a:noFill/>
          <a:ln>
            <a:noFill/>
          </a:ln>
        </p:spPr>
      </p:pic>
      <p:graphicFrame>
        <p:nvGraphicFramePr>
          <p:cNvPr id="41" name="Tableau 40"/>
          <p:cNvGraphicFramePr>
            <a:graphicFrameLocks noGrp="1"/>
          </p:cNvGraphicFramePr>
          <p:nvPr>
            <p:extLst>
              <p:ext uri="{D42A27DB-BD31-4B8C-83A1-F6EECF244321}">
                <p14:modId xmlns:p14="http://schemas.microsoft.com/office/powerpoint/2010/main" val="3322035071"/>
              </p:ext>
            </p:extLst>
          </p:nvPr>
        </p:nvGraphicFramePr>
        <p:xfrm>
          <a:off x="899592" y="1295790"/>
          <a:ext cx="2016224" cy="1390641"/>
        </p:xfrm>
        <a:graphic>
          <a:graphicData uri="http://schemas.openxmlformats.org/drawingml/2006/table">
            <a:tbl>
              <a:tblPr firstRow="1" bandRow="1">
                <a:tableStyleId>{21E4AEA4-8DFA-4A89-87EB-49C32662AFE0}</a:tableStyleId>
              </a:tblPr>
              <a:tblGrid>
                <a:gridCol w="1008112">
                  <a:extLst>
                    <a:ext uri="{9D8B030D-6E8A-4147-A177-3AD203B41FA5}">
                      <a16:colId xmlns="" xmlns:a16="http://schemas.microsoft.com/office/drawing/2014/main" val="20000"/>
                    </a:ext>
                  </a:extLst>
                </a:gridCol>
                <a:gridCol w="1008112">
                  <a:extLst>
                    <a:ext uri="{9D8B030D-6E8A-4147-A177-3AD203B41FA5}">
                      <a16:colId xmlns="" xmlns:a16="http://schemas.microsoft.com/office/drawing/2014/main" val="20001"/>
                    </a:ext>
                  </a:extLst>
                </a:gridCol>
              </a:tblGrid>
              <a:tr h="319940">
                <a:tc gridSpan="2">
                  <a:txBody>
                    <a:bodyPr/>
                    <a:lstStyle/>
                    <a:p>
                      <a:pPr algn="ctr"/>
                      <a:r>
                        <a:rPr lang="fr-FR" sz="1600" dirty="0"/>
                        <a:t>Thouars</a:t>
                      </a:r>
                    </a:p>
                  </a:txBody>
                  <a:tcPr/>
                </a:tc>
                <a:tc hMerge="1">
                  <a:txBody>
                    <a:bodyPr/>
                    <a:lstStyle/>
                    <a:p>
                      <a:endParaRPr lang="fr-FR" dirty="0"/>
                    </a:p>
                  </a:txBody>
                  <a:tcPr/>
                </a:tc>
                <a:extLst>
                  <a:ext uri="{0D108BD9-81ED-4DB2-BD59-A6C34878D82A}">
                    <a16:rowId xmlns="" xmlns:a16="http://schemas.microsoft.com/office/drawing/2014/main" val="10000"/>
                  </a:ext>
                </a:extLst>
              </a:tr>
              <a:tr h="384801">
                <a:tc>
                  <a:txBody>
                    <a:bodyPr/>
                    <a:lstStyle/>
                    <a:p>
                      <a:pPr algn="ctr"/>
                      <a:r>
                        <a:rPr lang="fr-FR" sz="1600" dirty="0"/>
                        <a:t>X</a:t>
                      </a:r>
                    </a:p>
                  </a:txBody>
                  <a:tcPr anchor="ctr">
                    <a:solidFill>
                      <a:srgbClr val="FF0000"/>
                    </a:solidFill>
                  </a:tcPr>
                </a:tc>
                <a:tc>
                  <a:txBody>
                    <a:bodyPr/>
                    <a:lstStyle/>
                    <a:p>
                      <a:pPr algn="ctr"/>
                      <a:r>
                        <a:rPr lang="fr-FR" sz="1600" dirty="0"/>
                        <a:t>&lt;1 an/10</a:t>
                      </a:r>
                    </a:p>
                  </a:txBody>
                  <a:tcPr anchor="ctr">
                    <a:solidFill>
                      <a:srgbClr val="FF0000"/>
                    </a:solidFill>
                  </a:tcPr>
                </a:tc>
                <a:extLst>
                  <a:ext uri="{0D108BD9-81ED-4DB2-BD59-A6C34878D82A}">
                    <a16:rowId xmlns="" xmlns:a16="http://schemas.microsoft.com/office/drawing/2014/main" val="10001"/>
                  </a:ext>
                </a:extLst>
              </a:tr>
              <a:tr h="319940">
                <a:tc>
                  <a:txBody>
                    <a:bodyPr/>
                    <a:lstStyle/>
                    <a:p>
                      <a:pPr algn="ctr"/>
                      <a:r>
                        <a:rPr lang="fr-FR" sz="1600" dirty="0"/>
                        <a:t>X/2</a:t>
                      </a:r>
                    </a:p>
                  </a:txBody>
                  <a:tcPr anchor="ctr"/>
                </a:tc>
                <a:tc>
                  <a:txBody>
                    <a:bodyPr/>
                    <a:lstStyle/>
                    <a:p>
                      <a:pPr algn="ctr"/>
                      <a:r>
                        <a:rPr lang="fr-FR" sz="1600" dirty="0"/>
                        <a:t>6 / 10</a:t>
                      </a:r>
                    </a:p>
                  </a:txBody>
                  <a:tcPr anchor="ctr"/>
                </a:tc>
                <a:extLst>
                  <a:ext uri="{0D108BD9-81ED-4DB2-BD59-A6C34878D82A}">
                    <a16:rowId xmlns="" xmlns:a16="http://schemas.microsoft.com/office/drawing/2014/main" val="10002"/>
                  </a:ext>
                </a:extLst>
              </a:tr>
              <a:tr h="319940">
                <a:tc>
                  <a:txBody>
                    <a:bodyPr/>
                    <a:lstStyle/>
                    <a:p>
                      <a:pPr algn="ctr"/>
                      <a:r>
                        <a:rPr lang="fr-FR" sz="1600" dirty="0"/>
                        <a:t>0</a:t>
                      </a:r>
                    </a:p>
                  </a:txBody>
                  <a:tcPr anchor="ctr"/>
                </a:tc>
                <a:tc>
                  <a:txBody>
                    <a:bodyPr/>
                    <a:lstStyle/>
                    <a:p>
                      <a:pPr algn="ctr"/>
                      <a:r>
                        <a:rPr lang="fr-FR" sz="1600" dirty="0"/>
                        <a:t>4 / 10</a:t>
                      </a:r>
                    </a:p>
                  </a:txBody>
                  <a:tcPr anchor="ctr"/>
                </a:tc>
                <a:extLst>
                  <a:ext uri="{0D108BD9-81ED-4DB2-BD59-A6C34878D82A}">
                    <a16:rowId xmlns="" xmlns:a16="http://schemas.microsoft.com/office/drawing/2014/main" val="10003"/>
                  </a:ext>
                </a:extLst>
              </a:tr>
            </a:tbl>
          </a:graphicData>
        </a:graphic>
      </p:graphicFrame>
      <p:graphicFrame>
        <p:nvGraphicFramePr>
          <p:cNvPr id="42" name="Tableau 41"/>
          <p:cNvGraphicFramePr>
            <a:graphicFrameLocks noGrp="1"/>
          </p:cNvGraphicFramePr>
          <p:nvPr>
            <p:extLst>
              <p:ext uri="{D42A27DB-BD31-4B8C-83A1-F6EECF244321}">
                <p14:modId xmlns:p14="http://schemas.microsoft.com/office/powerpoint/2010/main" val="1852137820"/>
              </p:ext>
            </p:extLst>
          </p:nvPr>
        </p:nvGraphicFramePr>
        <p:xfrm>
          <a:off x="539552" y="3160459"/>
          <a:ext cx="2016224" cy="1390641"/>
        </p:xfrm>
        <a:graphic>
          <a:graphicData uri="http://schemas.openxmlformats.org/drawingml/2006/table">
            <a:tbl>
              <a:tblPr firstRow="1" bandRow="1">
                <a:tableStyleId>{7DF18680-E054-41AD-8BC1-D1AEF772440D}</a:tableStyleId>
              </a:tblPr>
              <a:tblGrid>
                <a:gridCol w="1008112">
                  <a:extLst>
                    <a:ext uri="{9D8B030D-6E8A-4147-A177-3AD203B41FA5}">
                      <a16:colId xmlns="" xmlns:a16="http://schemas.microsoft.com/office/drawing/2014/main" val="20000"/>
                    </a:ext>
                  </a:extLst>
                </a:gridCol>
                <a:gridCol w="1008112">
                  <a:extLst>
                    <a:ext uri="{9D8B030D-6E8A-4147-A177-3AD203B41FA5}">
                      <a16:colId xmlns="" xmlns:a16="http://schemas.microsoft.com/office/drawing/2014/main" val="20001"/>
                    </a:ext>
                  </a:extLst>
                </a:gridCol>
              </a:tblGrid>
              <a:tr h="288032">
                <a:tc gridSpan="2">
                  <a:txBody>
                    <a:bodyPr/>
                    <a:lstStyle/>
                    <a:p>
                      <a:pPr algn="ctr"/>
                      <a:r>
                        <a:rPr lang="fr-FR" sz="1600" dirty="0"/>
                        <a:t>Niort</a:t>
                      </a:r>
                    </a:p>
                  </a:txBody>
                  <a:tcPr/>
                </a:tc>
                <a:tc hMerge="1">
                  <a:txBody>
                    <a:bodyPr/>
                    <a:lstStyle/>
                    <a:p>
                      <a:endParaRPr lang="fr-FR" dirty="0"/>
                    </a:p>
                  </a:txBody>
                  <a:tcPr/>
                </a:tc>
                <a:extLst>
                  <a:ext uri="{0D108BD9-81ED-4DB2-BD59-A6C34878D82A}">
                    <a16:rowId xmlns="" xmlns:a16="http://schemas.microsoft.com/office/drawing/2014/main" val="10000"/>
                  </a:ext>
                </a:extLst>
              </a:tr>
              <a:tr h="384801">
                <a:tc>
                  <a:txBody>
                    <a:bodyPr/>
                    <a:lstStyle/>
                    <a:p>
                      <a:pPr algn="ctr"/>
                      <a:r>
                        <a:rPr lang="fr-FR" sz="1600" dirty="0"/>
                        <a:t>X</a:t>
                      </a:r>
                    </a:p>
                  </a:txBody>
                  <a:tcPr anchor="ctr">
                    <a:solidFill>
                      <a:srgbClr val="00B050"/>
                    </a:solidFill>
                  </a:tcPr>
                </a:tc>
                <a:tc>
                  <a:txBody>
                    <a:bodyPr/>
                    <a:lstStyle/>
                    <a:p>
                      <a:pPr algn="ctr"/>
                      <a:r>
                        <a:rPr lang="fr-FR" sz="1600" dirty="0"/>
                        <a:t>2 ans / 10</a:t>
                      </a:r>
                    </a:p>
                  </a:txBody>
                  <a:tcPr anchor="ctr">
                    <a:solidFill>
                      <a:srgbClr val="00B050"/>
                    </a:solidFill>
                  </a:tcPr>
                </a:tc>
                <a:extLst>
                  <a:ext uri="{0D108BD9-81ED-4DB2-BD59-A6C34878D82A}">
                    <a16:rowId xmlns="" xmlns:a16="http://schemas.microsoft.com/office/drawing/2014/main" val="10001"/>
                  </a:ext>
                </a:extLst>
              </a:tr>
              <a:tr h="319940">
                <a:tc>
                  <a:txBody>
                    <a:bodyPr/>
                    <a:lstStyle/>
                    <a:p>
                      <a:pPr algn="ctr"/>
                      <a:r>
                        <a:rPr lang="fr-FR" sz="1600" dirty="0"/>
                        <a:t>X/2</a:t>
                      </a:r>
                    </a:p>
                  </a:txBody>
                  <a:tcPr anchor="ctr"/>
                </a:tc>
                <a:tc>
                  <a:txBody>
                    <a:bodyPr/>
                    <a:lstStyle/>
                    <a:p>
                      <a:pPr algn="ctr"/>
                      <a:r>
                        <a:rPr lang="fr-FR" sz="1600" dirty="0"/>
                        <a:t>4 / 10</a:t>
                      </a:r>
                    </a:p>
                  </a:txBody>
                  <a:tcPr anchor="ctr"/>
                </a:tc>
                <a:extLst>
                  <a:ext uri="{0D108BD9-81ED-4DB2-BD59-A6C34878D82A}">
                    <a16:rowId xmlns="" xmlns:a16="http://schemas.microsoft.com/office/drawing/2014/main" val="10002"/>
                  </a:ext>
                </a:extLst>
              </a:tr>
              <a:tr h="319940">
                <a:tc>
                  <a:txBody>
                    <a:bodyPr/>
                    <a:lstStyle/>
                    <a:p>
                      <a:pPr algn="ctr"/>
                      <a:r>
                        <a:rPr lang="fr-FR" sz="1600" dirty="0"/>
                        <a:t>0</a:t>
                      </a:r>
                    </a:p>
                  </a:txBody>
                  <a:tcPr anchor="ctr"/>
                </a:tc>
                <a:tc>
                  <a:txBody>
                    <a:bodyPr/>
                    <a:lstStyle/>
                    <a:p>
                      <a:pPr algn="ctr"/>
                      <a:r>
                        <a:rPr lang="fr-FR" sz="1600" dirty="0"/>
                        <a:t>4 / 10</a:t>
                      </a:r>
                    </a:p>
                  </a:txBody>
                  <a:tcPr anchor="ctr"/>
                </a:tc>
                <a:extLst>
                  <a:ext uri="{0D108BD9-81ED-4DB2-BD59-A6C34878D82A}">
                    <a16:rowId xmlns="" xmlns:a16="http://schemas.microsoft.com/office/drawing/2014/main" val="10003"/>
                  </a:ext>
                </a:extLst>
              </a:tr>
            </a:tbl>
          </a:graphicData>
        </a:graphic>
      </p:graphicFrame>
      <p:graphicFrame>
        <p:nvGraphicFramePr>
          <p:cNvPr id="43" name="Tableau 42"/>
          <p:cNvGraphicFramePr>
            <a:graphicFrameLocks noGrp="1"/>
          </p:cNvGraphicFramePr>
          <p:nvPr>
            <p:extLst>
              <p:ext uri="{D42A27DB-BD31-4B8C-83A1-F6EECF244321}">
                <p14:modId xmlns:p14="http://schemas.microsoft.com/office/powerpoint/2010/main" val="1995890587"/>
              </p:ext>
            </p:extLst>
          </p:nvPr>
        </p:nvGraphicFramePr>
        <p:xfrm>
          <a:off x="899592" y="4846671"/>
          <a:ext cx="2016224" cy="1390641"/>
        </p:xfrm>
        <a:graphic>
          <a:graphicData uri="http://schemas.openxmlformats.org/drawingml/2006/table">
            <a:tbl>
              <a:tblPr firstRow="1" bandRow="1">
                <a:tableStyleId>{5C22544A-7EE6-4342-B048-85BDC9FD1C3A}</a:tableStyleId>
              </a:tblPr>
              <a:tblGrid>
                <a:gridCol w="1008112">
                  <a:extLst>
                    <a:ext uri="{9D8B030D-6E8A-4147-A177-3AD203B41FA5}">
                      <a16:colId xmlns="" xmlns:a16="http://schemas.microsoft.com/office/drawing/2014/main" val="20000"/>
                    </a:ext>
                  </a:extLst>
                </a:gridCol>
                <a:gridCol w="1008112">
                  <a:extLst>
                    <a:ext uri="{9D8B030D-6E8A-4147-A177-3AD203B41FA5}">
                      <a16:colId xmlns="" xmlns:a16="http://schemas.microsoft.com/office/drawing/2014/main" val="20001"/>
                    </a:ext>
                  </a:extLst>
                </a:gridCol>
              </a:tblGrid>
              <a:tr h="319940">
                <a:tc gridSpan="2">
                  <a:txBody>
                    <a:bodyPr/>
                    <a:lstStyle/>
                    <a:p>
                      <a:pPr algn="ctr"/>
                      <a:r>
                        <a:rPr lang="fr-FR" sz="1600" dirty="0"/>
                        <a:t>Saintes</a:t>
                      </a:r>
                    </a:p>
                  </a:txBody>
                  <a:tcPr/>
                </a:tc>
                <a:tc hMerge="1">
                  <a:txBody>
                    <a:bodyPr/>
                    <a:lstStyle/>
                    <a:p>
                      <a:endParaRPr lang="fr-FR" dirty="0"/>
                    </a:p>
                  </a:txBody>
                  <a:tcPr/>
                </a:tc>
                <a:extLst>
                  <a:ext uri="{0D108BD9-81ED-4DB2-BD59-A6C34878D82A}">
                    <a16:rowId xmlns="" xmlns:a16="http://schemas.microsoft.com/office/drawing/2014/main" val="10000"/>
                  </a:ext>
                </a:extLst>
              </a:tr>
              <a:tr h="384801">
                <a:tc>
                  <a:txBody>
                    <a:bodyPr/>
                    <a:lstStyle/>
                    <a:p>
                      <a:pPr algn="ctr"/>
                      <a:r>
                        <a:rPr lang="fr-FR" sz="1600" dirty="0"/>
                        <a:t>X</a:t>
                      </a:r>
                    </a:p>
                  </a:txBody>
                  <a:tcPr anchor="ctr">
                    <a:solidFill>
                      <a:srgbClr val="00B050"/>
                    </a:solidFill>
                  </a:tcPr>
                </a:tc>
                <a:tc>
                  <a:txBody>
                    <a:bodyPr/>
                    <a:lstStyle/>
                    <a:p>
                      <a:pPr algn="ctr"/>
                      <a:r>
                        <a:rPr lang="fr-FR" sz="1600" dirty="0"/>
                        <a:t>2 ans / 10</a:t>
                      </a:r>
                    </a:p>
                  </a:txBody>
                  <a:tcPr anchor="ctr">
                    <a:solidFill>
                      <a:srgbClr val="00B050"/>
                    </a:solidFill>
                  </a:tcPr>
                </a:tc>
                <a:extLst>
                  <a:ext uri="{0D108BD9-81ED-4DB2-BD59-A6C34878D82A}">
                    <a16:rowId xmlns="" xmlns:a16="http://schemas.microsoft.com/office/drawing/2014/main" val="10001"/>
                  </a:ext>
                </a:extLst>
              </a:tr>
              <a:tr h="319940">
                <a:tc>
                  <a:txBody>
                    <a:bodyPr/>
                    <a:lstStyle/>
                    <a:p>
                      <a:pPr algn="ctr"/>
                      <a:r>
                        <a:rPr lang="fr-FR" sz="1600" dirty="0"/>
                        <a:t>X/2</a:t>
                      </a:r>
                    </a:p>
                  </a:txBody>
                  <a:tcPr anchor="ctr"/>
                </a:tc>
                <a:tc>
                  <a:txBody>
                    <a:bodyPr/>
                    <a:lstStyle/>
                    <a:p>
                      <a:pPr algn="ctr"/>
                      <a:r>
                        <a:rPr lang="fr-FR" sz="1600" dirty="0"/>
                        <a:t>6 / 10</a:t>
                      </a:r>
                    </a:p>
                  </a:txBody>
                  <a:tcPr anchor="ctr"/>
                </a:tc>
                <a:extLst>
                  <a:ext uri="{0D108BD9-81ED-4DB2-BD59-A6C34878D82A}">
                    <a16:rowId xmlns="" xmlns:a16="http://schemas.microsoft.com/office/drawing/2014/main" val="10002"/>
                  </a:ext>
                </a:extLst>
              </a:tr>
              <a:tr h="319940">
                <a:tc>
                  <a:txBody>
                    <a:bodyPr/>
                    <a:lstStyle/>
                    <a:p>
                      <a:pPr algn="ctr"/>
                      <a:r>
                        <a:rPr lang="fr-FR" sz="1600" dirty="0"/>
                        <a:t>0</a:t>
                      </a:r>
                    </a:p>
                  </a:txBody>
                  <a:tcPr anchor="ctr"/>
                </a:tc>
                <a:tc>
                  <a:txBody>
                    <a:bodyPr/>
                    <a:lstStyle/>
                    <a:p>
                      <a:pPr algn="ctr"/>
                      <a:r>
                        <a:rPr lang="fr-FR" sz="1600" dirty="0"/>
                        <a:t>2 / 10</a:t>
                      </a:r>
                    </a:p>
                  </a:txBody>
                  <a:tcPr anchor="ctr"/>
                </a:tc>
                <a:extLst>
                  <a:ext uri="{0D108BD9-81ED-4DB2-BD59-A6C34878D82A}">
                    <a16:rowId xmlns="" xmlns:a16="http://schemas.microsoft.com/office/drawing/2014/main" val="10003"/>
                  </a:ext>
                </a:extLst>
              </a:tr>
            </a:tbl>
          </a:graphicData>
        </a:graphic>
      </p:graphicFrame>
      <p:graphicFrame>
        <p:nvGraphicFramePr>
          <p:cNvPr id="44" name="Tableau 43"/>
          <p:cNvGraphicFramePr>
            <a:graphicFrameLocks noGrp="1"/>
          </p:cNvGraphicFramePr>
          <p:nvPr>
            <p:extLst>
              <p:ext uri="{D42A27DB-BD31-4B8C-83A1-F6EECF244321}">
                <p14:modId xmlns:p14="http://schemas.microsoft.com/office/powerpoint/2010/main" val="1507237187"/>
              </p:ext>
            </p:extLst>
          </p:nvPr>
        </p:nvGraphicFramePr>
        <p:xfrm>
          <a:off x="6228184" y="4846671"/>
          <a:ext cx="2016224" cy="1390641"/>
        </p:xfrm>
        <a:graphic>
          <a:graphicData uri="http://schemas.openxmlformats.org/drawingml/2006/table">
            <a:tbl>
              <a:tblPr firstRow="1" bandRow="1">
                <a:tableStyleId>{93296810-A885-4BE3-A3E7-6D5BEEA58F35}</a:tableStyleId>
              </a:tblPr>
              <a:tblGrid>
                <a:gridCol w="1008112">
                  <a:extLst>
                    <a:ext uri="{9D8B030D-6E8A-4147-A177-3AD203B41FA5}">
                      <a16:colId xmlns="" xmlns:a16="http://schemas.microsoft.com/office/drawing/2014/main" val="20000"/>
                    </a:ext>
                  </a:extLst>
                </a:gridCol>
                <a:gridCol w="1008112">
                  <a:extLst>
                    <a:ext uri="{9D8B030D-6E8A-4147-A177-3AD203B41FA5}">
                      <a16:colId xmlns="" xmlns:a16="http://schemas.microsoft.com/office/drawing/2014/main" val="20001"/>
                    </a:ext>
                  </a:extLst>
                </a:gridCol>
              </a:tblGrid>
              <a:tr h="319940">
                <a:tc gridSpan="2">
                  <a:txBody>
                    <a:bodyPr/>
                    <a:lstStyle/>
                    <a:p>
                      <a:pPr algn="ctr"/>
                      <a:r>
                        <a:rPr lang="fr-FR" sz="1600" dirty="0"/>
                        <a:t>Angoulême</a:t>
                      </a:r>
                    </a:p>
                  </a:txBody>
                  <a:tcPr/>
                </a:tc>
                <a:tc hMerge="1">
                  <a:txBody>
                    <a:bodyPr/>
                    <a:lstStyle/>
                    <a:p>
                      <a:endParaRPr lang="fr-FR" dirty="0"/>
                    </a:p>
                  </a:txBody>
                  <a:tcPr/>
                </a:tc>
                <a:extLst>
                  <a:ext uri="{0D108BD9-81ED-4DB2-BD59-A6C34878D82A}">
                    <a16:rowId xmlns="" xmlns:a16="http://schemas.microsoft.com/office/drawing/2014/main" val="10000"/>
                  </a:ext>
                </a:extLst>
              </a:tr>
              <a:tr h="384801">
                <a:tc>
                  <a:txBody>
                    <a:bodyPr/>
                    <a:lstStyle/>
                    <a:p>
                      <a:pPr algn="ctr"/>
                      <a:r>
                        <a:rPr lang="fr-FR" sz="1600" dirty="0"/>
                        <a:t>X</a:t>
                      </a:r>
                    </a:p>
                  </a:txBody>
                  <a:tcPr anchor="ctr">
                    <a:solidFill>
                      <a:srgbClr val="FFC000"/>
                    </a:solidFill>
                  </a:tcPr>
                </a:tc>
                <a:tc>
                  <a:txBody>
                    <a:bodyPr/>
                    <a:lstStyle/>
                    <a:p>
                      <a:pPr algn="ctr"/>
                      <a:r>
                        <a:rPr lang="fr-FR" sz="1600" dirty="0"/>
                        <a:t>1 an /10</a:t>
                      </a:r>
                    </a:p>
                  </a:txBody>
                  <a:tcPr anchor="ctr">
                    <a:solidFill>
                      <a:srgbClr val="FFC000"/>
                    </a:solidFill>
                  </a:tcPr>
                </a:tc>
                <a:extLst>
                  <a:ext uri="{0D108BD9-81ED-4DB2-BD59-A6C34878D82A}">
                    <a16:rowId xmlns="" xmlns:a16="http://schemas.microsoft.com/office/drawing/2014/main" val="10001"/>
                  </a:ext>
                </a:extLst>
              </a:tr>
              <a:tr h="319940">
                <a:tc>
                  <a:txBody>
                    <a:bodyPr/>
                    <a:lstStyle/>
                    <a:p>
                      <a:pPr algn="ctr"/>
                      <a:r>
                        <a:rPr lang="fr-FR" sz="1600" dirty="0"/>
                        <a:t>X/2</a:t>
                      </a:r>
                    </a:p>
                  </a:txBody>
                  <a:tcPr anchor="ctr"/>
                </a:tc>
                <a:tc>
                  <a:txBody>
                    <a:bodyPr/>
                    <a:lstStyle/>
                    <a:p>
                      <a:pPr algn="ctr"/>
                      <a:r>
                        <a:rPr lang="fr-FR" sz="1600" dirty="0"/>
                        <a:t>5 / 10</a:t>
                      </a:r>
                    </a:p>
                  </a:txBody>
                  <a:tcPr anchor="ctr"/>
                </a:tc>
                <a:extLst>
                  <a:ext uri="{0D108BD9-81ED-4DB2-BD59-A6C34878D82A}">
                    <a16:rowId xmlns="" xmlns:a16="http://schemas.microsoft.com/office/drawing/2014/main" val="10002"/>
                  </a:ext>
                </a:extLst>
              </a:tr>
              <a:tr h="319940">
                <a:tc>
                  <a:txBody>
                    <a:bodyPr/>
                    <a:lstStyle/>
                    <a:p>
                      <a:pPr algn="ctr"/>
                      <a:r>
                        <a:rPr lang="fr-FR" sz="1600" dirty="0"/>
                        <a:t>0</a:t>
                      </a:r>
                    </a:p>
                  </a:txBody>
                  <a:tcPr anchor="ctr"/>
                </a:tc>
                <a:tc>
                  <a:txBody>
                    <a:bodyPr/>
                    <a:lstStyle/>
                    <a:p>
                      <a:pPr algn="ctr"/>
                      <a:r>
                        <a:rPr lang="fr-FR" sz="1600" dirty="0"/>
                        <a:t>4 / 10</a:t>
                      </a:r>
                    </a:p>
                  </a:txBody>
                  <a:tcPr anchor="ctr"/>
                </a:tc>
                <a:extLst>
                  <a:ext uri="{0D108BD9-81ED-4DB2-BD59-A6C34878D82A}">
                    <a16:rowId xmlns="" xmlns:a16="http://schemas.microsoft.com/office/drawing/2014/main" val="10003"/>
                  </a:ext>
                </a:extLst>
              </a:tr>
            </a:tbl>
          </a:graphicData>
        </a:graphic>
      </p:graphicFrame>
      <p:graphicFrame>
        <p:nvGraphicFramePr>
          <p:cNvPr id="45" name="Tableau 44"/>
          <p:cNvGraphicFramePr>
            <a:graphicFrameLocks noGrp="1"/>
          </p:cNvGraphicFramePr>
          <p:nvPr>
            <p:extLst>
              <p:ext uri="{D42A27DB-BD31-4B8C-83A1-F6EECF244321}">
                <p14:modId xmlns:p14="http://schemas.microsoft.com/office/powerpoint/2010/main" val="3921637832"/>
              </p:ext>
            </p:extLst>
          </p:nvPr>
        </p:nvGraphicFramePr>
        <p:xfrm>
          <a:off x="6584414" y="3003412"/>
          <a:ext cx="2016224" cy="1390641"/>
        </p:xfrm>
        <a:graphic>
          <a:graphicData uri="http://schemas.openxmlformats.org/drawingml/2006/table">
            <a:tbl>
              <a:tblPr firstRow="1" bandRow="1">
                <a:tableStyleId>{F5AB1C69-6EDB-4FF4-983F-18BD219EF322}</a:tableStyleId>
              </a:tblPr>
              <a:tblGrid>
                <a:gridCol w="1008112">
                  <a:extLst>
                    <a:ext uri="{9D8B030D-6E8A-4147-A177-3AD203B41FA5}">
                      <a16:colId xmlns="" xmlns:a16="http://schemas.microsoft.com/office/drawing/2014/main" val="20000"/>
                    </a:ext>
                  </a:extLst>
                </a:gridCol>
                <a:gridCol w="1008112">
                  <a:extLst>
                    <a:ext uri="{9D8B030D-6E8A-4147-A177-3AD203B41FA5}">
                      <a16:colId xmlns="" xmlns:a16="http://schemas.microsoft.com/office/drawing/2014/main" val="20001"/>
                    </a:ext>
                  </a:extLst>
                </a:gridCol>
              </a:tblGrid>
              <a:tr h="319940">
                <a:tc gridSpan="2">
                  <a:txBody>
                    <a:bodyPr/>
                    <a:lstStyle/>
                    <a:p>
                      <a:pPr algn="ctr"/>
                      <a:r>
                        <a:rPr lang="fr-FR" sz="1600" dirty="0"/>
                        <a:t>Lusignan</a:t>
                      </a:r>
                    </a:p>
                  </a:txBody>
                  <a:tcPr/>
                </a:tc>
                <a:tc hMerge="1">
                  <a:txBody>
                    <a:bodyPr/>
                    <a:lstStyle/>
                    <a:p>
                      <a:endParaRPr lang="fr-FR" dirty="0"/>
                    </a:p>
                  </a:txBody>
                  <a:tcPr/>
                </a:tc>
                <a:extLst>
                  <a:ext uri="{0D108BD9-81ED-4DB2-BD59-A6C34878D82A}">
                    <a16:rowId xmlns="" xmlns:a16="http://schemas.microsoft.com/office/drawing/2014/main" val="10000"/>
                  </a:ext>
                </a:extLst>
              </a:tr>
              <a:tr h="384801">
                <a:tc>
                  <a:txBody>
                    <a:bodyPr/>
                    <a:lstStyle/>
                    <a:p>
                      <a:pPr algn="ctr"/>
                      <a:r>
                        <a:rPr lang="fr-FR" sz="1600" dirty="0"/>
                        <a:t>X</a:t>
                      </a:r>
                    </a:p>
                  </a:txBody>
                  <a:tcPr anchor="ctr">
                    <a:solidFill>
                      <a:srgbClr val="00B050"/>
                    </a:solidFill>
                  </a:tcPr>
                </a:tc>
                <a:tc>
                  <a:txBody>
                    <a:bodyPr/>
                    <a:lstStyle/>
                    <a:p>
                      <a:pPr algn="ctr"/>
                      <a:r>
                        <a:rPr lang="fr-FR" sz="1600" dirty="0"/>
                        <a:t>2 ans /10</a:t>
                      </a:r>
                    </a:p>
                  </a:txBody>
                  <a:tcPr anchor="ctr">
                    <a:solidFill>
                      <a:srgbClr val="00B050"/>
                    </a:solidFill>
                  </a:tcPr>
                </a:tc>
                <a:extLst>
                  <a:ext uri="{0D108BD9-81ED-4DB2-BD59-A6C34878D82A}">
                    <a16:rowId xmlns="" xmlns:a16="http://schemas.microsoft.com/office/drawing/2014/main" val="10001"/>
                  </a:ext>
                </a:extLst>
              </a:tr>
              <a:tr h="319940">
                <a:tc>
                  <a:txBody>
                    <a:bodyPr/>
                    <a:lstStyle/>
                    <a:p>
                      <a:pPr algn="ctr"/>
                      <a:r>
                        <a:rPr lang="fr-FR" sz="1600" dirty="0"/>
                        <a:t>X/2</a:t>
                      </a:r>
                    </a:p>
                  </a:txBody>
                  <a:tcPr anchor="ctr"/>
                </a:tc>
                <a:tc>
                  <a:txBody>
                    <a:bodyPr/>
                    <a:lstStyle/>
                    <a:p>
                      <a:pPr algn="ctr"/>
                      <a:r>
                        <a:rPr lang="fr-FR" sz="1600" dirty="0"/>
                        <a:t>5 / 10</a:t>
                      </a:r>
                    </a:p>
                  </a:txBody>
                  <a:tcPr anchor="ctr"/>
                </a:tc>
                <a:extLst>
                  <a:ext uri="{0D108BD9-81ED-4DB2-BD59-A6C34878D82A}">
                    <a16:rowId xmlns="" xmlns:a16="http://schemas.microsoft.com/office/drawing/2014/main" val="10002"/>
                  </a:ext>
                </a:extLst>
              </a:tr>
              <a:tr h="319940">
                <a:tc>
                  <a:txBody>
                    <a:bodyPr/>
                    <a:lstStyle/>
                    <a:p>
                      <a:pPr algn="ctr"/>
                      <a:r>
                        <a:rPr lang="fr-FR" sz="1600" dirty="0"/>
                        <a:t>0</a:t>
                      </a:r>
                    </a:p>
                  </a:txBody>
                  <a:tcPr anchor="ctr"/>
                </a:tc>
                <a:tc>
                  <a:txBody>
                    <a:bodyPr/>
                    <a:lstStyle/>
                    <a:p>
                      <a:pPr algn="ctr"/>
                      <a:r>
                        <a:rPr lang="fr-FR" sz="1600" dirty="0"/>
                        <a:t>3 / 10</a:t>
                      </a:r>
                    </a:p>
                  </a:txBody>
                  <a:tcPr anchor="ctr"/>
                </a:tc>
                <a:extLst>
                  <a:ext uri="{0D108BD9-81ED-4DB2-BD59-A6C34878D82A}">
                    <a16:rowId xmlns="" xmlns:a16="http://schemas.microsoft.com/office/drawing/2014/main" val="10003"/>
                  </a:ext>
                </a:extLst>
              </a:tr>
            </a:tbl>
          </a:graphicData>
        </a:graphic>
      </p:graphicFrame>
      <p:graphicFrame>
        <p:nvGraphicFramePr>
          <p:cNvPr id="46" name="Tableau 45"/>
          <p:cNvGraphicFramePr>
            <a:graphicFrameLocks noGrp="1"/>
          </p:cNvGraphicFramePr>
          <p:nvPr>
            <p:extLst>
              <p:ext uri="{D42A27DB-BD31-4B8C-83A1-F6EECF244321}">
                <p14:modId xmlns:p14="http://schemas.microsoft.com/office/powerpoint/2010/main" val="610770518"/>
              </p:ext>
            </p:extLst>
          </p:nvPr>
        </p:nvGraphicFramePr>
        <p:xfrm>
          <a:off x="5990472" y="1367798"/>
          <a:ext cx="2253936" cy="1390641"/>
        </p:xfrm>
        <a:graphic>
          <a:graphicData uri="http://schemas.openxmlformats.org/drawingml/2006/table">
            <a:tbl>
              <a:tblPr firstRow="1" bandRow="1">
                <a:tableStyleId>{00A15C55-8517-42AA-B614-E9B94910E393}</a:tableStyleId>
              </a:tblPr>
              <a:tblGrid>
                <a:gridCol w="1126968">
                  <a:extLst>
                    <a:ext uri="{9D8B030D-6E8A-4147-A177-3AD203B41FA5}">
                      <a16:colId xmlns="" xmlns:a16="http://schemas.microsoft.com/office/drawing/2014/main" val="20000"/>
                    </a:ext>
                  </a:extLst>
                </a:gridCol>
                <a:gridCol w="1126968">
                  <a:extLst>
                    <a:ext uri="{9D8B030D-6E8A-4147-A177-3AD203B41FA5}">
                      <a16:colId xmlns="" xmlns:a16="http://schemas.microsoft.com/office/drawing/2014/main" val="20001"/>
                    </a:ext>
                  </a:extLst>
                </a:gridCol>
              </a:tblGrid>
              <a:tr h="319940">
                <a:tc gridSpan="2">
                  <a:txBody>
                    <a:bodyPr/>
                    <a:lstStyle/>
                    <a:p>
                      <a:pPr algn="ctr"/>
                      <a:r>
                        <a:rPr lang="fr-FR" sz="1600" dirty="0"/>
                        <a:t>Poitiers</a:t>
                      </a:r>
                    </a:p>
                  </a:txBody>
                  <a:tcPr/>
                </a:tc>
                <a:tc hMerge="1">
                  <a:txBody>
                    <a:bodyPr/>
                    <a:lstStyle/>
                    <a:p>
                      <a:endParaRPr lang="fr-FR" dirty="0"/>
                    </a:p>
                  </a:txBody>
                  <a:tcPr/>
                </a:tc>
                <a:extLst>
                  <a:ext uri="{0D108BD9-81ED-4DB2-BD59-A6C34878D82A}">
                    <a16:rowId xmlns="" xmlns:a16="http://schemas.microsoft.com/office/drawing/2014/main" val="10000"/>
                  </a:ext>
                </a:extLst>
              </a:tr>
              <a:tr h="384801">
                <a:tc>
                  <a:txBody>
                    <a:bodyPr/>
                    <a:lstStyle/>
                    <a:p>
                      <a:pPr algn="ctr"/>
                      <a:r>
                        <a:rPr lang="fr-FR" sz="1600" dirty="0"/>
                        <a:t>X</a:t>
                      </a:r>
                    </a:p>
                  </a:txBody>
                  <a:tcPr anchor="ctr">
                    <a:solidFill>
                      <a:srgbClr val="FF0000"/>
                    </a:solidFill>
                  </a:tcPr>
                </a:tc>
                <a:tc>
                  <a:txBody>
                    <a:bodyPr/>
                    <a:lstStyle/>
                    <a:p>
                      <a:pPr algn="ctr"/>
                      <a:r>
                        <a:rPr lang="fr-FR" sz="1600" dirty="0"/>
                        <a:t>&lt;1 an</a:t>
                      </a:r>
                      <a:r>
                        <a:rPr lang="fr-FR" sz="1600" baseline="0" dirty="0"/>
                        <a:t> / 10</a:t>
                      </a:r>
                      <a:endParaRPr lang="fr-FR" sz="1600" dirty="0"/>
                    </a:p>
                  </a:txBody>
                  <a:tcPr anchor="ctr">
                    <a:solidFill>
                      <a:srgbClr val="FF0000"/>
                    </a:solidFill>
                  </a:tcPr>
                </a:tc>
                <a:extLst>
                  <a:ext uri="{0D108BD9-81ED-4DB2-BD59-A6C34878D82A}">
                    <a16:rowId xmlns="" xmlns:a16="http://schemas.microsoft.com/office/drawing/2014/main" val="10001"/>
                  </a:ext>
                </a:extLst>
              </a:tr>
              <a:tr h="319940">
                <a:tc>
                  <a:txBody>
                    <a:bodyPr/>
                    <a:lstStyle/>
                    <a:p>
                      <a:pPr algn="ctr"/>
                      <a:r>
                        <a:rPr lang="fr-FR" sz="1600" dirty="0"/>
                        <a:t>X/2</a:t>
                      </a:r>
                    </a:p>
                  </a:txBody>
                  <a:tcPr anchor="ctr"/>
                </a:tc>
                <a:tc>
                  <a:txBody>
                    <a:bodyPr/>
                    <a:lstStyle/>
                    <a:p>
                      <a:pPr algn="ctr"/>
                      <a:r>
                        <a:rPr lang="fr-FR" sz="1600" dirty="0"/>
                        <a:t>5 / 10</a:t>
                      </a:r>
                    </a:p>
                  </a:txBody>
                  <a:tcPr anchor="ctr"/>
                </a:tc>
                <a:extLst>
                  <a:ext uri="{0D108BD9-81ED-4DB2-BD59-A6C34878D82A}">
                    <a16:rowId xmlns="" xmlns:a16="http://schemas.microsoft.com/office/drawing/2014/main" val="10002"/>
                  </a:ext>
                </a:extLst>
              </a:tr>
              <a:tr h="319940">
                <a:tc>
                  <a:txBody>
                    <a:bodyPr/>
                    <a:lstStyle/>
                    <a:p>
                      <a:pPr algn="ctr"/>
                      <a:r>
                        <a:rPr lang="fr-FR" sz="1600" dirty="0"/>
                        <a:t>0</a:t>
                      </a:r>
                    </a:p>
                  </a:txBody>
                  <a:tcPr anchor="ctr"/>
                </a:tc>
                <a:tc>
                  <a:txBody>
                    <a:bodyPr/>
                    <a:lstStyle/>
                    <a:p>
                      <a:pPr algn="ctr"/>
                      <a:r>
                        <a:rPr lang="fr-FR" sz="1600" dirty="0"/>
                        <a:t>5 / 10</a:t>
                      </a:r>
                    </a:p>
                  </a:txBody>
                  <a:tcPr anchor="ctr"/>
                </a:tc>
                <a:extLst>
                  <a:ext uri="{0D108BD9-81ED-4DB2-BD59-A6C34878D82A}">
                    <a16:rowId xmlns="" xmlns:a16="http://schemas.microsoft.com/office/drawing/2014/main" val="10003"/>
                  </a:ext>
                </a:extLst>
              </a:tr>
            </a:tbl>
          </a:graphicData>
        </a:graphic>
      </p:graphicFrame>
      <p:cxnSp>
        <p:nvCxnSpPr>
          <p:cNvPr id="47" name="Connecteur droit avec flèche 46"/>
          <p:cNvCxnSpPr>
            <a:stCxn id="41" idx="3"/>
          </p:cNvCxnSpPr>
          <p:nvPr/>
        </p:nvCxnSpPr>
        <p:spPr>
          <a:xfrm>
            <a:off x="2915816" y="1991110"/>
            <a:ext cx="1512168" cy="839337"/>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a:stCxn id="46" idx="1"/>
          </p:cNvCxnSpPr>
          <p:nvPr/>
        </p:nvCxnSpPr>
        <p:spPr>
          <a:xfrm flipH="1">
            <a:off x="4788024" y="2063118"/>
            <a:ext cx="1202448" cy="1199377"/>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flipH="1" flipV="1">
            <a:off x="4644007" y="3520594"/>
            <a:ext cx="1947749" cy="356276"/>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H="1" flipV="1">
            <a:off x="4530358" y="4410645"/>
            <a:ext cx="1728191" cy="1371925"/>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a:stCxn id="42" idx="3"/>
          </p:cNvCxnSpPr>
          <p:nvPr/>
        </p:nvCxnSpPr>
        <p:spPr>
          <a:xfrm flipV="1">
            <a:off x="2555776" y="3622535"/>
            <a:ext cx="1512168" cy="233244"/>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flipV="1">
            <a:off x="2915816" y="4338639"/>
            <a:ext cx="1008112" cy="86807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3" name="ZoneTexte 52"/>
          <p:cNvSpPr txBox="1"/>
          <p:nvPr/>
        </p:nvSpPr>
        <p:spPr>
          <a:xfrm>
            <a:off x="3743909" y="1126485"/>
            <a:ext cx="1548171" cy="646331"/>
          </a:xfrm>
          <a:prstGeom prst="rect">
            <a:avLst/>
          </a:prstGeom>
          <a:solidFill>
            <a:schemeClr val="accent6">
              <a:lumMod val="60000"/>
              <a:lumOff val="40000"/>
            </a:schemeClr>
          </a:solidFill>
        </p:spPr>
        <p:txBody>
          <a:bodyPr wrap="square" rtlCol="0">
            <a:spAutoFit/>
          </a:bodyPr>
          <a:lstStyle/>
          <a:p>
            <a:pPr algn="ctr"/>
            <a:r>
              <a:rPr lang="fr-FR" dirty="0"/>
              <a:t>Date de </a:t>
            </a:r>
            <a:r>
              <a:rPr lang="fr-FR" dirty="0" smtClean="0"/>
              <a:t>semis</a:t>
            </a:r>
          </a:p>
          <a:p>
            <a:pPr algn="ctr"/>
            <a:r>
              <a:rPr lang="fr-FR" dirty="0" smtClean="0"/>
              <a:t>5 </a:t>
            </a:r>
            <a:r>
              <a:rPr lang="fr-FR" dirty="0"/>
              <a:t>juillet</a:t>
            </a:r>
          </a:p>
        </p:txBody>
      </p:sp>
    </p:spTree>
    <p:extLst>
      <p:ext uri="{BB962C8B-B14F-4D97-AF65-F5344CB8AC3E}">
        <p14:creationId xmlns:p14="http://schemas.microsoft.com/office/powerpoint/2010/main" val="1869538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1000"/>
                                        <p:tgtEl>
                                          <p:spTgt spid="50"/>
                                        </p:tgtEl>
                                      </p:cBhvr>
                                    </p:animEffect>
                                    <p:anim calcmode="lin" valueType="num">
                                      <p:cBhvr>
                                        <p:cTn id="35" dur="1000" fill="hold"/>
                                        <p:tgtEl>
                                          <p:spTgt spid="50"/>
                                        </p:tgtEl>
                                        <p:attrNameLst>
                                          <p:attrName>ppt_x</p:attrName>
                                        </p:attrNameLst>
                                      </p:cBhvr>
                                      <p:tavLst>
                                        <p:tav tm="0">
                                          <p:val>
                                            <p:strVal val="#ppt_x"/>
                                          </p:val>
                                        </p:tav>
                                        <p:tav tm="100000">
                                          <p:val>
                                            <p:strVal val="#ppt_x"/>
                                          </p:val>
                                        </p:tav>
                                      </p:tavLst>
                                    </p:anim>
                                    <p:anim calcmode="lin" valueType="num">
                                      <p:cBhvr>
                                        <p:cTn id="3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par>
                                <p:cTn id="42" presetID="10" presetClass="entr" presetSubtype="0" fill="hold"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par>
                                <p:cTn id="45" presetID="10"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10"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par>
                                <p:cTn id="54" presetID="10" presetClass="entr" presetSubtype="0"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0"/>
            <a:ext cx="2133600" cy="365125"/>
          </a:xfrm>
        </p:spPr>
        <p:txBody>
          <a:bodyPr/>
          <a:lstStyle/>
          <a:p>
            <a:fld id="{158EBF25-1E81-4656-BBEC-1D192ACD98C0}" type="slidenum">
              <a:rPr lang="fr-FR" smtClean="0">
                <a:solidFill>
                  <a:prstClr val="black">
                    <a:tint val="75000"/>
                  </a:prstClr>
                </a:solidFill>
              </a:rPr>
              <a:pPr/>
              <a:t>24</a:t>
            </a:fld>
            <a:endParaRPr lang="fr-FR" dirty="0">
              <a:solidFill>
                <a:prstClr val="black">
                  <a:tint val="75000"/>
                </a:prstClr>
              </a:solidFill>
            </a:endParaRPr>
          </a:p>
        </p:txBody>
      </p:sp>
      <p:sp>
        <p:nvSpPr>
          <p:cNvPr id="13"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algn="ctr">
              <a:defRPr sz="1600" b="1">
                <a:solidFill>
                  <a:prstClr val="white"/>
                </a:solidFill>
              </a:defRPr>
            </a:lvl1pPr>
          </a:lstStyle>
          <a:p>
            <a:fld id="{158EBF25-1E81-4656-BBEC-1D192ACD98C0}" type="slidenum">
              <a:rPr lang="fr-FR"/>
              <a:pPr/>
              <a:t>24</a:t>
            </a:fld>
            <a:endParaRPr lang="fr-FR" dirty="0"/>
          </a:p>
        </p:txBody>
      </p:sp>
      <p:sp>
        <p:nvSpPr>
          <p:cNvPr id="3" name="ZoneTexte 2"/>
          <p:cNvSpPr txBox="1"/>
          <p:nvPr/>
        </p:nvSpPr>
        <p:spPr>
          <a:xfrm>
            <a:off x="1331640" y="1856140"/>
            <a:ext cx="6912768" cy="369332"/>
          </a:xfrm>
          <a:prstGeom prst="rect">
            <a:avLst/>
          </a:prstGeom>
          <a:noFill/>
        </p:spPr>
        <p:txBody>
          <a:bodyPr wrap="square" rtlCol="0">
            <a:spAutoFit/>
          </a:bodyPr>
          <a:lstStyle/>
          <a:p>
            <a:endParaRPr lang="fr-FR">
              <a:solidFill>
                <a:prstClr val="black"/>
              </a:solidFill>
            </a:endParaRPr>
          </a:p>
        </p:txBody>
      </p:sp>
      <p:graphicFrame>
        <p:nvGraphicFramePr>
          <p:cNvPr id="7" name="Tableau 6">
            <a:extLst>
              <a:ext uri="{FF2B5EF4-FFF2-40B4-BE49-F238E27FC236}">
                <a16:creationId xmlns:a16="http://schemas.microsoft.com/office/drawing/2014/main" xmlns="" id="{E3D41D98-DD2C-453B-899C-02A916803755}"/>
              </a:ext>
            </a:extLst>
          </p:cNvPr>
          <p:cNvGraphicFramePr>
            <a:graphicFrameLocks noGrp="1"/>
          </p:cNvGraphicFramePr>
          <p:nvPr>
            <p:extLst>
              <p:ext uri="{D42A27DB-BD31-4B8C-83A1-F6EECF244321}">
                <p14:modId xmlns:p14="http://schemas.microsoft.com/office/powerpoint/2010/main" val="2455112528"/>
              </p:ext>
            </p:extLst>
          </p:nvPr>
        </p:nvGraphicFramePr>
        <p:xfrm>
          <a:off x="323528" y="987386"/>
          <a:ext cx="8496921" cy="5089589"/>
        </p:xfrm>
        <a:graphic>
          <a:graphicData uri="http://schemas.openxmlformats.org/drawingml/2006/table">
            <a:tbl>
              <a:tblPr firstRow="1" firstCol="1" bandRow="1"/>
              <a:tblGrid>
                <a:gridCol w="1687487">
                  <a:extLst>
                    <a:ext uri="{9D8B030D-6E8A-4147-A177-3AD203B41FA5}">
                      <a16:colId xmlns:a16="http://schemas.microsoft.com/office/drawing/2014/main" xmlns="" val="20000"/>
                    </a:ext>
                  </a:extLst>
                </a:gridCol>
                <a:gridCol w="1046821">
                  <a:extLst>
                    <a:ext uri="{9D8B030D-6E8A-4147-A177-3AD203B41FA5}">
                      <a16:colId xmlns:a16="http://schemas.microsoft.com/office/drawing/2014/main" xmlns="" val="20001"/>
                    </a:ext>
                  </a:extLst>
                </a:gridCol>
                <a:gridCol w="1046821">
                  <a:extLst>
                    <a:ext uri="{9D8B030D-6E8A-4147-A177-3AD203B41FA5}">
                      <a16:colId xmlns:a16="http://schemas.microsoft.com/office/drawing/2014/main" xmlns="" val="20002"/>
                    </a:ext>
                  </a:extLst>
                </a:gridCol>
                <a:gridCol w="931263">
                  <a:extLst>
                    <a:ext uri="{9D8B030D-6E8A-4147-A177-3AD203B41FA5}">
                      <a16:colId xmlns:a16="http://schemas.microsoft.com/office/drawing/2014/main" xmlns="" val="20003"/>
                    </a:ext>
                  </a:extLst>
                </a:gridCol>
                <a:gridCol w="994141">
                  <a:extLst>
                    <a:ext uri="{9D8B030D-6E8A-4147-A177-3AD203B41FA5}">
                      <a16:colId xmlns:a16="http://schemas.microsoft.com/office/drawing/2014/main" xmlns="" val="20004"/>
                    </a:ext>
                  </a:extLst>
                </a:gridCol>
                <a:gridCol w="868385">
                  <a:extLst>
                    <a:ext uri="{9D8B030D-6E8A-4147-A177-3AD203B41FA5}">
                      <a16:colId xmlns:a16="http://schemas.microsoft.com/office/drawing/2014/main" xmlns="" val="20005"/>
                    </a:ext>
                  </a:extLst>
                </a:gridCol>
                <a:gridCol w="931263">
                  <a:extLst>
                    <a:ext uri="{9D8B030D-6E8A-4147-A177-3AD203B41FA5}">
                      <a16:colId xmlns:a16="http://schemas.microsoft.com/office/drawing/2014/main" xmlns="" val="20006"/>
                    </a:ext>
                  </a:extLst>
                </a:gridCol>
                <a:gridCol w="990740">
                  <a:extLst>
                    <a:ext uri="{9D8B030D-6E8A-4147-A177-3AD203B41FA5}">
                      <a16:colId xmlns:a16="http://schemas.microsoft.com/office/drawing/2014/main" xmlns="" val="20007"/>
                    </a:ext>
                  </a:extLst>
                </a:gridCol>
              </a:tblGrid>
              <a:tr h="232978">
                <a:tc>
                  <a:txBody>
                    <a:bodyPr/>
                    <a:lstStyle/>
                    <a:p>
                      <a:pPr algn="l">
                        <a:lnSpc>
                          <a:spcPct val="107000"/>
                        </a:lnSpc>
                      </a:pPr>
                      <a:endParaRPr lang="fr-FR" sz="1400" dirty="0">
                        <a:effectLst/>
                        <a:latin typeface="Calibri"/>
                      </a:endParaRPr>
                    </a:p>
                  </a:txBody>
                  <a:tcPr marL="41542" marR="41542"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fr-FR" sz="1400" b="1" dirty="0">
                          <a:solidFill>
                            <a:srgbClr val="000000"/>
                          </a:solidFill>
                          <a:effectLst/>
                          <a:latin typeface="Calibri"/>
                          <a:ea typeface="Times New Roman"/>
                          <a:cs typeface="Calibri"/>
                        </a:rPr>
                        <a:t>Blé-NT-TCS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ctr">
                        <a:lnSpc>
                          <a:spcPct val="107000"/>
                        </a:lnSpc>
                        <a:spcAft>
                          <a:spcPts val="0"/>
                        </a:spcAft>
                      </a:pPr>
                      <a:r>
                        <a:rPr lang="fr-FR" sz="1400" b="1" dirty="0">
                          <a:solidFill>
                            <a:srgbClr val="000000"/>
                          </a:solidFill>
                          <a:effectLst/>
                          <a:latin typeface="Calibri"/>
                          <a:ea typeface="Times New Roman"/>
                          <a:cs typeface="Calibri"/>
                        </a:rPr>
                        <a:t>OH-NT-TCS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fr-FR" sz="1400" b="1">
                          <a:solidFill>
                            <a:srgbClr val="000000"/>
                          </a:solidFill>
                          <a:effectLst/>
                          <a:latin typeface="Calibri"/>
                          <a:ea typeface="Times New Roman"/>
                          <a:cs typeface="Calibri"/>
                        </a:rPr>
                        <a:t>PH-NT-SD</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7000"/>
                        </a:lnSpc>
                        <a:spcAft>
                          <a:spcPts val="0"/>
                        </a:spcAft>
                      </a:pPr>
                      <a:r>
                        <a:rPr lang="fr-FR" sz="1400" b="1" dirty="0">
                          <a:effectLst/>
                          <a:latin typeface="Calibri"/>
                          <a:ea typeface="Times New Roman"/>
                          <a:cs typeface="Calibri"/>
                        </a:rPr>
                        <a:t>Blé-NT-SD</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ctr">
                        <a:lnSpc>
                          <a:spcPct val="107000"/>
                        </a:lnSpc>
                        <a:spcAft>
                          <a:spcPts val="0"/>
                        </a:spcAft>
                      </a:pPr>
                      <a:r>
                        <a:rPr lang="fr-FR" sz="1400" b="1">
                          <a:solidFill>
                            <a:srgbClr val="000000"/>
                          </a:solidFill>
                          <a:effectLst/>
                          <a:latin typeface="Calibri"/>
                          <a:ea typeface="Times New Roman"/>
                          <a:cs typeface="Calibri"/>
                        </a:rPr>
                        <a:t>OH-T-SD</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fr-FR" sz="1400" b="1">
                          <a:solidFill>
                            <a:srgbClr val="000000"/>
                          </a:solidFill>
                          <a:effectLst/>
                          <a:latin typeface="Calibri"/>
                          <a:ea typeface="Times New Roman"/>
                          <a:cs typeface="Calibri"/>
                        </a:rPr>
                        <a:t>Blé-T-SD</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ctr">
                        <a:lnSpc>
                          <a:spcPct val="107000"/>
                        </a:lnSpc>
                        <a:spcAft>
                          <a:spcPts val="0"/>
                        </a:spcAft>
                      </a:pPr>
                      <a:r>
                        <a:rPr lang="fr-FR" sz="1400" b="1">
                          <a:solidFill>
                            <a:srgbClr val="000000"/>
                          </a:solidFill>
                          <a:effectLst/>
                          <a:latin typeface="Calibri"/>
                          <a:ea typeface="Times New Roman"/>
                          <a:cs typeface="Calibri"/>
                        </a:rPr>
                        <a:t>Optimum</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10000"/>
                  </a:ext>
                </a:extLst>
              </a:tr>
              <a:tr h="232978">
                <a:tc>
                  <a:txBody>
                    <a:bodyPr/>
                    <a:lstStyle/>
                    <a:p>
                      <a:pPr algn="l">
                        <a:lnSpc>
                          <a:spcPct val="107000"/>
                        </a:lnSpc>
                      </a:pPr>
                      <a:endParaRPr lang="fr-FR" sz="1400">
                        <a:effectLst/>
                        <a:latin typeface="Calibri"/>
                      </a:endParaRPr>
                    </a:p>
                  </a:txBody>
                  <a:tcPr marL="41542" marR="41542" marT="0" marB="0" anchor="b">
                    <a:lnL>
                      <a:noFill/>
                    </a:lnL>
                    <a:lnR w="12700" cap="flat" cmpd="sng" algn="ctr">
                      <a:solidFill>
                        <a:srgbClr val="000000"/>
                      </a:solidFill>
                      <a:prstDash val="solid"/>
                      <a:round/>
                      <a:headEnd type="none" w="med" len="med"/>
                      <a:tailEnd type="none" w="med" len="med"/>
                    </a:lnR>
                    <a:lnT>
                      <a:noFill/>
                    </a:lnT>
                    <a:lnB>
                      <a:noFill/>
                    </a:lnB>
                  </a:tcPr>
                </a:tc>
                <a:tc gridSpan="4">
                  <a:txBody>
                    <a:bodyPr/>
                    <a:lstStyle/>
                    <a:p>
                      <a:pPr algn="ctr">
                        <a:lnSpc>
                          <a:spcPct val="107000"/>
                        </a:lnSpc>
                        <a:spcAft>
                          <a:spcPts val="0"/>
                        </a:spcAft>
                      </a:pPr>
                      <a:r>
                        <a:rPr lang="fr-FR" sz="1400" b="1">
                          <a:solidFill>
                            <a:srgbClr val="000000"/>
                          </a:solidFill>
                          <a:effectLst/>
                          <a:latin typeface="Calibri"/>
                          <a:ea typeface="Times New Roman"/>
                          <a:cs typeface="Calibri"/>
                        </a:rPr>
                        <a:t>Absence d'herbicide</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a:lnSpc>
                          <a:spcPct val="107000"/>
                        </a:lnSpc>
                        <a:spcAft>
                          <a:spcPts val="0"/>
                        </a:spcAft>
                      </a:pPr>
                      <a:r>
                        <a:rPr lang="fr-FR" sz="1400" b="1">
                          <a:solidFill>
                            <a:srgbClr val="000000"/>
                          </a:solidFill>
                          <a:effectLst/>
                          <a:latin typeface="Calibri"/>
                          <a:ea typeface="Times New Roman"/>
                          <a:cs typeface="Calibri"/>
                        </a:rPr>
                        <a:t>Herbicide</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1"/>
                  </a:ext>
                </a:extLst>
              </a:tr>
              <a:tr h="232978">
                <a:tc>
                  <a:txBody>
                    <a:bodyPr/>
                    <a:lstStyle/>
                    <a:p>
                      <a:pPr algn="l">
                        <a:lnSpc>
                          <a:spcPct val="107000"/>
                        </a:lnSpc>
                      </a:pPr>
                      <a:endParaRPr lang="fr-FR" sz="1400">
                        <a:effectLst/>
                        <a:latin typeface="Calibri"/>
                      </a:endParaRPr>
                    </a:p>
                  </a:txBody>
                  <a:tcPr marL="41542" marR="41542"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fr-FR" sz="1400" b="1" dirty="0">
                          <a:solidFill>
                            <a:srgbClr val="000000"/>
                          </a:solidFill>
                          <a:effectLst/>
                          <a:latin typeface="Calibri"/>
                          <a:ea typeface="Times New Roman"/>
                          <a:cs typeface="Calibri"/>
                        </a:rPr>
                        <a:t>Travail du sol</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hMerge="1">
                  <a:txBody>
                    <a:bodyPr/>
                    <a:lstStyle/>
                    <a:p>
                      <a:endParaRPr lang="fr-FR"/>
                    </a:p>
                  </a:txBody>
                  <a:tcPr/>
                </a:tc>
                <a:tc gridSpan="2">
                  <a:txBody>
                    <a:bodyPr/>
                    <a:lstStyle/>
                    <a:p>
                      <a:pPr algn="ctr">
                        <a:lnSpc>
                          <a:spcPct val="107000"/>
                        </a:lnSpc>
                        <a:spcAft>
                          <a:spcPts val="0"/>
                        </a:spcAft>
                      </a:pPr>
                      <a:r>
                        <a:rPr lang="fr-FR" sz="1400" b="1">
                          <a:solidFill>
                            <a:srgbClr val="000000"/>
                          </a:solidFill>
                          <a:effectLst/>
                          <a:latin typeface="Calibri"/>
                          <a:ea typeface="Times New Roman"/>
                          <a:cs typeface="Calibri"/>
                        </a:rPr>
                        <a:t>Semis direct</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tc>
                <a:tc gridSpan="3">
                  <a:txBody>
                    <a:bodyPr/>
                    <a:lstStyle/>
                    <a:p>
                      <a:pPr algn="ctr">
                        <a:lnSpc>
                          <a:spcPct val="107000"/>
                        </a:lnSpc>
                        <a:spcAft>
                          <a:spcPts val="0"/>
                        </a:spcAft>
                      </a:pPr>
                      <a:r>
                        <a:rPr lang="fr-FR" sz="1400" b="1">
                          <a:solidFill>
                            <a:srgbClr val="000000"/>
                          </a:solidFill>
                          <a:effectLst/>
                          <a:latin typeface="Calibri"/>
                          <a:ea typeface="Times New Roman"/>
                          <a:cs typeface="Calibri"/>
                        </a:rPr>
                        <a:t>Semis direct</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2"/>
                  </a:ext>
                </a:extLst>
              </a:tr>
              <a:tr h="525841">
                <a:tc>
                  <a:txBody>
                    <a:bodyPr/>
                    <a:lstStyle/>
                    <a:p>
                      <a:pPr algn="ctr">
                        <a:lnSpc>
                          <a:spcPct val="107000"/>
                        </a:lnSpc>
                        <a:spcAft>
                          <a:spcPts val="0"/>
                        </a:spcAft>
                      </a:pPr>
                      <a:r>
                        <a:rPr lang="fr-FR" sz="1200" b="1" dirty="0">
                          <a:solidFill>
                            <a:srgbClr val="000000"/>
                          </a:solidFill>
                          <a:effectLst/>
                          <a:latin typeface="Calibri"/>
                          <a:ea typeface="Times New Roman"/>
                          <a:cs typeface="Calibri"/>
                        </a:rPr>
                        <a:t>Précédents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fr-FR" sz="1100" b="1" dirty="0">
                          <a:solidFill>
                            <a:srgbClr val="000000"/>
                          </a:solidFill>
                          <a:effectLst/>
                          <a:latin typeface="Calibri"/>
                          <a:ea typeface="Times New Roman"/>
                          <a:cs typeface="Calibri"/>
                        </a:rPr>
                        <a:t>Blé</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b="1" dirty="0">
                          <a:solidFill>
                            <a:srgbClr val="000000"/>
                          </a:solidFill>
                          <a:effectLst/>
                          <a:latin typeface="Calibri"/>
                          <a:ea typeface="Times New Roman"/>
                          <a:cs typeface="Calibri"/>
                        </a:rPr>
                        <a:t>Orge d'hiver</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b="1" dirty="0">
                          <a:solidFill>
                            <a:srgbClr val="000000"/>
                          </a:solidFill>
                          <a:effectLst/>
                          <a:latin typeface="Calibri"/>
                          <a:ea typeface="Times New Roman"/>
                          <a:cs typeface="Calibri"/>
                        </a:rPr>
                        <a:t>Pois d'hiver</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b="1">
                          <a:solidFill>
                            <a:srgbClr val="000000"/>
                          </a:solidFill>
                          <a:effectLst/>
                          <a:latin typeface="Calibri"/>
                          <a:ea typeface="Times New Roman"/>
                          <a:cs typeface="Calibri"/>
                        </a:rPr>
                        <a:t>Blé</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b="1">
                          <a:solidFill>
                            <a:srgbClr val="000000"/>
                          </a:solidFill>
                          <a:effectLst/>
                          <a:latin typeface="Calibri"/>
                          <a:ea typeface="Times New Roman"/>
                          <a:cs typeface="Calibri"/>
                        </a:rPr>
                        <a:t>Orge d'hiver</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b="1">
                          <a:solidFill>
                            <a:srgbClr val="000000"/>
                          </a:solidFill>
                          <a:effectLst/>
                          <a:latin typeface="Calibri"/>
                          <a:ea typeface="Times New Roman"/>
                          <a:cs typeface="Calibri"/>
                        </a:rPr>
                        <a:t>Blé</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b="1">
                          <a:solidFill>
                            <a:srgbClr val="000000"/>
                          </a:solidFill>
                          <a:effectLst/>
                          <a:latin typeface="Calibri"/>
                          <a:ea typeface="Times New Roman"/>
                          <a:cs typeface="Calibri"/>
                        </a:rPr>
                        <a:t>Orge d'hiver / Pois d'hiver</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Sol</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dirty="0">
                          <a:solidFill>
                            <a:srgbClr val="000000"/>
                          </a:solidFill>
                          <a:effectLst/>
                          <a:latin typeface="Calibri"/>
                          <a:ea typeface="Times New Roman"/>
                          <a:cs typeface="Calibri"/>
                        </a:rPr>
                        <a:t>Argilo-calcaire</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4"/>
                  </a:ext>
                </a:extLst>
              </a:tr>
              <a:tr h="347623">
                <a:tc>
                  <a:txBody>
                    <a:bodyPr/>
                    <a:lstStyle/>
                    <a:p>
                      <a:pPr algn="ctr">
                        <a:lnSpc>
                          <a:spcPct val="107000"/>
                        </a:lnSpc>
                        <a:spcAft>
                          <a:spcPts val="0"/>
                        </a:spcAft>
                      </a:pPr>
                      <a:r>
                        <a:rPr lang="fr-FR" sz="1200" b="1" dirty="0">
                          <a:solidFill>
                            <a:srgbClr val="000000"/>
                          </a:solidFill>
                          <a:effectLst/>
                          <a:latin typeface="Calibri"/>
                          <a:ea typeface="Times New Roman"/>
                          <a:cs typeface="Calibri"/>
                        </a:rPr>
                        <a:t>Travail du sol (TCS)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2">
                  <a:txBody>
                    <a:bodyPr/>
                    <a:lstStyle/>
                    <a:p>
                      <a:pPr algn="ctr">
                        <a:lnSpc>
                          <a:spcPct val="107000"/>
                        </a:lnSpc>
                        <a:spcAft>
                          <a:spcPts val="0"/>
                        </a:spcAft>
                      </a:pPr>
                      <a:r>
                        <a:rPr lang="fr-FR" sz="1100" dirty="0">
                          <a:solidFill>
                            <a:srgbClr val="000000"/>
                          </a:solidFill>
                          <a:effectLst/>
                          <a:latin typeface="Calibri"/>
                          <a:ea typeface="Times New Roman"/>
                          <a:cs typeface="Calibri"/>
                        </a:rPr>
                        <a:t>Déchaumeur disques/dents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gridSpan="5">
                  <a:txBody>
                    <a:bodyPr/>
                    <a:lstStyle/>
                    <a:p>
                      <a:pPr algn="ctr">
                        <a:lnSpc>
                          <a:spcPct val="107000"/>
                        </a:lnSpc>
                        <a:spcAft>
                          <a:spcPts val="0"/>
                        </a:spcAft>
                      </a:pPr>
                      <a:r>
                        <a:rPr lang="fr-FR" sz="1100" dirty="0">
                          <a:solidFill>
                            <a:srgbClr val="000000"/>
                          </a:solidFill>
                          <a:effectLst/>
                          <a:latin typeface="Calibri"/>
                          <a:ea typeface="Times New Roman"/>
                          <a:cs typeface="Calibri"/>
                        </a:rPr>
                        <a:t>Aucun</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5"/>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Date de semis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fr-FR" sz="1100" dirty="0">
                          <a:solidFill>
                            <a:srgbClr val="000000"/>
                          </a:solidFill>
                          <a:effectLst/>
                          <a:latin typeface="Calibri"/>
                          <a:ea typeface="Times New Roman"/>
                          <a:cs typeface="Calibri"/>
                        </a:rPr>
                        <a:t>14-juil</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a:solidFill>
                            <a:srgbClr val="000000"/>
                          </a:solidFill>
                          <a:effectLst/>
                          <a:latin typeface="Calibri"/>
                          <a:ea typeface="Times New Roman"/>
                          <a:cs typeface="Calibri"/>
                        </a:rPr>
                        <a:t>01-juil</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a:solidFill>
                            <a:srgbClr val="000000"/>
                          </a:solidFill>
                          <a:effectLst/>
                          <a:latin typeface="Calibri"/>
                          <a:ea typeface="Times New Roman"/>
                          <a:cs typeface="Calibri"/>
                        </a:rPr>
                        <a:t>01-juil</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a:solidFill>
                            <a:srgbClr val="000000"/>
                          </a:solidFill>
                          <a:effectLst/>
                          <a:latin typeface="Calibri"/>
                          <a:ea typeface="Times New Roman"/>
                          <a:cs typeface="Calibri"/>
                        </a:rPr>
                        <a:t>14-juil</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a:solidFill>
                            <a:srgbClr val="000000"/>
                          </a:solidFill>
                          <a:effectLst/>
                          <a:latin typeface="Calibri"/>
                          <a:ea typeface="Times New Roman"/>
                          <a:cs typeface="Calibri"/>
                        </a:rPr>
                        <a:t>01-juil</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a:solidFill>
                            <a:srgbClr val="000000"/>
                          </a:solidFill>
                          <a:effectLst/>
                          <a:latin typeface="Calibri"/>
                          <a:ea typeface="Times New Roman"/>
                          <a:cs typeface="Calibri"/>
                        </a:rPr>
                        <a:t>14-juil</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100">
                          <a:solidFill>
                            <a:srgbClr val="000000"/>
                          </a:solidFill>
                          <a:effectLst/>
                          <a:latin typeface="Calibri"/>
                          <a:ea typeface="Times New Roman"/>
                          <a:cs typeface="Calibri"/>
                        </a:rPr>
                        <a:t>01-juil</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Matériel de semis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2">
                  <a:txBody>
                    <a:bodyPr/>
                    <a:lstStyle/>
                    <a:p>
                      <a:pPr algn="ctr">
                        <a:lnSpc>
                          <a:spcPct val="107000"/>
                        </a:lnSpc>
                        <a:spcAft>
                          <a:spcPts val="0"/>
                        </a:spcAft>
                      </a:pPr>
                      <a:r>
                        <a:rPr lang="fr-FR" sz="1100">
                          <a:solidFill>
                            <a:srgbClr val="000000"/>
                          </a:solidFill>
                          <a:effectLst/>
                          <a:latin typeface="Calibri"/>
                          <a:ea typeface="Times New Roman"/>
                          <a:cs typeface="Calibri"/>
                        </a:rPr>
                        <a:t>Combiné de semis</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gridSpan="5">
                  <a:txBody>
                    <a:bodyPr/>
                    <a:lstStyle/>
                    <a:p>
                      <a:pPr algn="ctr">
                        <a:lnSpc>
                          <a:spcPct val="107000"/>
                        </a:lnSpc>
                        <a:spcAft>
                          <a:spcPts val="0"/>
                        </a:spcAft>
                      </a:pPr>
                      <a:r>
                        <a:rPr lang="fr-FR" sz="1100">
                          <a:solidFill>
                            <a:srgbClr val="000000"/>
                          </a:solidFill>
                          <a:effectLst/>
                          <a:latin typeface="Calibri"/>
                          <a:ea typeface="Times New Roman"/>
                          <a:cs typeface="Calibri"/>
                        </a:rPr>
                        <a:t>Semoir de semis direct à disques ou socs</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7"/>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Variété</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a:solidFill>
                            <a:srgbClr val="000000"/>
                          </a:solidFill>
                          <a:effectLst/>
                          <a:latin typeface="Calibri"/>
                          <a:ea typeface="Times New Roman"/>
                          <a:cs typeface="Calibri"/>
                        </a:rPr>
                        <a:t>La Harpe</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8"/>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Densité de semis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2">
                  <a:txBody>
                    <a:bodyPr/>
                    <a:lstStyle/>
                    <a:p>
                      <a:pPr algn="ctr">
                        <a:lnSpc>
                          <a:spcPct val="107000"/>
                        </a:lnSpc>
                        <a:spcAft>
                          <a:spcPts val="0"/>
                        </a:spcAft>
                      </a:pPr>
                      <a:r>
                        <a:rPr lang="fr-FR" sz="1100">
                          <a:solidFill>
                            <a:srgbClr val="000000"/>
                          </a:solidFill>
                          <a:effectLst/>
                          <a:latin typeface="Calibri"/>
                          <a:ea typeface="Times New Roman"/>
                          <a:cs typeface="Calibri"/>
                        </a:rPr>
                        <a:t>35 kg/ha</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gridSpan="5">
                  <a:txBody>
                    <a:bodyPr/>
                    <a:lstStyle/>
                    <a:p>
                      <a:pPr algn="ctr">
                        <a:lnSpc>
                          <a:spcPct val="107000"/>
                        </a:lnSpc>
                        <a:spcAft>
                          <a:spcPts val="0"/>
                        </a:spcAft>
                      </a:pPr>
                      <a:r>
                        <a:rPr lang="fr-FR" sz="1100">
                          <a:solidFill>
                            <a:srgbClr val="000000"/>
                          </a:solidFill>
                          <a:effectLst/>
                          <a:latin typeface="Calibri"/>
                          <a:ea typeface="Times New Roman"/>
                          <a:cs typeface="Calibri"/>
                        </a:rPr>
                        <a:t>40 kg/ha</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9"/>
                  </a:ext>
                </a:extLst>
              </a:tr>
              <a:tr h="364972">
                <a:tc>
                  <a:txBody>
                    <a:bodyPr/>
                    <a:lstStyle/>
                    <a:p>
                      <a:pPr algn="ctr">
                        <a:lnSpc>
                          <a:spcPct val="107000"/>
                        </a:lnSpc>
                        <a:spcAft>
                          <a:spcPts val="0"/>
                        </a:spcAft>
                      </a:pPr>
                      <a:r>
                        <a:rPr lang="fr-FR" sz="1200" b="1" dirty="0">
                          <a:solidFill>
                            <a:srgbClr val="000000"/>
                          </a:solidFill>
                          <a:effectLst/>
                          <a:latin typeface="Calibri"/>
                          <a:ea typeface="Times New Roman"/>
                          <a:cs typeface="Calibri"/>
                        </a:rPr>
                        <a:t>Profondeur de semis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dirty="0">
                          <a:solidFill>
                            <a:srgbClr val="000000"/>
                          </a:solidFill>
                          <a:effectLst/>
                          <a:latin typeface="Calibri"/>
                          <a:ea typeface="Times New Roman"/>
                          <a:cs typeface="Calibri"/>
                        </a:rPr>
                        <a:t>2 - 3 cm</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10"/>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Inter-rangs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a:solidFill>
                            <a:srgbClr val="000000"/>
                          </a:solidFill>
                          <a:effectLst/>
                          <a:latin typeface="Calibri"/>
                          <a:ea typeface="Times New Roman"/>
                          <a:cs typeface="Calibri"/>
                        </a:rPr>
                        <a:t>10 - 25 cm</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11"/>
                  </a:ext>
                </a:extLst>
              </a:tr>
              <a:tr h="473601">
                <a:tc>
                  <a:txBody>
                    <a:bodyPr/>
                    <a:lstStyle/>
                    <a:p>
                      <a:pPr algn="ctr">
                        <a:lnSpc>
                          <a:spcPct val="107000"/>
                        </a:lnSpc>
                        <a:spcAft>
                          <a:spcPts val="0"/>
                        </a:spcAft>
                      </a:pPr>
                      <a:r>
                        <a:rPr lang="fr-FR" sz="1200" b="1" dirty="0">
                          <a:solidFill>
                            <a:srgbClr val="000000"/>
                          </a:solidFill>
                          <a:effectLst/>
                          <a:latin typeface="Calibri"/>
                          <a:ea typeface="Times New Roman"/>
                          <a:cs typeface="Calibri"/>
                        </a:rPr>
                        <a:t>Désherbage</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4">
                  <a:txBody>
                    <a:bodyPr/>
                    <a:lstStyle/>
                    <a:p>
                      <a:pPr algn="ctr">
                        <a:lnSpc>
                          <a:spcPct val="107000"/>
                        </a:lnSpc>
                        <a:spcAft>
                          <a:spcPts val="0"/>
                        </a:spcAft>
                      </a:pPr>
                      <a:r>
                        <a:rPr lang="fr-FR" sz="1100" dirty="0">
                          <a:solidFill>
                            <a:srgbClr val="000000"/>
                          </a:solidFill>
                          <a:effectLst/>
                          <a:latin typeface="Calibri"/>
                          <a:ea typeface="Times New Roman"/>
                          <a:cs typeface="Calibri"/>
                        </a:rPr>
                        <a:t>Aucun</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a:lnSpc>
                          <a:spcPct val="107000"/>
                        </a:lnSpc>
                        <a:spcAft>
                          <a:spcPts val="0"/>
                        </a:spcAft>
                      </a:pPr>
                      <a:r>
                        <a:rPr lang="fr-FR" sz="1100" dirty="0">
                          <a:solidFill>
                            <a:srgbClr val="000000"/>
                          </a:solidFill>
                          <a:effectLst/>
                          <a:latin typeface="Calibri"/>
                          <a:ea typeface="Times New Roman"/>
                          <a:cs typeface="Calibri"/>
                        </a:rPr>
                        <a:t>Herbicide</a:t>
                      </a:r>
                      <a:r>
                        <a:rPr lang="fr-FR" sz="1800" dirty="0">
                          <a:effectLst/>
                          <a:latin typeface="Times New Roman"/>
                          <a:ea typeface="Calibri"/>
                          <a:cs typeface="Times New Roman"/>
                        </a:rPr>
                        <a:t> </a:t>
                      </a:r>
                      <a:r>
                        <a:rPr lang="fr-FR" sz="1100" dirty="0" err="1">
                          <a:solidFill>
                            <a:srgbClr val="000000"/>
                          </a:solidFill>
                          <a:effectLst/>
                          <a:latin typeface="Calibri"/>
                          <a:ea typeface="Times New Roman"/>
                          <a:cs typeface="Calibri"/>
                        </a:rPr>
                        <a:t>Fusilade</a:t>
                      </a:r>
                      <a:r>
                        <a:rPr lang="fr-FR" sz="1100" dirty="0">
                          <a:solidFill>
                            <a:srgbClr val="000000"/>
                          </a:solidFill>
                          <a:effectLst/>
                          <a:latin typeface="Calibri"/>
                          <a:ea typeface="Times New Roman"/>
                          <a:cs typeface="Calibri"/>
                        </a:rPr>
                        <a:t> Max® à 1 l/ha en post-semis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12"/>
                  </a:ext>
                </a:extLst>
              </a:tr>
              <a:tr h="525841">
                <a:tc>
                  <a:txBody>
                    <a:bodyPr/>
                    <a:lstStyle/>
                    <a:p>
                      <a:pPr algn="ctr">
                        <a:lnSpc>
                          <a:spcPct val="107000"/>
                        </a:lnSpc>
                        <a:spcAft>
                          <a:spcPts val="0"/>
                        </a:spcAft>
                      </a:pPr>
                      <a:r>
                        <a:rPr lang="fr-FR" sz="1200" b="1" dirty="0">
                          <a:solidFill>
                            <a:srgbClr val="000000"/>
                          </a:solidFill>
                          <a:effectLst/>
                          <a:latin typeface="Calibri"/>
                          <a:ea typeface="Times New Roman"/>
                          <a:cs typeface="Calibri"/>
                        </a:rPr>
                        <a:t>Fertilisation</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6">
                  <a:txBody>
                    <a:bodyPr/>
                    <a:lstStyle/>
                    <a:p>
                      <a:pPr algn="ctr">
                        <a:lnSpc>
                          <a:spcPct val="107000"/>
                        </a:lnSpc>
                        <a:spcAft>
                          <a:spcPts val="0"/>
                        </a:spcAft>
                      </a:pPr>
                      <a:r>
                        <a:rPr lang="fr-FR" sz="1100">
                          <a:solidFill>
                            <a:srgbClr val="000000"/>
                          </a:solidFill>
                          <a:effectLst/>
                          <a:latin typeface="Calibri"/>
                          <a:ea typeface="Times New Roman"/>
                          <a:cs typeface="Calibri"/>
                        </a:rPr>
                        <a:t>Aucune</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a:lnSpc>
                          <a:spcPct val="107000"/>
                        </a:lnSpc>
                        <a:spcAft>
                          <a:spcPts val="0"/>
                        </a:spcAft>
                      </a:pPr>
                      <a:r>
                        <a:rPr lang="fr-FR" sz="1100">
                          <a:solidFill>
                            <a:srgbClr val="000000"/>
                          </a:solidFill>
                          <a:effectLst/>
                          <a:latin typeface="Calibri"/>
                          <a:ea typeface="Times New Roman"/>
                          <a:cs typeface="Calibri"/>
                        </a:rPr>
                        <a:t>50 kg/ha N derrière Orge</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Irrigation</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6">
                  <a:txBody>
                    <a:bodyPr/>
                    <a:lstStyle/>
                    <a:p>
                      <a:pPr algn="ctr">
                        <a:lnSpc>
                          <a:spcPct val="107000"/>
                        </a:lnSpc>
                        <a:spcAft>
                          <a:spcPts val="0"/>
                        </a:spcAft>
                      </a:pPr>
                      <a:r>
                        <a:rPr lang="fr-FR" sz="1100">
                          <a:solidFill>
                            <a:srgbClr val="000000"/>
                          </a:solidFill>
                          <a:effectLst/>
                          <a:latin typeface="Calibri"/>
                          <a:ea typeface="Times New Roman"/>
                          <a:cs typeface="Calibri"/>
                        </a:rPr>
                        <a:t>Aucune</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a:lnSpc>
                          <a:spcPct val="107000"/>
                        </a:lnSpc>
                        <a:spcAft>
                          <a:spcPts val="0"/>
                        </a:spcAft>
                      </a:pPr>
                      <a:r>
                        <a:rPr lang="fr-FR" sz="1100">
                          <a:solidFill>
                            <a:srgbClr val="000000"/>
                          </a:solidFill>
                          <a:effectLst/>
                          <a:latin typeface="Calibri"/>
                          <a:ea typeface="Times New Roman"/>
                          <a:cs typeface="Calibri"/>
                        </a:rPr>
                        <a:t>50 mm</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Date de récolte</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a:solidFill>
                            <a:srgbClr val="000000"/>
                          </a:solidFill>
                          <a:effectLst/>
                          <a:latin typeface="Calibri"/>
                          <a:ea typeface="Times New Roman"/>
                          <a:cs typeface="Calibri"/>
                        </a:rPr>
                        <a:t>Autour du 25/10</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15"/>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Matériel de récolte</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a:solidFill>
                            <a:srgbClr val="000000"/>
                          </a:solidFill>
                          <a:effectLst/>
                          <a:latin typeface="Calibri"/>
                          <a:ea typeface="Times New Roman"/>
                          <a:cs typeface="Calibri"/>
                        </a:rPr>
                        <a:t>Moissonneuse-Batteuse classique, coupe à céréales</a:t>
                      </a:r>
                      <a:endParaRPr lang="fr-FR" sz="180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16"/>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Humidité</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dirty="0">
                          <a:solidFill>
                            <a:srgbClr val="000000"/>
                          </a:solidFill>
                          <a:effectLst/>
                          <a:latin typeface="Calibri"/>
                          <a:ea typeface="Times New Roman"/>
                          <a:cs typeface="Calibri"/>
                        </a:rPr>
                        <a:t>20 à 25 %</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17"/>
                  </a:ext>
                </a:extLst>
              </a:tr>
              <a:tr h="194443">
                <a:tc>
                  <a:txBody>
                    <a:bodyPr/>
                    <a:lstStyle/>
                    <a:p>
                      <a:pPr algn="ctr">
                        <a:lnSpc>
                          <a:spcPct val="107000"/>
                        </a:lnSpc>
                        <a:spcAft>
                          <a:spcPts val="0"/>
                        </a:spcAft>
                      </a:pPr>
                      <a:r>
                        <a:rPr lang="fr-FR" sz="1200" b="1" dirty="0">
                          <a:solidFill>
                            <a:srgbClr val="000000"/>
                          </a:solidFill>
                          <a:effectLst/>
                          <a:latin typeface="Calibri"/>
                          <a:ea typeface="Times New Roman"/>
                          <a:cs typeface="Calibri"/>
                        </a:rPr>
                        <a:t>Culture suivante</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7">
                  <a:txBody>
                    <a:bodyPr/>
                    <a:lstStyle/>
                    <a:p>
                      <a:pPr algn="ctr">
                        <a:lnSpc>
                          <a:spcPct val="107000"/>
                        </a:lnSpc>
                        <a:spcAft>
                          <a:spcPts val="0"/>
                        </a:spcAft>
                      </a:pPr>
                      <a:r>
                        <a:rPr lang="fr-FR" sz="1100" dirty="0">
                          <a:solidFill>
                            <a:srgbClr val="000000"/>
                          </a:solidFill>
                          <a:effectLst/>
                          <a:latin typeface="Calibri"/>
                          <a:ea typeface="Times New Roman"/>
                          <a:cs typeface="Calibri"/>
                        </a:rPr>
                        <a:t>Blé tendre, orge d’hiver ou culture de printemps</a:t>
                      </a:r>
                      <a:endParaRPr lang="fr-FR" sz="1800" dirty="0">
                        <a:effectLst/>
                        <a:latin typeface="Times New Roman"/>
                        <a:ea typeface="Calibri"/>
                        <a:cs typeface="Times New Roman"/>
                      </a:endParaRPr>
                    </a:p>
                  </a:txBody>
                  <a:tcPr marL="41542" marR="415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18"/>
                  </a:ext>
                </a:extLst>
              </a:tr>
            </a:tbl>
          </a:graphicData>
        </a:graphic>
      </p:graphicFrame>
      <p:sp>
        <p:nvSpPr>
          <p:cNvPr id="9" name="ZoneTexte 8">
            <a:extLst>
              <a:ext uri="{FF2B5EF4-FFF2-40B4-BE49-F238E27FC236}">
                <a16:creationId xmlns:a16="http://schemas.microsoft.com/office/drawing/2014/main" xmlns="" id="{14C969A0-3C87-42BF-911E-D27C7C770678}"/>
              </a:ext>
            </a:extLst>
          </p:cNvPr>
          <p:cNvSpPr txBox="1"/>
          <p:nvPr/>
        </p:nvSpPr>
        <p:spPr>
          <a:xfrm>
            <a:off x="3203848" y="44624"/>
            <a:ext cx="4752528" cy="523220"/>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r>
              <a:rPr lang="fr-FR" dirty="0" smtClean="0"/>
              <a:t>7 Cas-types </a:t>
            </a:r>
            <a:r>
              <a:rPr lang="fr-FR" dirty="0"/>
              <a:t>constitués</a:t>
            </a:r>
          </a:p>
        </p:txBody>
      </p:sp>
      <p:sp>
        <p:nvSpPr>
          <p:cNvPr id="6" name="Rectangle 5"/>
          <p:cNvSpPr/>
          <p:nvPr/>
        </p:nvSpPr>
        <p:spPr>
          <a:xfrm>
            <a:off x="2011516" y="967080"/>
            <a:ext cx="2088232" cy="5126216"/>
          </a:xfrm>
          <a:prstGeom prst="rect">
            <a:avLst/>
          </a:prstGeom>
          <a:noFill/>
          <a:ln w="381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107699" y="967080"/>
            <a:ext cx="1904461" cy="5126216"/>
          </a:xfrm>
          <a:prstGeom prst="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6019747" y="967080"/>
            <a:ext cx="1792614" cy="5126216"/>
          </a:xfrm>
          <a:prstGeom prst="rect">
            <a:avLst/>
          </a:prstGeom>
          <a:noFill/>
          <a:ln w="38100">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7812361" y="967080"/>
            <a:ext cx="1008087" cy="5126216"/>
          </a:xfrm>
          <a:prstGeom prst="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2052460" y="626556"/>
            <a:ext cx="2016000" cy="318924"/>
          </a:xfrm>
          <a:prstGeom prst="rect">
            <a:avLst/>
          </a:prstGeom>
          <a:solidFill>
            <a:schemeClr val="accent3">
              <a:lumMod val="20000"/>
              <a:lumOff val="80000"/>
            </a:schemeClr>
          </a:solidFill>
        </p:spPr>
        <p:txBody>
          <a:bodyPr wrap="square" lIns="36000" tIns="36000" rIns="36000" bIns="36000" rtlCol="0">
            <a:spAutoFit/>
          </a:bodyPr>
          <a:lstStyle/>
          <a:p>
            <a:pPr algn="ctr"/>
            <a:r>
              <a:rPr lang="fr-FR" sz="1600" b="1" dirty="0" smtClean="0"/>
              <a:t>TCS</a:t>
            </a:r>
            <a:endParaRPr lang="fr-FR" sz="1600" b="1" dirty="0"/>
          </a:p>
        </p:txBody>
      </p:sp>
      <p:sp>
        <p:nvSpPr>
          <p:cNvPr id="15" name="ZoneTexte 14"/>
          <p:cNvSpPr txBox="1"/>
          <p:nvPr/>
        </p:nvSpPr>
        <p:spPr>
          <a:xfrm>
            <a:off x="4126304" y="620688"/>
            <a:ext cx="1872000" cy="318924"/>
          </a:xfrm>
          <a:prstGeom prst="rect">
            <a:avLst/>
          </a:prstGeom>
          <a:solidFill>
            <a:schemeClr val="tx2">
              <a:lumMod val="60000"/>
              <a:lumOff val="40000"/>
            </a:schemeClr>
          </a:solidFill>
        </p:spPr>
        <p:txBody>
          <a:bodyPr wrap="square" lIns="36000" tIns="36000" rIns="36000" bIns="36000" rtlCol="0">
            <a:spAutoFit/>
          </a:bodyPr>
          <a:lstStyle/>
          <a:p>
            <a:pPr algn="ctr"/>
            <a:r>
              <a:rPr lang="fr-FR" sz="1600" b="1" dirty="0" smtClean="0"/>
              <a:t>SD</a:t>
            </a:r>
            <a:endParaRPr lang="fr-FR" sz="1600" b="1" dirty="0"/>
          </a:p>
        </p:txBody>
      </p:sp>
      <p:sp>
        <p:nvSpPr>
          <p:cNvPr id="16" name="ZoneTexte 15"/>
          <p:cNvSpPr txBox="1"/>
          <p:nvPr/>
        </p:nvSpPr>
        <p:spPr>
          <a:xfrm>
            <a:off x="6026016" y="620688"/>
            <a:ext cx="1764000" cy="318924"/>
          </a:xfrm>
          <a:prstGeom prst="rect">
            <a:avLst/>
          </a:prstGeom>
          <a:solidFill>
            <a:schemeClr val="accent3">
              <a:lumMod val="60000"/>
              <a:lumOff val="40000"/>
            </a:schemeClr>
          </a:solidFill>
        </p:spPr>
        <p:txBody>
          <a:bodyPr wrap="square" lIns="36000" tIns="36000" rIns="36000" bIns="36000" rtlCol="0">
            <a:spAutoFit/>
          </a:bodyPr>
          <a:lstStyle/>
          <a:p>
            <a:pPr algn="ctr"/>
            <a:r>
              <a:rPr lang="fr-FR" sz="1600" b="1" dirty="0" smtClean="0"/>
              <a:t>SD avec </a:t>
            </a:r>
            <a:r>
              <a:rPr lang="fr-FR" sz="1600" b="1" dirty="0" err="1" smtClean="0"/>
              <a:t>herbi</a:t>
            </a:r>
            <a:endParaRPr lang="fr-FR" sz="1600" b="1" dirty="0"/>
          </a:p>
        </p:txBody>
      </p:sp>
    </p:spTree>
    <p:extLst>
      <p:ext uri="{BB962C8B-B14F-4D97-AF65-F5344CB8AC3E}">
        <p14:creationId xmlns:p14="http://schemas.microsoft.com/office/powerpoint/2010/main" val="3294244911"/>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0"/>
            <a:ext cx="2133600" cy="365125"/>
          </a:xfrm>
        </p:spPr>
        <p:txBody>
          <a:bodyPr/>
          <a:lstStyle/>
          <a:p>
            <a:fld id="{158EBF25-1E81-4656-BBEC-1D192ACD98C0}" type="slidenum">
              <a:rPr lang="fr-FR" smtClean="0">
                <a:solidFill>
                  <a:prstClr val="black">
                    <a:tint val="75000"/>
                  </a:prstClr>
                </a:solidFill>
              </a:rPr>
              <a:pPr/>
              <a:t>25</a:t>
            </a:fld>
            <a:endParaRPr lang="fr-FR">
              <a:solidFill>
                <a:prstClr val="black">
                  <a:tint val="75000"/>
                </a:prstClr>
              </a:solidFill>
            </a:endParaRPr>
          </a:p>
        </p:txBody>
      </p:sp>
      <p:sp>
        <p:nvSpPr>
          <p:cNvPr id="6" name="Espace réservé du numéro de diapositive 4"/>
          <p:cNvSpPr txBox="1">
            <a:spLocks/>
          </p:cNvSpPr>
          <p:nvPr/>
        </p:nvSpPr>
        <p:spPr>
          <a:xfrm>
            <a:off x="8604448" y="6309321"/>
            <a:ext cx="432000" cy="432000"/>
          </a:xfrm>
          <a:prstGeom prst="flowChartConnector">
            <a:avLst/>
          </a:prstGeom>
          <a:solidFill>
            <a:srgbClr val="92D050"/>
          </a:solidFill>
        </p:spPr>
        <p:txBody>
          <a:bodyPr lIns="0" tIns="0" rIns="0" bIns="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25</a:t>
            </a:fld>
            <a:endParaRPr lang="fr-FR" sz="1400" b="1" dirty="0">
              <a:solidFill>
                <a:schemeClr val="bg1"/>
              </a:solidFill>
            </a:endParaRPr>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102626"/>
            <a:ext cx="7560840" cy="513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oneTexte 13">
            <a:extLst>
              <a:ext uri="{FF2B5EF4-FFF2-40B4-BE49-F238E27FC236}">
                <a16:creationId xmlns:a16="http://schemas.microsoft.com/office/drawing/2014/main" xmlns="" id="{14C969A0-3C87-42BF-911E-D27C7C770678}"/>
              </a:ext>
            </a:extLst>
          </p:cNvPr>
          <p:cNvSpPr txBox="1"/>
          <p:nvPr/>
        </p:nvSpPr>
        <p:spPr>
          <a:xfrm>
            <a:off x="1331640" y="-27384"/>
            <a:ext cx="5616624" cy="954107"/>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pPr algn="ctr"/>
            <a:r>
              <a:rPr lang="fr-FR" dirty="0" smtClean="0"/>
              <a:t>Rendement seuils à atteindre</a:t>
            </a:r>
          </a:p>
          <a:p>
            <a:pPr algn="ctr"/>
            <a:r>
              <a:rPr lang="fr-FR" dirty="0" smtClean="0"/>
              <a:t>pour différents cas-types</a:t>
            </a:r>
            <a:endParaRPr lang="fr-FR" dirty="0"/>
          </a:p>
        </p:txBody>
      </p:sp>
      <p:pic>
        <p:nvPicPr>
          <p:cNvPr id="9216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2149" t="17870" r="11772" b="22286"/>
          <a:stretch/>
        </p:blipFill>
        <p:spPr bwMode="auto">
          <a:xfrm>
            <a:off x="1818167" y="2020186"/>
            <a:ext cx="5752214" cy="3072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7452320" y="4437112"/>
            <a:ext cx="1440160" cy="276999"/>
          </a:xfrm>
          <a:prstGeom prst="rect">
            <a:avLst/>
          </a:prstGeom>
          <a:solidFill>
            <a:schemeClr val="accent6">
              <a:lumMod val="60000"/>
              <a:lumOff val="40000"/>
            </a:schemeClr>
          </a:solidFill>
        </p:spPr>
        <p:txBody>
          <a:bodyPr wrap="square" rtlCol="0">
            <a:spAutoFit/>
          </a:bodyPr>
          <a:lstStyle/>
          <a:p>
            <a:pPr algn="ctr"/>
            <a:r>
              <a:rPr lang="fr-FR" sz="1200" b="1" dirty="0" smtClean="0"/>
              <a:t>Semences certifiées</a:t>
            </a:r>
            <a:endParaRPr lang="fr-FR" sz="1200" b="1" dirty="0"/>
          </a:p>
        </p:txBody>
      </p:sp>
      <p:sp>
        <p:nvSpPr>
          <p:cNvPr id="19" name="ZoneTexte 18"/>
          <p:cNvSpPr txBox="1"/>
          <p:nvPr/>
        </p:nvSpPr>
        <p:spPr>
          <a:xfrm>
            <a:off x="7452320" y="4746810"/>
            <a:ext cx="1440160" cy="276999"/>
          </a:xfrm>
          <a:prstGeom prst="rect">
            <a:avLst/>
          </a:prstGeom>
          <a:solidFill>
            <a:srgbClr val="669900"/>
          </a:solidFill>
        </p:spPr>
        <p:txBody>
          <a:bodyPr wrap="square" rtlCol="0">
            <a:spAutoFit/>
          </a:bodyPr>
          <a:lstStyle/>
          <a:p>
            <a:pPr algn="ctr"/>
            <a:r>
              <a:rPr lang="fr-FR" sz="1200" b="1" dirty="0" smtClean="0"/>
              <a:t>Semences ferme</a:t>
            </a:r>
            <a:endParaRPr lang="fr-FR" sz="1200" b="1" dirty="0"/>
          </a:p>
        </p:txBody>
      </p:sp>
      <p:sp>
        <p:nvSpPr>
          <p:cNvPr id="9" name="Rectangle à coins arrondis 8"/>
          <p:cNvSpPr/>
          <p:nvPr/>
        </p:nvSpPr>
        <p:spPr>
          <a:xfrm>
            <a:off x="6684533" y="138736"/>
            <a:ext cx="1342495" cy="33831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FFFF00"/>
                </a:solidFill>
              </a:rPr>
              <a:t>Lusignan</a:t>
            </a:r>
            <a:endParaRPr lang="fr-FR" sz="2000" b="1" dirty="0">
              <a:solidFill>
                <a:srgbClr val="FFFF00"/>
              </a:solidFill>
            </a:endParaRPr>
          </a:p>
        </p:txBody>
      </p:sp>
      <p:sp>
        <p:nvSpPr>
          <p:cNvPr id="10" name="Rectangle à coins arrondis 9"/>
          <p:cNvSpPr/>
          <p:nvPr/>
        </p:nvSpPr>
        <p:spPr>
          <a:xfrm>
            <a:off x="6684532" y="498395"/>
            <a:ext cx="1342495" cy="338317"/>
          </a:xfrm>
          <a:prstGeom prst="round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bg1"/>
                </a:solidFill>
              </a:rPr>
              <a:t>sarrasin</a:t>
            </a:r>
            <a:endParaRPr lang="fr-FR" sz="2000" b="1" dirty="0">
              <a:solidFill>
                <a:schemeClr val="bg1"/>
              </a:solidFill>
            </a:endParaRPr>
          </a:p>
        </p:txBody>
      </p:sp>
      <p:cxnSp>
        <p:nvCxnSpPr>
          <p:cNvPr id="4" name="Connecteur droit avec flèche 3"/>
          <p:cNvCxnSpPr/>
          <p:nvPr/>
        </p:nvCxnSpPr>
        <p:spPr>
          <a:xfrm flipV="1">
            <a:off x="3945873" y="3669969"/>
            <a:ext cx="0" cy="191927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2831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0"/>
            <a:ext cx="2133600" cy="365125"/>
          </a:xfrm>
        </p:spPr>
        <p:txBody>
          <a:bodyPr/>
          <a:lstStyle/>
          <a:p>
            <a:fld id="{158EBF25-1E81-4656-BBEC-1D192ACD98C0}" type="slidenum">
              <a:rPr lang="fr-FR" smtClean="0">
                <a:solidFill>
                  <a:prstClr val="black">
                    <a:tint val="75000"/>
                  </a:prstClr>
                </a:solidFill>
              </a:rPr>
              <a:pPr/>
              <a:t>26</a:t>
            </a:fld>
            <a:endParaRPr lang="fr-FR">
              <a:solidFill>
                <a:prstClr val="black">
                  <a:tint val="75000"/>
                </a:prstClr>
              </a:solidFill>
            </a:endParaRPr>
          </a:p>
        </p:txBody>
      </p:sp>
      <p:sp>
        <p:nvSpPr>
          <p:cNvPr id="6" name="Espace réservé du numéro de diapositive 4"/>
          <p:cNvSpPr txBox="1">
            <a:spLocks/>
          </p:cNvSpPr>
          <p:nvPr/>
        </p:nvSpPr>
        <p:spPr>
          <a:xfrm>
            <a:off x="8604448" y="6309321"/>
            <a:ext cx="432000" cy="432000"/>
          </a:xfrm>
          <a:prstGeom prst="flowChartConnector">
            <a:avLst/>
          </a:prstGeom>
          <a:solidFill>
            <a:srgbClr val="92D050"/>
          </a:solidFill>
        </p:spPr>
        <p:txBody>
          <a:bodyPr lIns="0" tIns="0" rIns="0" bIns="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26</a:t>
            </a:fld>
            <a:endParaRPr lang="fr-FR" sz="1400" b="1" dirty="0">
              <a:solidFill>
                <a:schemeClr val="bg1"/>
              </a:solidFill>
            </a:endParaRPr>
          </a:p>
        </p:txBody>
      </p:sp>
      <p:sp>
        <p:nvSpPr>
          <p:cNvPr id="14" name="ZoneTexte 13">
            <a:extLst>
              <a:ext uri="{FF2B5EF4-FFF2-40B4-BE49-F238E27FC236}">
                <a16:creationId xmlns:a16="http://schemas.microsoft.com/office/drawing/2014/main" xmlns="" id="{14C969A0-3C87-42BF-911E-D27C7C770678}"/>
              </a:ext>
            </a:extLst>
          </p:cNvPr>
          <p:cNvSpPr txBox="1"/>
          <p:nvPr/>
        </p:nvSpPr>
        <p:spPr>
          <a:xfrm>
            <a:off x="1331640" y="-27384"/>
            <a:ext cx="5616624" cy="954107"/>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pPr algn="ctr"/>
            <a:r>
              <a:rPr lang="fr-FR" dirty="0" smtClean="0"/>
              <a:t>Rendement seuils à atteindre</a:t>
            </a:r>
          </a:p>
          <a:p>
            <a:pPr algn="ctr"/>
            <a:r>
              <a:rPr lang="fr-FR" dirty="0" smtClean="0"/>
              <a:t>pour différents stations</a:t>
            </a:r>
            <a:endParaRPr lang="fr-FR" dirty="0"/>
          </a:p>
        </p:txBody>
      </p:sp>
      <p:sp>
        <p:nvSpPr>
          <p:cNvPr id="12" name="Rectangle à coins arrondis 11"/>
          <p:cNvSpPr/>
          <p:nvPr/>
        </p:nvSpPr>
        <p:spPr>
          <a:xfrm>
            <a:off x="6684533" y="138736"/>
            <a:ext cx="1342495" cy="33831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FF00"/>
                </a:solidFill>
              </a:rPr>
              <a:t>Blé-NT-SD</a:t>
            </a:r>
          </a:p>
        </p:txBody>
      </p:sp>
      <p:sp>
        <p:nvSpPr>
          <p:cNvPr id="13" name="Rectangle à coins arrondis 12"/>
          <p:cNvSpPr/>
          <p:nvPr/>
        </p:nvSpPr>
        <p:spPr>
          <a:xfrm>
            <a:off x="6684532" y="498395"/>
            <a:ext cx="1342495" cy="338317"/>
          </a:xfrm>
          <a:prstGeom prst="round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bg1"/>
                </a:solidFill>
              </a:rPr>
              <a:t>sarrasin</a:t>
            </a:r>
            <a:endParaRPr lang="fr-FR" sz="2000" b="1" dirty="0">
              <a:solidFill>
                <a:schemeClr val="bg1"/>
              </a:solidFill>
            </a:endParaRP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095279"/>
            <a:ext cx="7497069" cy="508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ZoneTexte 14"/>
          <p:cNvSpPr txBox="1"/>
          <p:nvPr/>
        </p:nvSpPr>
        <p:spPr>
          <a:xfrm>
            <a:off x="7469572" y="4736177"/>
            <a:ext cx="1440160" cy="276999"/>
          </a:xfrm>
          <a:prstGeom prst="rect">
            <a:avLst/>
          </a:prstGeom>
          <a:solidFill>
            <a:srgbClr val="669900"/>
          </a:solidFill>
        </p:spPr>
        <p:txBody>
          <a:bodyPr wrap="square" rtlCol="0">
            <a:spAutoFit/>
          </a:bodyPr>
          <a:lstStyle/>
          <a:p>
            <a:pPr algn="ctr"/>
            <a:r>
              <a:rPr lang="fr-FR" sz="1200" b="1" dirty="0" smtClean="0"/>
              <a:t>Semences ferme</a:t>
            </a:r>
            <a:endParaRPr lang="fr-FR" sz="1200" b="1" dirty="0"/>
          </a:p>
        </p:txBody>
      </p:sp>
      <p:cxnSp>
        <p:nvCxnSpPr>
          <p:cNvPr id="9" name="Connecteur droit avec flèche 8"/>
          <p:cNvCxnSpPr/>
          <p:nvPr/>
        </p:nvCxnSpPr>
        <p:spPr>
          <a:xfrm flipV="1">
            <a:off x="3945873" y="4190168"/>
            <a:ext cx="0" cy="1296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544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1"/>
            <a:ext cx="2133600" cy="365125"/>
          </a:xfrm>
        </p:spPr>
        <p:txBody>
          <a:bodyPr/>
          <a:lstStyle/>
          <a:p>
            <a:fld id="{158EBF25-1E81-4656-BBEC-1D192ACD98C0}" type="slidenum">
              <a:rPr lang="fr-FR" smtClean="0">
                <a:solidFill>
                  <a:prstClr val="black">
                    <a:tint val="75000"/>
                  </a:prstClr>
                </a:solidFill>
              </a:rPr>
              <a:pPr/>
              <a:t>27</a:t>
            </a:fld>
            <a:endParaRPr lang="fr-FR" dirty="0">
              <a:solidFill>
                <a:prstClr val="black">
                  <a:tint val="75000"/>
                </a:prstClr>
              </a:solidFill>
            </a:endParaRPr>
          </a:p>
        </p:txBody>
      </p:sp>
      <p:sp>
        <p:nvSpPr>
          <p:cNvPr id="13"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algn="ctr">
              <a:defRPr sz="1600" b="1">
                <a:solidFill>
                  <a:prstClr val="white"/>
                </a:solidFill>
              </a:defRPr>
            </a:lvl1pPr>
          </a:lstStyle>
          <a:p>
            <a:fld id="{158EBF25-1E81-4656-BBEC-1D192ACD98C0}" type="slidenum">
              <a:rPr lang="fr-FR"/>
              <a:pPr/>
              <a:t>27</a:t>
            </a:fld>
            <a:endParaRPr lang="fr-FR" dirty="0"/>
          </a:p>
        </p:txBody>
      </p:sp>
      <p:sp>
        <p:nvSpPr>
          <p:cNvPr id="31" name="Rectangle à coins arrondis 30"/>
          <p:cNvSpPr/>
          <p:nvPr/>
        </p:nvSpPr>
        <p:spPr>
          <a:xfrm>
            <a:off x="6684534" y="516876"/>
            <a:ext cx="1342495" cy="338317"/>
          </a:xfrm>
          <a:prstGeom prst="round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bg1"/>
                </a:solidFill>
              </a:rPr>
              <a:t>sarrasin</a:t>
            </a:r>
            <a:endParaRPr lang="fr-FR" sz="2000" b="1" dirty="0">
              <a:solidFill>
                <a:schemeClr val="bg1"/>
              </a:solidFill>
            </a:endParaRPr>
          </a:p>
        </p:txBody>
      </p:sp>
      <p:pic>
        <p:nvPicPr>
          <p:cNvPr id="40" name="Image 39" descr="http://www.eau-poitou-charentes.org/IMG/jpg/histo_pluvi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0244" y="2419384"/>
            <a:ext cx="2920228" cy="2872792"/>
          </a:xfrm>
          <a:prstGeom prst="rect">
            <a:avLst/>
          </a:prstGeom>
          <a:noFill/>
          <a:ln>
            <a:noFill/>
          </a:ln>
        </p:spPr>
      </p:pic>
      <p:cxnSp>
        <p:nvCxnSpPr>
          <p:cNvPr id="47" name="Connecteur droit avec flèche 46"/>
          <p:cNvCxnSpPr/>
          <p:nvPr/>
        </p:nvCxnSpPr>
        <p:spPr>
          <a:xfrm>
            <a:off x="2915816" y="1991110"/>
            <a:ext cx="1512168" cy="839337"/>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flipH="1">
            <a:off x="4788024" y="2063118"/>
            <a:ext cx="1202448" cy="1199377"/>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flipH="1" flipV="1">
            <a:off x="4644007" y="3520594"/>
            <a:ext cx="1947749" cy="356276"/>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H="1" flipV="1">
            <a:off x="4530358" y="4410645"/>
            <a:ext cx="1728191" cy="1371925"/>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flipV="1">
            <a:off x="2555776" y="3622535"/>
            <a:ext cx="1512168" cy="233244"/>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flipV="1">
            <a:off x="2843808" y="4338639"/>
            <a:ext cx="1080120" cy="95353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0" name="Tableau 19"/>
          <p:cNvGraphicFramePr>
            <a:graphicFrameLocks noGrp="1"/>
          </p:cNvGraphicFramePr>
          <p:nvPr>
            <p:extLst>
              <p:ext uri="{D42A27DB-BD31-4B8C-83A1-F6EECF244321}">
                <p14:modId xmlns:p14="http://schemas.microsoft.com/office/powerpoint/2010/main" val="3334347412"/>
              </p:ext>
            </p:extLst>
          </p:nvPr>
        </p:nvGraphicFramePr>
        <p:xfrm>
          <a:off x="539552" y="2945939"/>
          <a:ext cx="2016224" cy="1402080"/>
        </p:xfrm>
        <a:graphic>
          <a:graphicData uri="http://schemas.openxmlformats.org/drawingml/2006/table">
            <a:tbl>
              <a:tblPr firstRow="1" bandRow="1">
                <a:tableStyleId>{7DF18680-E054-41AD-8BC1-D1AEF772440D}</a:tableStyleId>
              </a:tblPr>
              <a:tblGrid>
                <a:gridCol w="1008112">
                  <a:extLst>
                    <a:ext uri="{9D8B030D-6E8A-4147-A177-3AD203B41FA5}">
                      <a16:colId xmlns="" xmlns:a16="http://schemas.microsoft.com/office/drawing/2014/main" val="20000"/>
                    </a:ext>
                  </a:extLst>
                </a:gridCol>
                <a:gridCol w="1008112">
                  <a:extLst>
                    <a:ext uri="{9D8B030D-6E8A-4147-A177-3AD203B41FA5}">
                      <a16:colId xmlns="" xmlns:a16="http://schemas.microsoft.com/office/drawing/2014/main" val="20001"/>
                    </a:ext>
                  </a:extLst>
                </a:gridCol>
              </a:tblGrid>
              <a:tr h="288032">
                <a:tc gridSpan="2">
                  <a:txBody>
                    <a:bodyPr/>
                    <a:lstStyle/>
                    <a:p>
                      <a:pPr algn="ctr"/>
                      <a:r>
                        <a:rPr lang="fr-FR" sz="1600" dirty="0"/>
                        <a:t>Niort</a:t>
                      </a:r>
                    </a:p>
                  </a:txBody>
                  <a:tcPr/>
                </a:tc>
                <a:tc hMerge="1">
                  <a:txBody>
                    <a:bodyPr/>
                    <a:lstStyle/>
                    <a:p>
                      <a:endParaRPr lang="fr-FR" dirty="0"/>
                    </a:p>
                  </a:txBody>
                  <a:tcPr/>
                </a:tc>
                <a:extLst>
                  <a:ext uri="{0D108BD9-81ED-4DB2-BD59-A6C34878D82A}">
                    <a16:rowId xmlns="" xmlns:a16="http://schemas.microsoft.com/office/drawing/2014/main" val="10000"/>
                  </a:ext>
                </a:extLst>
              </a:tr>
              <a:tr h="147781">
                <a:tc>
                  <a:txBody>
                    <a:bodyPr/>
                    <a:lstStyle/>
                    <a:p>
                      <a:pPr algn="ctr"/>
                      <a:r>
                        <a:rPr lang="fr-FR" sz="1000" dirty="0"/>
                        <a:t>X</a:t>
                      </a:r>
                    </a:p>
                  </a:txBody>
                  <a:tcPr anchor="ctr">
                    <a:solidFill>
                      <a:srgbClr val="00B050"/>
                    </a:solidFill>
                  </a:tcPr>
                </a:tc>
                <a:tc>
                  <a:txBody>
                    <a:bodyPr/>
                    <a:lstStyle/>
                    <a:p>
                      <a:pPr algn="ctr"/>
                      <a:r>
                        <a:rPr lang="fr-FR" sz="1000" dirty="0"/>
                        <a:t>2 ans / 10</a:t>
                      </a:r>
                    </a:p>
                  </a:txBody>
                  <a:tcPr anchor="ctr">
                    <a:solidFill>
                      <a:srgbClr val="00B050"/>
                    </a:solidFill>
                  </a:tcPr>
                </a:tc>
                <a:extLst>
                  <a:ext uri="{0D108BD9-81ED-4DB2-BD59-A6C34878D82A}">
                    <a16:rowId xmlns="" xmlns:a16="http://schemas.microsoft.com/office/drawing/2014/main" val="10001"/>
                  </a:ext>
                </a:extLst>
              </a:tr>
              <a:tr h="0">
                <a:tc>
                  <a:txBody>
                    <a:bodyPr/>
                    <a:lstStyle/>
                    <a:p>
                      <a:pPr algn="ctr"/>
                      <a:r>
                        <a:rPr lang="fr-FR" sz="1000" dirty="0"/>
                        <a:t>X/2</a:t>
                      </a:r>
                    </a:p>
                  </a:txBody>
                  <a:tcPr anchor="ctr"/>
                </a:tc>
                <a:tc>
                  <a:txBody>
                    <a:bodyPr/>
                    <a:lstStyle/>
                    <a:p>
                      <a:pPr algn="ctr"/>
                      <a:r>
                        <a:rPr lang="fr-FR" sz="1000" dirty="0"/>
                        <a:t>4 / 10</a:t>
                      </a:r>
                    </a:p>
                  </a:txBody>
                  <a:tcPr anchor="ctr"/>
                </a:tc>
                <a:extLst>
                  <a:ext uri="{0D108BD9-81ED-4DB2-BD59-A6C34878D82A}">
                    <a16:rowId xmlns="" xmlns:a16="http://schemas.microsoft.com/office/drawing/2014/main" val="10002"/>
                  </a:ext>
                </a:extLst>
              </a:tr>
              <a:tr h="133677">
                <a:tc>
                  <a:txBody>
                    <a:bodyPr/>
                    <a:lstStyle/>
                    <a:p>
                      <a:pPr algn="ctr"/>
                      <a:r>
                        <a:rPr lang="fr-FR" sz="1000" dirty="0"/>
                        <a:t>0</a:t>
                      </a:r>
                    </a:p>
                  </a:txBody>
                  <a:tcPr anchor="ctr"/>
                </a:tc>
                <a:tc>
                  <a:txBody>
                    <a:bodyPr/>
                    <a:lstStyle/>
                    <a:p>
                      <a:pPr algn="ctr"/>
                      <a:r>
                        <a:rPr lang="fr-FR" sz="1000" dirty="0"/>
                        <a:t>4 / 10</a:t>
                      </a:r>
                    </a:p>
                  </a:txBody>
                  <a:tcPr anchor="ctr"/>
                </a:tc>
                <a:extLst>
                  <a:ext uri="{0D108BD9-81ED-4DB2-BD59-A6C34878D82A}">
                    <a16:rowId xmlns="" xmlns:a16="http://schemas.microsoft.com/office/drawing/2014/main" val="10003"/>
                  </a:ext>
                </a:extLst>
              </a:tr>
              <a:tr h="3199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err="1"/>
                        <a:t>Rdt</a:t>
                      </a:r>
                      <a:r>
                        <a:rPr lang="fr-FR" sz="1600" b="1" dirty="0"/>
                        <a:t> seuil </a:t>
                      </a:r>
                    </a:p>
                  </a:txBody>
                  <a:tcPr anchor="ctr"/>
                </a:tc>
                <a:tc>
                  <a:txBody>
                    <a:bodyPr/>
                    <a:lstStyle/>
                    <a:p>
                      <a:pPr algn="ctr"/>
                      <a:r>
                        <a:rPr lang="fr-FR" sz="1600" b="1" dirty="0"/>
                        <a:t>8 q/ha</a:t>
                      </a:r>
                    </a:p>
                  </a:txBody>
                  <a:tcPr anchor="ctr"/>
                </a:tc>
                <a:extLst>
                  <a:ext uri="{0D108BD9-81ED-4DB2-BD59-A6C34878D82A}">
                    <a16:rowId xmlns="" xmlns:a16="http://schemas.microsoft.com/office/drawing/2014/main" val="1800883974"/>
                  </a:ext>
                </a:extLst>
              </a:tr>
            </a:tbl>
          </a:graphicData>
        </a:graphic>
      </p:graphicFrame>
      <p:graphicFrame>
        <p:nvGraphicFramePr>
          <p:cNvPr id="21" name="Tableau 20"/>
          <p:cNvGraphicFramePr>
            <a:graphicFrameLocks noGrp="1"/>
          </p:cNvGraphicFramePr>
          <p:nvPr>
            <p:extLst>
              <p:ext uri="{D42A27DB-BD31-4B8C-83A1-F6EECF244321}">
                <p14:modId xmlns:p14="http://schemas.microsoft.com/office/powerpoint/2010/main" val="1277649357"/>
              </p:ext>
            </p:extLst>
          </p:nvPr>
        </p:nvGraphicFramePr>
        <p:xfrm>
          <a:off x="1054020" y="1124744"/>
          <a:ext cx="2016224" cy="1402080"/>
        </p:xfrm>
        <a:graphic>
          <a:graphicData uri="http://schemas.openxmlformats.org/drawingml/2006/table">
            <a:tbl>
              <a:tblPr firstRow="1" bandRow="1">
                <a:tableStyleId>{21E4AEA4-8DFA-4A89-87EB-49C32662AFE0}</a:tableStyleId>
              </a:tblPr>
              <a:tblGrid>
                <a:gridCol w="1008112">
                  <a:extLst>
                    <a:ext uri="{9D8B030D-6E8A-4147-A177-3AD203B41FA5}">
                      <a16:colId xmlns="" xmlns:a16="http://schemas.microsoft.com/office/drawing/2014/main" val="20000"/>
                    </a:ext>
                  </a:extLst>
                </a:gridCol>
                <a:gridCol w="1008112">
                  <a:extLst>
                    <a:ext uri="{9D8B030D-6E8A-4147-A177-3AD203B41FA5}">
                      <a16:colId xmlns="" xmlns:a16="http://schemas.microsoft.com/office/drawing/2014/main" val="20001"/>
                    </a:ext>
                  </a:extLst>
                </a:gridCol>
              </a:tblGrid>
              <a:tr h="319940">
                <a:tc gridSpan="2">
                  <a:txBody>
                    <a:bodyPr/>
                    <a:lstStyle/>
                    <a:p>
                      <a:pPr algn="ctr"/>
                      <a:r>
                        <a:rPr lang="fr-FR" sz="1600" dirty="0"/>
                        <a:t>Thouars</a:t>
                      </a:r>
                    </a:p>
                  </a:txBody>
                  <a:tcPr/>
                </a:tc>
                <a:tc hMerge="1">
                  <a:txBody>
                    <a:bodyPr/>
                    <a:lstStyle/>
                    <a:p>
                      <a:endParaRPr lang="fr-FR" dirty="0"/>
                    </a:p>
                  </a:txBody>
                  <a:tcPr/>
                </a:tc>
                <a:extLst>
                  <a:ext uri="{0D108BD9-81ED-4DB2-BD59-A6C34878D82A}">
                    <a16:rowId xmlns="" xmlns:a16="http://schemas.microsoft.com/office/drawing/2014/main" val="10000"/>
                  </a:ext>
                </a:extLst>
              </a:tr>
              <a:tr h="240784">
                <a:tc>
                  <a:txBody>
                    <a:bodyPr/>
                    <a:lstStyle/>
                    <a:p>
                      <a:pPr algn="ctr"/>
                      <a:r>
                        <a:rPr lang="fr-FR" sz="1000" dirty="0"/>
                        <a:t>X</a:t>
                      </a:r>
                    </a:p>
                  </a:txBody>
                  <a:tcPr anchor="ctr">
                    <a:solidFill>
                      <a:srgbClr val="FF0000"/>
                    </a:solidFill>
                  </a:tcPr>
                </a:tc>
                <a:tc>
                  <a:txBody>
                    <a:bodyPr/>
                    <a:lstStyle/>
                    <a:p>
                      <a:pPr algn="ctr"/>
                      <a:r>
                        <a:rPr lang="fr-FR" sz="1000" dirty="0"/>
                        <a:t>&lt;1 an/10</a:t>
                      </a:r>
                    </a:p>
                  </a:txBody>
                  <a:tcPr anchor="ctr">
                    <a:solidFill>
                      <a:srgbClr val="FF0000"/>
                    </a:solidFill>
                  </a:tcPr>
                </a:tc>
                <a:extLst>
                  <a:ext uri="{0D108BD9-81ED-4DB2-BD59-A6C34878D82A}">
                    <a16:rowId xmlns="" xmlns:a16="http://schemas.microsoft.com/office/drawing/2014/main" val="10001"/>
                  </a:ext>
                </a:extLst>
              </a:tr>
              <a:tr h="182488">
                <a:tc>
                  <a:txBody>
                    <a:bodyPr/>
                    <a:lstStyle/>
                    <a:p>
                      <a:pPr algn="ctr"/>
                      <a:r>
                        <a:rPr lang="fr-FR" sz="1000" dirty="0"/>
                        <a:t>X/2</a:t>
                      </a:r>
                    </a:p>
                  </a:txBody>
                  <a:tcPr anchor="ctr"/>
                </a:tc>
                <a:tc>
                  <a:txBody>
                    <a:bodyPr/>
                    <a:lstStyle/>
                    <a:p>
                      <a:pPr algn="ctr"/>
                      <a:r>
                        <a:rPr lang="fr-FR" sz="1000" dirty="0"/>
                        <a:t>6 / 10</a:t>
                      </a:r>
                    </a:p>
                  </a:txBody>
                  <a:tcPr anchor="ctr"/>
                </a:tc>
                <a:extLst>
                  <a:ext uri="{0D108BD9-81ED-4DB2-BD59-A6C34878D82A}">
                    <a16:rowId xmlns="" xmlns:a16="http://schemas.microsoft.com/office/drawing/2014/main" val="10002"/>
                  </a:ext>
                </a:extLst>
              </a:tr>
              <a:tr h="124192">
                <a:tc>
                  <a:txBody>
                    <a:bodyPr/>
                    <a:lstStyle/>
                    <a:p>
                      <a:pPr algn="ctr"/>
                      <a:r>
                        <a:rPr lang="fr-FR" sz="1000" dirty="0"/>
                        <a:t>0</a:t>
                      </a:r>
                    </a:p>
                  </a:txBody>
                  <a:tcPr anchor="ctr"/>
                </a:tc>
                <a:tc>
                  <a:txBody>
                    <a:bodyPr/>
                    <a:lstStyle/>
                    <a:p>
                      <a:pPr algn="ctr"/>
                      <a:r>
                        <a:rPr lang="fr-FR" sz="1000" dirty="0"/>
                        <a:t>4 / 10</a:t>
                      </a:r>
                    </a:p>
                  </a:txBody>
                  <a:tcPr anchor="ctr"/>
                </a:tc>
                <a:extLst>
                  <a:ext uri="{0D108BD9-81ED-4DB2-BD59-A6C34878D82A}">
                    <a16:rowId xmlns="" xmlns:a16="http://schemas.microsoft.com/office/drawing/2014/main" val="10003"/>
                  </a:ext>
                </a:extLst>
              </a:tr>
              <a:tr h="319940">
                <a:tc>
                  <a:txBody>
                    <a:bodyPr/>
                    <a:lstStyle/>
                    <a:p>
                      <a:pPr algn="ctr"/>
                      <a:r>
                        <a:rPr lang="fr-FR" sz="1600" b="1" dirty="0" err="1"/>
                        <a:t>Rdt</a:t>
                      </a:r>
                      <a:r>
                        <a:rPr lang="fr-FR" sz="1600" b="1" dirty="0"/>
                        <a:t> seuil</a:t>
                      </a:r>
                    </a:p>
                  </a:txBody>
                  <a:tcPr anchor="ctr"/>
                </a:tc>
                <a:tc>
                  <a:txBody>
                    <a:bodyPr/>
                    <a:lstStyle/>
                    <a:p>
                      <a:pPr algn="ctr"/>
                      <a:r>
                        <a:rPr lang="fr-FR" sz="1600" b="1" dirty="0"/>
                        <a:t>10 q/ha</a:t>
                      </a:r>
                    </a:p>
                  </a:txBody>
                  <a:tcPr anchor="ctr"/>
                </a:tc>
                <a:extLst>
                  <a:ext uri="{0D108BD9-81ED-4DB2-BD59-A6C34878D82A}">
                    <a16:rowId xmlns="" xmlns:a16="http://schemas.microsoft.com/office/drawing/2014/main" val="366484544"/>
                  </a:ext>
                </a:extLst>
              </a:tr>
            </a:tbl>
          </a:graphicData>
        </a:graphic>
      </p:graphicFrame>
      <p:graphicFrame>
        <p:nvGraphicFramePr>
          <p:cNvPr id="22" name="Tableau 21"/>
          <p:cNvGraphicFramePr>
            <a:graphicFrameLocks noGrp="1"/>
          </p:cNvGraphicFramePr>
          <p:nvPr>
            <p:extLst>
              <p:ext uri="{D42A27DB-BD31-4B8C-83A1-F6EECF244321}">
                <p14:modId xmlns:p14="http://schemas.microsoft.com/office/powerpoint/2010/main" val="3241172807"/>
              </p:ext>
            </p:extLst>
          </p:nvPr>
        </p:nvGraphicFramePr>
        <p:xfrm>
          <a:off x="827584" y="4835232"/>
          <a:ext cx="2016224" cy="1402080"/>
        </p:xfrm>
        <a:graphic>
          <a:graphicData uri="http://schemas.openxmlformats.org/drawingml/2006/table">
            <a:tbl>
              <a:tblPr firstRow="1" bandRow="1">
                <a:tableStyleId>{5C22544A-7EE6-4342-B048-85BDC9FD1C3A}</a:tableStyleId>
              </a:tblPr>
              <a:tblGrid>
                <a:gridCol w="1008112">
                  <a:extLst>
                    <a:ext uri="{9D8B030D-6E8A-4147-A177-3AD203B41FA5}">
                      <a16:colId xmlns="" xmlns:a16="http://schemas.microsoft.com/office/drawing/2014/main" val="20000"/>
                    </a:ext>
                  </a:extLst>
                </a:gridCol>
                <a:gridCol w="1008112">
                  <a:extLst>
                    <a:ext uri="{9D8B030D-6E8A-4147-A177-3AD203B41FA5}">
                      <a16:colId xmlns="" xmlns:a16="http://schemas.microsoft.com/office/drawing/2014/main" val="20001"/>
                    </a:ext>
                  </a:extLst>
                </a:gridCol>
              </a:tblGrid>
              <a:tr h="319940">
                <a:tc gridSpan="2">
                  <a:txBody>
                    <a:bodyPr/>
                    <a:lstStyle/>
                    <a:p>
                      <a:pPr algn="ctr"/>
                      <a:r>
                        <a:rPr lang="fr-FR" sz="1600" dirty="0"/>
                        <a:t>Saintes</a:t>
                      </a:r>
                    </a:p>
                  </a:txBody>
                  <a:tcPr/>
                </a:tc>
                <a:tc hMerge="1">
                  <a:txBody>
                    <a:bodyPr/>
                    <a:lstStyle/>
                    <a:p>
                      <a:endParaRPr lang="fr-FR" dirty="0"/>
                    </a:p>
                  </a:txBody>
                  <a:tcPr/>
                </a:tc>
                <a:extLst>
                  <a:ext uri="{0D108BD9-81ED-4DB2-BD59-A6C34878D82A}">
                    <a16:rowId xmlns="" xmlns:a16="http://schemas.microsoft.com/office/drawing/2014/main" val="10000"/>
                  </a:ext>
                </a:extLst>
              </a:tr>
              <a:tr h="140242">
                <a:tc>
                  <a:txBody>
                    <a:bodyPr/>
                    <a:lstStyle/>
                    <a:p>
                      <a:pPr algn="ctr"/>
                      <a:r>
                        <a:rPr lang="fr-FR" sz="1000" dirty="0"/>
                        <a:t>X</a:t>
                      </a:r>
                    </a:p>
                  </a:txBody>
                  <a:tcPr anchor="ctr">
                    <a:solidFill>
                      <a:srgbClr val="00B050"/>
                    </a:solidFill>
                  </a:tcPr>
                </a:tc>
                <a:tc>
                  <a:txBody>
                    <a:bodyPr/>
                    <a:lstStyle/>
                    <a:p>
                      <a:pPr algn="ctr"/>
                      <a:r>
                        <a:rPr lang="fr-FR" sz="1000" dirty="0"/>
                        <a:t>2 ans / 10</a:t>
                      </a:r>
                    </a:p>
                  </a:txBody>
                  <a:tcPr anchor="ctr">
                    <a:solidFill>
                      <a:srgbClr val="00B050"/>
                    </a:solidFill>
                  </a:tcPr>
                </a:tc>
                <a:extLst>
                  <a:ext uri="{0D108BD9-81ED-4DB2-BD59-A6C34878D82A}">
                    <a16:rowId xmlns="" xmlns:a16="http://schemas.microsoft.com/office/drawing/2014/main" val="10001"/>
                  </a:ext>
                </a:extLst>
              </a:tr>
              <a:tr h="0">
                <a:tc>
                  <a:txBody>
                    <a:bodyPr/>
                    <a:lstStyle/>
                    <a:p>
                      <a:pPr algn="ctr"/>
                      <a:r>
                        <a:rPr lang="fr-FR" sz="1000" dirty="0"/>
                        <a:t>X/2</a:t>
                      </a:r>
                    </a:p>
                  </a:txBody>
                  <a:tcPr anchor="ctr"/>
                </a:tc>
                <a:tc>
                  <a:txBody>
                    <a:bodyPr/>
                    <a:lstStyle/>
                    <a:p>
                      <a:pPr algn="ctr"/>
                      <a:r>
                        <a:rPr lang="fr-FR" sz="1000" dirty="0"/>
                        <a:t>6 / 10</a:t>
                      </a:r>
                    </a:p>
                  </a:txBody>
                  <a:tcPr anchor="ctr"/>
                </a:tc>
                <a:extLst>
                  <a:ext uri="{0D108BD9-81ED-4DB2-BD59-A6C34878D82A}">
                    <a16:rowId xmlns="" xmlns:a16="http://schemas.microsoft.com/office/drawing/2014/main" val="10002"/>
                  </a:ext>
                </a:extLst>
              </a:tr>
              <a:tr h="126138">
                <a:tc>
                  <a:txBody>
                    <a:bodyPr/>
                    <a:lstStyle/>
                    <a:p>
                      <a:pPr algn="ctr"/>
                      <a:r>
                        <a:rPr lang="fr-FR" sz="1000" dirty="0"/>
                        <a:t>0</a:t>
                      </a:r>
                    </a:p>
                  </a:txBody>
                  <a:tcPr anchor="ctr"/>
                </a:tc>
                <a:tc>
                  <a:txBody>
                    <a:bodyPr/>
                    <a:lstStyle/>
                    <a:p>
                      <a:pPr algn="ctr"/>
                      <a:r>
                        <a:rPr lang="fr-FR" sz="1000" dirty="0"/>
                        <a:t>2 / 10</a:t>
                      </a:r>
                    </a:p>
                  </a:txBody>
                  <a:tcPr anchor="ctr"/>
                </a:tc>
                <a:extLst>
                  <a:ext uri="{0D108BD9-81ED-4DB2-BD59-A6C34878D82A}">
                    <a16:rowId xmlns="" xmlns:a16="http://schemas.microsoft.com/office/drawing/2014/main" val="10003"/>
                  </a:ext>
                </a:extLst>
              </a:tr>
              <a:tr h="3199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err="1"/>
                        <a:t>Rdt</a:t>
                      </a:r>
                      <a:r>
                        <a:rPr lang="fr-FR" sz="1600" b="1" dirty="0"/>
                        <a:t> seuil</a:t>
                      </a:r>
                    </a:p>
                  </a:txBody>
                  <a:tcPr anchor="ctr"/>
                </a:tc>
                <a:tc>
                  <a:txBody>
                    <a:bodyPr/>
                    <a:lstStyle/>
                    <a:p>
                      <a:pPr algn="ctr"/>
                      <a:r>
                        <a:rPr lang="fr-FR" sz="1600" b="1" dirty="0"/>
                        <a:t>7,5 q/ha</a:t>
                      </a:r>
                    </a:p>
                  </a:txBody>
                  <a:tcPr anchor="ctr"/>
                </a:tc>
                <a:extLst>
                  <a:ext uri="{0D108BD9-81ED-4DB2-BD59-A6C34878D82A}">
                    <a16:rowId xmlns="" xmlns:a16="http://schemas.microsoft.com/office/drawing/2014/main" val="112325448"/>
                  </a:ext>
                </a:extLst>
              </a:tr>
            </a:tbl>
          </a:graphicData>
        </a:graphic>
      </p:graphicFrame>
      <p:graphicFrame>
        <p:nvGraphicFramePr>
          <p:cNvPr id="23" name="Tableau 22"/>
          <p:cNvGraphicFramePr>
            <a:graphicFrameLocks noGrp="1"/>
          </p:cNvGraphicFramePr>
          <p:nvPr>
            <p:extLst>
              <p:ext uri="{D42A27DB-BD31-4B8C-83A1-F6EECF244321}">
                <p14:modId xmlns:p14="http://schemas.microsoft.com/office/powerpoint/2010/main" val="2568553303"/>
              </p:ext>
            </p:extLst>
          </p:nvPr>
        </p:nvGraphicFramePr>
        <p:xfrm>
          <a:off x="6300192" y="4745229"/>
          <a:ext cx="2016224" cy="1402080"/>
        </p:xfrm>
        <a:graphic>
          <a:graphicData uri="http://schemas.openxmlformats.org/drawingml/2006/table">
            <a:tbl>
              <a:tblPr firstRow="1" bandRow="1">
                <a:tableStyleId>{93296810-A885-4BE3-A3E7-6D5BEEA58F35}</a:tableStyleId>
              </a:tblPr>
              <a:tblGrid>
                <a:gridCol w="1008112">
                  <a:extLst>
                    <a:ext uri="{9D8B030D-6E8A-4147-A177-3AD203B41FA5}">
                      <a16:colId xmlns="" xmlns:a16="http://schemas.microsoft.com/office/drawing/2014/main" val="20000"/>
                    </a:ext>
                  </a:extLst>
                </a:gridCol>
                <a:gridCol w="1008112">
                  <a:extLst>
                    <a:ext uri="{9D8B030D-6E8A-4147-A177-3AD203B41FA5}">
                      <a16:colId xmlns="" xmlns:a16="http://schemas.microsoft.com/office/drawing/2014/main" val="20001"/>
                    </a:ext>
                  </a:extLst>
                </a:gridCol>
              </a:tblGrid>
              <a:tr h="319940">
                <a:tc gridSpan="2">
                  <a:txBody>
                    <a:bodyPr/>
                    <a:lstStyle/>
                    <a:p>
                      <a:pPr algn="ctr"/>
                      <a:r>
                        <a:rPr lang="fr-FR" sz="1600" dirty="0"/>
                        <a:t>Angoulême</a:t>
                      </a:r>
                    </a:p>
                  </a:txBody>
                  <a:tcPr/>
                </a:tc>
                <a:tc hMerge="1">
                  <a:txBody>
                    <a:bodyPr/>
                    <a:lstStyle/>
                    <a:p>
                      <a:endParaRPr lang="fr-FR" dirty="0"/>
                    </a:p>
                  </a:txBody>
                  <a:tcPr/>
                </a:tc>
                <a:extLst>
                  <a:ext uri="{0D108BD9-81ED-4DB2-BD59-A6C34878D82A}">
                    <a16:rowId xmlns="" xmlns:a16="http://schemas.microsoft.com/office/drawing/2014/main" val="10000"/>
                  </a:ext>
                </a:extLst>
              </a:tr>
              <a:tr h="148691">
                <a:tc>
                  <a:txBody>
                    <a:bodyPr/>
                    <a:lstStyle/>
                    <a:p>
                      <a:pPr algn="ctr"/>
                      <a:r>
                        <a:rPr lang="fr-FR" sz="1000" dirty="0"/>
                        <a:t>X</a:t>
                      </a:r>
                    </a:p>
                  </a:txBody>
                  <a:tcPr anchor="ctr">
                    <a:solidFill>
                      <a:srgbClr val="FFC000"/>
                    </a:solidFill>
                  </a:tcPr>
                </a:tc>
                <a:tc>
                  <a:txBody>
                    <a:bodyPr/>
                    <a:lstStyle/>
                    <a:p>
                      <a:pPr algn="ctr"/>
                      <a:r>
                        <a:rPr lang="fr-FR" sz="1000" dirty="0"/>
                        <a:t>1 an /10</a:t>
                      </a:r>
                    </a:p>
                  </a:txBody>
                  <a:tcPr anchor="ctr">
                    <a:solidFill>
                      <a:srgbClr val="FFC000"/>
                    </a:solidFill>
                  </a:tcPr>
                </a:tc>
                <a:extLst>
                  <a:ext uri="{0D108BD9-81ED-4DB2-BD59-A6C34878D82A}">
                    <a16:rowId xmlns="" xmlns:a16="http://schemas.microsoft.com/office/drawing/2014/main" val="10001"/>
                  </a:ext>
                </a:extLst>
              </a:tr>
              <a:tr h="0">
                <a:tc>
                  <a:txBody>
                    <a:bodyPr/>
                    <a:lstStyle/>
                    <a:p>
                      <a:pPr algn="ctr"/>
                      <a:r>
                        <a:rPr lang="fr-FR" sz="1000" dirty="0"/>
                        <a:t>X/2</a:t>
                      </a:r>
                    </a:p>
                  </a:txBody>
                  <a:tcPr anchor="ctr"/>
                </a:tc>
                <a:tc>
                  <a:txBody>
                    <a:bodyPr/>
                    <a:lstStyle/>
                    <a:p>
                      <a:pPr algn="ctr"/>
                      <a:r>
                        <a:rPr lang="fr-FR" sz="1000" dirty="0"/>
                        <a:t>5 / 10</a:t>
                      </a:r>
                    </a:p>
                  </a:txBody>
                  <a:tcPr anchor="ctr"/>
                </a:tc>
                <a:extLst>
                  <a:ext uri="{0D108BD9-81ED-4DB2-BD59-A6C34878D82A}">
                    <a16:rowId xmlns="" xmlns:a16="http://schemas.microsoft.com/office/drawing/2014/main" val="10002"/>
                  </a:ext>
                </a:extLst>
              </a:tr>
              <a:tr h="134587">
                <a:tc>
                  <a:txBody>
                    <a:bodyPr/>
                    <a:lstStyle/>
                    <a:p>
                      <a:pPr algn="ctr"/>
                      <a:r>
                        <a:rPr lang="fr-FR" sz="1000" dirty="0"/>
                        <a:t>0</a:t>
                      </a:r>
                    </a:p>
                  </a:txBody>
                  <a:tcPr anchor="ctr"/>
                </a:tc>
                <a:tc>
                  <a:txBody>
                    <a:bodyPr/>
                    <a:lstStyle/>
                    <a:p>
                      <a:pPr algn="ctr"/>
                      <a:r>
                        <a:rPr lang="fr-FR" sz="1000" dirty="0"/>
                        <a:t>4 / 10</a:t>
                      </a:r>
                    </a:p>
                  </a:txBody>
                  <a:tcPr anchor="ctr"/>
                </a:tc>
                <a:extLst>
                  <a:ext uri="{0D108BD9-81ED-4DB2-BD59-A6C34878D82A}">
                    <a16:rowId xmlns="" xmlns:a16="http://schemas.microsoft.com/office/drawing/2014/main" val="10003"/>
                  </a:ext>
                </a:extLst>
              </a:tr>
              <a:tr h="3199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err="1"/>
                        <a:t>Rdt</a:t>
                      </a:r>
                      <a:r>
                        <a:rPr lang="fr-FR" sz="1600" b="1" dirty="0"/>
                        <a:t> seuil</a:t>
                      </a:r>
                    </a:p>
                  </a:txBody>
                  <a:tcPr anchor="ctr"/>
                </a:tc>
                <a:tc>
                  <a:txBody>
                    <a:bodyPr/>
                    <a:lstStyle/>
                    <a:p>
                      <a:pPr algn="ctr"/>
                      <a:r>
                        <a:rPr lang="fr-FR" sz="1600" b="1" dirty="0"/>
                        <a:t>9 q/ha</a:t>
                      </a:r>
                    </a:p>
                  </a:txBody>
                  <a:tcPr anchor="ctr"/>
                </a:tc>
                <a:extLst>
                  <a:ext uri="{0D108BD9-81ED-4DB2-BD59-A6C34878D82A}">
                    <a16:rowId xmlns="" xmlns:a16="http://schemas.microsoft.com/office/drawing/2014/main" val="1247625525"/>
                  </a:ext>
                </a:extLst>
              </a:tr>
            </a:tbl>
          </a:graphicData>
        </a:graphic>
      </p:graphicFrame>
      <p:graphicFrame>
        <p:nvGraphicFramePr>
          <p:cNvPr id="24" name="Tableau 23"/>
          <p:cNvGraphicFramePr>
            <a:graphicFrameLocks noGrp="1"/>
          </p:cNvGraphicFramePr>
          <p:nvPr>
            <p:extLst>
              <p:ext uri="{D42A27DB-BD31-4B8C-83A1-F6EECF244321}">
                <p14:modId xmlns:p14="http://schemas.microsoft.com/office/powerpoint/2010/main" val="3525913967"/>
              </p:ext>
            </p:extLst>
          </p:nvPr>
        </p:nvGraphicFramePr>
        <p:xfrm>
          <a:off x="6588224" y="2945939"/>
          <a:ext cx="2019756" cy="1402080"/>
        </p:xfrm>
        <a:graphic>
          <a:graphicData uri="http://schemas.openxmlformats.org/drawingml/2006/table">
            <a:tbl>
              <a:tblPr firstRow="1" bandRow="1">
                <a:tableStyleId>{F5AB1C69-6EDB-4FF4-983F-18BD219EF322}</a:tableStyleId>
              </a:tblPr>
              <a:tblGrid>
                <a:gridCol w="1011644">
                  <a:extLst>
                    <a:ext uri="{9D8B030D-6E8A-4147-A177-3AD203B41FA5}">
                      <a16:colId xmlns="" xmlns:a16="http://schemas.microsoft.com/office/drawing/2014/main" val="20000"/>
                    </a:ext>
                  </a:extLst>
                </a:gridCol>
                <a:gridCol w="1008112">
                  <a:extLst>
                    <a:ext uri="{9D8B030D-6E8A-4147-A177-3AD203B41FA5}">
                      <a16:colId xmlns="" xmlns:a16="http://schemas.microsoft.com/office/drawing/2014/main" val="20001"/>
                    </a:ext>
                  </a:extLst>
                </a:gridCol>
              </a:tblGrid>
              <a:tr h="319940">
                <a:tc gridSpan="2">
                  <a:txBody>
                    <a:bodyPr/>
                    <a:lstStyle/>
                    <a:p>
                      <a:pPr algn="ctr"/>
                      <a:r>
                        <a:rPr lang="fr-FR" sz="1600" dirty="0"/>
                        <a:t>Lusignan</a:t>
                      </a:r>
                    </a:p>
                  </a:txBody>
                  <a:tcPr/>
                </a:tc>
                <a:tc hMerge="1">
                  <a:txBody>
                    <a:bodyPr/>
                    <a:lstStyle/>
                    <a:p>
                      <a:endParaRPr lang="fr-FR" dirty="0"/>
                    </a:p>
                  </a:txBody>
                  <a:tcPr/>
                </a:tc>
                <a:extLst>
                  <a:ext uri="{0D108BD9-81ED-4DB2-BD59-A6C34878D82A}">
                    <a16:rowId xmlns="" xmlns:a16="http://schemas.microsoft.com/office/drawing/2014/main" val="10000"/>
                  </a:ext>
                </a:extLst>
              </a:tr>
              <a:tr h="147781">
                <a:tc>
                  <a:txBody>
                    <a:bodyPr/>
                    <a:lstStyle/>
                    <a:p>
                      <a:pPr algn="ctr"/>
                      <a:r>
                        <a:rPr lang="fr-FR" sz="1000" dirty="0" smtClean="0"/>
                        <a:t>X</a:t>
                      </a:r>
                      <a:endParaRPr lang="fr-FR" sz="1000" dirty="0"/>
                    </a:p>
                  </a:txBody>
                  <a:tcPr anchor="ctr">
                    <a:solidFill>
                      <a:srgbClr val="00B050"/>
                    </a:solidFill>
                  </a:tcPr>
                </a:tc>
                <a:tc>
                  <a:txBody>
                    <a:bodyPr/>
                    <a:lstStyle/>
                    <a:p>
                      <a:pPr algn="ctr"/>
                      <a:r>
                        <a:rPr lang="fr-FR" sz="1000" dirty="0"/>
                        <a:t>2 ans /10</a:t>
                      </a:r>
                    </a:p>
                  </a:txBody>
                  <a:tcPr anchor="ctr">
                    <a:solidFill>
                      <a:srgbClr val="00B050"/>
                    </a:solidFill>
                  </a:tcPr>
                </a:tc>
                <a:extLst>
                  <a:ext uri="{0D108BD9-81ED-4DB2-BD59-A6C34878D82A}">
                    <a16:rowId xmlns="" xmlns:a16="http://schemas.microsoft.com/office/drawing/2014/main" val="10001"/>
                  </a:ext>
                </a:extLst>
              </a:tr>
              <a:tr h="0">
                <a:tc>
                  <a:txBody>
                    <a:bodyPr/>
                    <a:lstStyle/>
                    <a:p>
                      <a:pPr algn="ctr"/>
                      <a:r>
                        <a:rPr lang="fr-FR" sz="1000" dirty="0"/>
                        <a:t>X/2</a:t>
                      </a:r>
                    </a:p>
                  </a:txBody>
                  <a:tcPr anchor="ctr"/>
                </a:tc>
                <a:tc>
                  <a:txBody>
                    <a:bodyPr/>
                    <a:lstStyle/>
                    <a:p>
                      <a:pPr algn="ctr"/>
                      <a:r>
                        <a:rPr lang="fr-FR" sz="1000" dirty="0"/>
                        <a:t>5 / 10</a:t>
                      </a:r>
                    </a:p>
                  </a:txBody>
                  <a:tcPr anchor="ctr"/>
                </a:tc>
                <a:extLst>
                  <a:ext uri="{0D108BD9-81ED-4DB2-BD59-A6C34878D82A}">
                    <a16:rowId xmlns="" xmlns:a16="http://schemas.microsoft.com/office/drawing/2014/main" val="10002"/>
                  </a:ext>
                </a:extLst>
              </a:tr>
              <a:tr h="133677">
                <a:tc>
                  <a:txBody>
                    <a:bodyPr/>
                    <a:lstStyle/>
                    <a:p>
                      <a:pPr algn="ctr"/>
                      <a:r>
                        <a:rPr lang="fr-FR" sz="1000" dirty="0"/>
                        <a:t>0</a:t>
                      </a:r>
                    </a:p>
                  </a:txBody>
                  <a:tcPr anchor="ctr"/>
                </a:tc>
                <a:tc>
                  <a:txBody>
                    <a:bodyPr/>
                    <a:lstStyle/>
                    <a:p>
                      <a:pPr algn="ctr"/>
                      <a:r>
                        <a:rPr lang="fr-FR" sz="1000" dirty="0" smtClean="0"/>
                        <a:t>3 / 10</a:t>
                      </a:r>
                      <a:endParaRPr lang="fr-FR" sz="1000" dirty="0"/>
                    </a:p>
                  </a:txBody>
                  <a:tcPr anchor="ctr"/>
                </a:tc>
                <a:extLst>
                  <a:ext uri="{0D108BD9-81ED-4DB2-BD59-A6C34878D82A}">
                    <a16:rowId xmlns="" xmlns:a16="http://schemas.microsoft.com/office/drawing/2014/main" val="10003"/>
                  </a:ext>
                </a:extLst>
              </a:tr>
              <a:tr h="3199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err="1"/>
                        <a:t>Rdt</a:t>
                      </a:r>
                      <a:r>
                        <a:rPr lang="fr-FR" sz="1600" b="1" dirty="0"/>
                        <a:t> seuil</a:t>
                      </a:r>
                    </a:p>
                  </a:txBody>
                  <a:tcPr anchor="ctr"/>
                </a:tc>
                <a:tc>
                  <a:txBody>
                    <a:bodyPr/>
                    <a:lstStyle/>
                    <a:p>
                      <a:pPr algn="ctr"/>
                      <a:r>
                        <a:rPr lang="fr-FR" sz="1600" b="1" dirty="0"/>
                        <a:t>7,5 q/ha</a:t>
                      </a:r>
                    </a:p>
                  </a:txBody>
                  <a:tcPr anchor="ctr"/>
                </a:tc>
                <a:extLst>
                  <a:ext uri="{0D108BD9-81ED-4DB2-BD59-A6C34878D82A}">
                    <a16:rowId xmlns="" xmlns:a16="http://schemas.microsoft.com/office/drawing/2014/main" val="1736308925"/>
                  </a:ext>
                </a:extLst>
              </a:tr>
            </a:tbl>
          </a:graphicData>
        </a:graphic>
      </p:graphicFrame>
      <p:graphicFrame>
        <p:nvGraphicFramePr>
          <p:cNvPr id="25" name="Tableau 24"/>
          <p:cNvGraphicFramePr>
            <a:graphicFrameLocks noGrp="1"/>
          </p:cNvGraphicFramePr>
          <p:nvPr>
            <p:extLst>
              <p:ext uri="{D42A27DB-BD31-4B8C-83A1-F6EECF244321}">
                <p14:modId xmlns:p14="http://schemas.microsoft.com/office/powerpoint/2010/main" val="2045541540"/>
              </p:ext>
            </p:extLst>
          </p:nvPr>
        </p:nvGraphicFramePr>
        <p:xfrm>
          <a:off x="6206496" y="1215400"/>
          <a:ext cx="2253936" cy="1402080"/>
        </p:xfrm>
        <a:graphic>
          <a:graphicData uri="http://schemas.openxmlformats.org/drawingml/2006/table">
            <a:tbl>
              <a:tblPr firstRow="1" bandRow="1">
                <a:tableStyleId>{00A15C55-8517-42AA-B614-E9B94910E393}</a:tableStyleId>
              </a:tblPr>
              <a:tblGrid>
                <a:gridCol w="1126968">
                  <a:extLst>
                    <a:ext uri="{9D8B030D-6E8A-4147-A177-3AD203B41FA5}">
                      <a16:colId xmlns="" xmlns:a16="http://schemas.microsoft.com/office/drawing/2014/main" val="20000"/>
                    </a:ext>
                  </a:extLst>
                </a:gridCol>
                <a:gridCol w="1126968">
                  <a:extLst>
                    <a:ext uri="{9D8B030D-6E8A-4147-A177-3AD203B41FA5}">
                      <a16:colId xmlns="" xmlns:a16="http://schemas.microsoft.com/office/drawing/2014/main" val="20001"/>
                    </a:ext>
                  </a:extLst>
                </a:gridCol>
              </a:tblGrid>
              <a:tr h="319940">
                <a:tc gridSpan="2">
                  <a:txBody>
                    <a:bodyPr/>
                    <a:lstStyle/>
                    <a:p>
                      <a:pPr algn="ctr"/>
                      <a:r>
                        <a:rPr lang="fr-FR" sz="1600" dirty="0"/>
                        <a:t>Poitiers</a:t>
                      </a:r>
                    </a:p>
                  </a:txBody>
                  <a:tcPr/>
                </a:tc>
                <a:tc hMerge="1">
                  <a:txBody>
                    <a:bodyPr/>
                    <a:lstStyle/>
                    <a:p>
                      <a:endParaRPr lang="fr-FR" dirty="0"/>
                    </a:p>
                  </a:txBody>
                  <a:tcPr/>
                </a:tc>
                <a:extLst>
                  <a:ext uri="{0D108BD9-81ED-4DB2-BD59-A6C34878D82A}">
                    <a16:rowId xmlns="" xmlns:a16="http://schemas.microsoft.com/office/drawing/2014/main" val="10000"/>
                  </a:ext>
                </a:extLst>
              </a:tr>
              <a:tr h="150128">
                <a:tc>
                  <a:txBody>
                    <a:bodyPr/>
                    <a:lstStyle/>
                    <a:p>
                      <a:pPr algn="ctr"/>
                      <a:r>
                        <a:rPr lang="fr-FR" sz="1000" dirty="0"/>
                        <a:t>X</a:t>
                      </a:r>
                    </a:p>
                  </a:txBody>
                  <a:tcPr anchor="ctr">
                    <a:solidFill>
                      <a:srgbClr val="FF0000"/>
                    </a:solidFill>
                  </a:tcPr>
                </a:tc>
                <a:tc>
                  <a:txBody>
                    <a:bodyPr/>
                    <a:lstStyle/>
                    <a:p>
                      <a:pPr algn="ctr"/>
                      <a:r>
                        <a:rPr lang="fr-FR" sz="1000" dirty="0"/>
                        <a:t>&lt;1 an</a:t>
                      </a:r>
                      <a:r>
                        <a:rPr lang="fr-FR" sz="1000" baseline="0" dirty="0"/>
                        <a:t> / 10</a:t>
                      </a:r>
                      <a:endParaRPr lang="fr-FR" sz="1000" dirty="0"/>
                    </a:p>
                  </a:txBody>
                  <a:tcPr anchor="ctr">
                    <a:solidFill>
                      <a:srgbClr val="FF0000"/>
                    </a:solidFill>
                  </a:tcPr>
                </a:tc>
                <a:extLst>
                  <a:ext uri="{0D108BD9-81ED-4DB2-BD59-A6C34878D82A}">
                    <a16:rowId xmlns="" xmlns:a16="http://schemas.microsoft.com/office/drawing/2014/main" val="10001"/>
                  </a:ext>
                </a:extLst>
              </a:tr>
              <a:tr h="0">
                <a:tc>
                  <a:txBody>
                    <a:bodyPr/>
                    <a:lstStyle/>
                    <a:p>
                      <a:pPr algn="ctr"/>
                      <a:r>
                        <a:rPr lang="fr-FR" sz="1000" dirty="0"/>
                        <a:t>X/2</a:t>
                      </a:r>
                    </a:p>
                  </a:txBody>
                  <a:tcPr anchor="ctr"/>
                </a:tc>
                <a:tc>
                  <a:txBody>
                    <a:bodyPr/>
                    <a:lstStyle/>
                    <a:p>
                      <a:pPr algn="ctr"/>
                      <a:r>
                        <a:rPr lang="fr-FR" sz="1000" dirty="0"/>
                        <a:t>5 / 10</a:t>
                      </a:r>
                    </a:p>
                  </a:txBody>
                  <a:tcPr anchor="ctr"/>
                </a:tc>
                <a:extLst>
                  <a:ext uri="{0D108BD9-81ED-4DB2-BD59-A6C34878D82A}">
                    <a16:rowId xmlns="" xmlns:a16="http://schemas.microsoft.com/office/drawing/2014/main" val="10002"/>
                  </a:ext>
                </a:extLst>
              </a:tr>
              <a:tr h="0">
                <a:tc>
                  <a:txBody>
                    <a:bodyPr/>
                    <a:lstStyle/>
                    <a:p>
                      <a:pPr algn="ctr"/>
                      <a:r>
                        <a:rPr lang="fr-FR" sz="1000" dirty="0"/>
                        <a:t>0</a:t>
                      </a:r>
                    </a:p>
                  </a:txBody>
                  <a:tcPr anchor="ctr"/>
                </a:tc>
                <a:tc>
                  <a:txBody>
                    <a:bodyPr/>
                    <a:lstStyle/>
                    <a:p>
                      <a:pPr algn="ctr"/>
                      <a:r>
                        <a:rPr lang="fr-FR" sz="1000" dirty="0"/>
                        <a:t>5 / 10</a:t>
                      </a:r>
                    </a:p>
                  </a:txBody>
                  <a:tcPr anchor="ctr"/>
                </a:tc>
                <a:extLst>
                  <a:ext uri="{0D108BD9-81ED-4DB2-BD59-A6C34878D82A}">
                    <a16:rowId xmlns="" xmlns:a16="http://schemas.microsoft.com/office/drawing/2014/main" val="10003"/>
                  </a:ext>
                </a:extLst>
              </a:tr>
              <a:tr h="3199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err="1"/>
                        <a:t>Rdt</a:t>
                      </a:r>
                      <a:r>
                        <a:rPr lang="fr-FR" sz="1600" b="1" dirty="0"/>
                        <a:t> seuil</a:t>
                      </a:r>
                    </a:p>
                  </a:txBody>
                  <a:tcPr anchor="ctr"/>
                </a:tc>
                <a:tc>
                  <a:txBody>
                    <a:bodyPr/>
                    <a:lstStyle/>
                    <a:p>
                      <a:pPr algn="ctr"/>
                      <a:r>
                        <a:rPr lang="fr-FR" sz="1600" b="1" dirty="0"/>
                        <a:t>10 q/ha</a:t>
                      </a:r>
                    </a:p>
                  </a:txBody>
                  <a:tcPr anchor="ctr"/>
                </a:tc>
                <a:extLst>
                  <a:ext uri="{0D108BD9-81ED-4DB2-BD59-A6C34878D82A}">
                    <a16:rowId xmlns="" xmlns:a16="http://schemas.microsoft.com/office/drawing/2014/main" val="1838826553"/>
                  </a:ext>
                </a:extLst>
              </a:tr>
            </a:tbl>
          </a:graphicData>
        </a:graphic>
      </p:graphicFrame>
      <p:sp>
        <p:nvSpPr>
          <p:cNvPr id="26" name="ZoneTexte 25">
            <a:extLst>
              <a:ext uri="{FF2B5EF4-FFF2-40B4-BE49-F238E27FC236}">
                <a16:creationId xmlns="" xmlns:a16="http://schemas.microsoft.com/office/drawing/2014/main" id="{82A39B4E-D775-4C55-9BF9-2F38602E420B}"/>
              </a:ext>
            </a:extLst>
          </p:cNvPr>
          <p:cNvSpPr txBox="1"/>
          <p:nvPr/>
        </p:nvSpPr>
        <p:spPr>
          <a:xfrm>
            <a:off x="1590308" y="87015"/>
            <a:ext cx="7374180" cy="461665"/>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r>
              <a:rPr lang="fr-FR" sz="2400" dirty="0"/>
              <a:t>Rendements seuils pluriannuels (X) pour 350 €/t </a:t>
            </a:r>
          </a:p>
        </p:txBody>
      </p:sp>
      <p:sp>
        <p:nvSpPr>
          <p:cNvPr id="27" name="ZoneTexte 26">
            <a:extLst>
              <a:ext uri="{FF2B5EF4-FFF2-40B4-BE49-F238E27FC236}">
                <a16:creationId xmlns="" xmlns:a16="http://schemas.microsoft.com/office/drawing/2014/main" id="{4CBBA560-4C8E-4762-954A-D9F0D4AD0654}"/>
              </a:ext>
            </a:extLst>
          </p:cNvPr>
          <p:cNvSpPr txBox="1"/>
          <p:nvPr/>
        </p:nvSpPr>
        <p:spPr>
          <a:xfrm>
            <a:off x="3635896" y="1044025"/>
            <a:ext cx="2011018" cy="769441"/>
          </a:xfrm>
          <a:prstGeom prst="rect">
            <a:avLst/>
          </a:prstGeom>
          <a:solidFill>
            <a:schemeClr val="accent6">
              <a:lumMod val="60000"/>
              <a:lumOff val="40000"/>
            </a:schemeClr>
          </a:solidFill>
        </p:spPr>
        <p:txBody>
          <a:bodyPr wrap="square" rtlCol="0">
            <a:spAutoFit/>
          </a:bodyPr>
          <a:lstStyle/>
          <a:p>
            <a:pPr algn="ctr"/>
            <a:r>
              <a:rPr lang="fr-FR" sz="1400" dirty="0"/>
              <a:t>Date de semis : 5 juillet</a:t>
            </a:r>
          </a:p>
          <a:p>
            <a:pPr algn="ctr"/>
            <a:r>
              <a:rPr lang="fr-FR" b="1" dirty="0"/>
              <a:t>Cas-type </a:t>
            </a:r>
            <a:r>
              <a:rPr lang="fr-FR" b="1" dirty="0" smtClean="0"/>
              <a:t>Blé-NT-SD</a:t>
            </a:r>
          </a:p>
          <a:p>
            <a:pPr algn="ctr"/>
            <a:r>
              <a:rPr lang="fr-FR" sz="1050" i="1" dirty="0" smtClean="0"/>
              <a:t>(cas le plus favorable)</a:t>
            </a:r>
            <a:endParaRPr lang="fr-FR" sz="1050" i="1" dirty="0"/>
          </a:p>
        </p:txBody>
      </p:sp>
    </p:spTree>
    <p:extLst>
      <p:ext uri="{BB962C8B-B14F-4D97-AF65-F5344CB8AC3E}">
        <p14:creationId xmlns:p14="http://schemas.microsoft.com/office/powerpoint/2010/main" val="2773575110"/>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0"/>
            <a:ext cx="2133600" cy="365125"/>
          </a:xfrm>
        </p:spPr>
        <p:txBody>
          <a:bodyPr/>
          <a:lstStyle/>
          <a:p>
            <a:fld id="{158EBF25-1E81-4656-BBEC-1D192ACD98C0}" type="slidenum">
              <a:rPr lang="fr-FR" smtClean="0">
                <a:solidFill>
                  <a:prstClr val="black">
                    <a:tint val="75000"/>
                  </a:prstClr>
                </a:solidFill>
              </a:rPr>
              <a:pPr/>
              <a:t>28</a:t>
            </a:fld>
            <a:endParaRPr lang="fr-FR">
              <a:solidFill>
                <a:prstClr val="black">
                  <a:tint val="75000"/>
                </a:prstClr>
              </a:solidFill>
            </a:endParaRPr>
          </a:p>
        </p:txBody>
      </p:sp>
      <p:sp>
        <p:nvSpPr>
          <p:cNvPr id="6" name="Espace réservé du numéro de diapositive 4"/>
          <p:cNvSpPr txBox="1">
            <a:spLocks/>
          </p:cNvSpPr>
          <p:nvPr/>
        </p:nvSpPr>
        <p:spPr>
          <a:xfrm>
            <a:off x="8604448" y="6309321"/>
            <a:ext cx="432000" cy="432000"/>
          </a:xfrm>
          <a:prstGeom prst="flowChartConnector">
            <a:avLst/>
          </a:prstGeom>
          <a:solidFill>
            <a:srgbClr val="92D050"/>
          </a:solidFill>
        </p:spPr>
        <p:txBody>
          <a:bodyPr lIns="0" tIns="0" rIns="0" bIns="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28</a:t>
            </a:fld>
            <a:endParaRPr lang="fr-FR" sz="1400" b="1" dirty="0">
              <a:solidFill>
                <a:schemeClr val="bg1"/>
              </a:solidFill>
            </a:endParaRPr>
          </a:p>
        </p:txBody>
      </p:sp>
      <p:sp>
        <p:nvSpPr>
          <p:cNvPr id="4" name="ZoneTexte 3">
            <a:extLst>
              <a:ext uri="{FF2B5EF4-FFF2-40B4-BE49-F238E27FC236}">
                <a16:creationId xmlns="" xmlns:a16="http://schemas.microsoft.com/office/drawing/2014/main" id="{82A39B4E-D775-4C55-9BF9-2F38602E420B}"/>
              </a:ext>
            </a:extLst>
          </p:cNvPr>
          <p:cNvSpPr txBox="1"/>
          <p:nvPr/>
        </p:nvSpPr>
        <p:spPr>
          <a:xfrm>
            <a:off x="1605015" y="188640"/>
            <a:ext cx="6495377" cy="461665"/>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r>
              <a:rPr lang="fr-FR" sz="2400" dirty="0" smtClean="0"/>
              <a:t>Date de semis, faut-il viser un semis plus précoce ?</a:t>
            </a:r>
            <a:endParaRPr lang="fr-FR" sz="2400" dirty="0"/>
          </a:p>
        </p:txBody>
      </p:sp>
      <p:sp>
        <p:nvSpPr>
          <p:cNvPr id="7" name="Zone de texte 404">
            <a:extLst>
              <a:ext uri="{FF2B5EF4-FFF2-40B4-BE49-F238E27FC236}">
                <a16:creationId xmlns="" xmlns:a16="http://schemas.microsoft.com/office/drawing/2014/main" id="{0BE39784-36D8-4BEB-82E5-8457B4E8BDDD}"/>
              </a:ext>
            </a:extLst>
          </p:cNvPr>
          <p:cNvSpPr txBox="1"/>
          <p:nvPr/>
        </p:nvSpPr>
        <p:spPr>
          <a:xfrm>
            <a:off x="467592" y="1124744"/>
            <a:ext cx="8640912" cy="72008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0"/>
              </a:spcAft>
            </a:pPr>
            <a:r>
              <a:rPr lang="fr-FR" dirty="0">
                <a:effectLst/>
                <a:latin typeface="+mj-lt"/>
                <a:ea typeface="Calibri"/>
                <a:cs typeface="Times New Roman"/>
              </a:rPr>
              <a:t>Évolution de la fréquence de réussite en fonction de la date de semis </a:t>
            </a:r>
            <a:r>
              <a:rPr lang="fr-FR" dirty="0" smtClean="0">
                <a:effectLst/>
                <a:latin typeface="+mj-lt"/>
                <a:ea typeface="Calibri"/>
                <a:cs typeface="Times New Roman"/>
              </a:rPr>
              <a:t>  </a:t>
            </a:r>
            <a:r>
              <a:rPr lang="fr-FR" sz="1100" i="1" dirty="0" smtClean="0">
                <a:effectLst/>
                <a:latin typeface="+mj-lt"/>
                <a:ea typeface="Calibri"/>
                <a:cs typeface="Times New Roman"/>
              </a:rPr>
              <a:t>(</a:t>
            </a:r>
            <a:r>
              <a:rPr lang="fr-FR" sz="1100" i="1" dirty="0">
                <a:effectLst/>
                <a:latin typeface="+mj-lt"/>
                <a:ea typeface="Calibri"/>
                <a:cs typeface="Times New Roman"/>
              </a:rPr>
              <a:t>données climatiques 1990-2017)</a:t>
            </a:r>
            <a:endParaRPr lang="fr-FR" i="1" dirty="0">
              <a:effectLst/>
              <a:latin typeface="+mj-lt"/>
              <a:ea typeface="Calibri"/>
              <a:cs typeface="Times New Roman"/>
            </a:endParaRPr>
          </a:p>
        </p:txBody>
      </p:sp>
      <p:sp>
        <p:nvSpPr>
          <p:cNvPr id="12" name="ZoneTexte 11"/>
          <p:cNvSpPr txBox="1"/>
          <p:nvPr/>
        </p:nvSpPr>
        <p:spPr>
          <a:xfrm>
            <a:off x="1331640" y="1922632"/>
            <a:ext cx="6912768" cy="369332"/>
          </a:xfrm>
          <a:prstGeom prst="rect">
            <a:avLst/>
          </a:prstGeom>
          <a:noFill/>
        </p:spPr>
        <p:txBody>
          <a:bodyPr wrap="square" rtlCol="0">
            <a:spAutoFit/>
          </a:bodyPr>
          <a:lstStyle/>
          <a:p>
            <a:endParaRPr lang="fr-FR">
              <a:solidFill>
                <a:prstClr val="black"/>
              </a:solidFill>
            </a:endParaRPr>
          </a:p>
        </p:txBody>
      </p:sp>
      <p:graphicFrame>
        <p:nvGraphicFramePr>
          <p:cNvPr id="13" name="Graphique 12">
            <a:extLst>
              <a:ext uri="{FF2B5EF4-FFF2-40B4-BE49-F238E27FC236}">
                <a16:creationId xmlns="" xmlns:a16="http://schemas.microsoft.com/office/drawing/2014/main" id="{6C87A2D0-3C1D-4D50-ADE4-44ABF254A632}"/>
              </a:ext>
            </a:extLst>
          </p:cNvPr>
          <p:cNvGraphicFramePr>
            <a:graphicFrameLocks/>
          </p:cNvGraphicFramePr>
          <p:nvPr>
            <p:extLst>
              <p:ext uri="{D42A27DB-BD31-4B8C-83A1-F6EECF244321}">
                <p14:modId xmlns:p14="http://schemas.microsoft.com/office/powerpoint/2010/main" val="964157179"/>
              </p:ext>
            </p:extLst>
          </p:nvPr>
        </p:nvGraphicFramePr>
        <p:xfrm>
          <a:off x="4232715" y="1537628"/>
          <a:ext cx="4932548" cy="35166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aphique 13">
            <a:extLst>
              <a:ext uri="{FF2B5EF4-FFF2-40B4-BE49-F238E27FC236}">
                <a16:creationId xmlns="" xmlns:a16="http://schemas.microsoft.com/office/drawing/2014/main" id="{62E1D5F9-52FE-440D-A04B-C06BCE1946A3}"/>
              </a:ext>
            </a:extLst>
          </p:cNvPr>
          <p:cNvGraphicFramePr/>
          <p:nvPr>
            <p:extLst>
              <p:ext uri="{D42A27DB-BD31-4B8C-83A1-F6EECF244321}">
                <p14:modId xmlns:p14="http://schemas.microsoft.com/office/powerpoint/2010/main" val="3499079620"/>
              </p:ext>
            </p:extLst>
          </p:nvPr>
        </p:nvGraphicFramePr>
        <p:xfrm>
          <a:off x="-24392" y="2113693"/>
          <a:ext cx="4656455" cy="3312368"/>
        </p:xfrm>
        <a:graphic>
          <a:graphicData uri="http://schemas.openxmlformats.org/drawingml/2006/chart">
            <c:chart xmlns:c="http://schemas.openxmlformats.org/drawingml/2006/chart" xmlns:r="http://schemas.openxmlformats.org/officeDocument/2006/relationships" r:id="rId4"/>
          </a:graphicData>
        </a:graphic>
      </p:graphicFrame>
      <p:sp>
        <p:nvSpPr>
          <p:cNvPr id="16" name="ZoneTexte 15"/>
          <p:cNvSpPr txBox="1"/>
          <p:nvPr/>
        </p:nvSpPr>
        <p:spPr>
          <a:xfrm>
            <a:off x="755576" y="5457998"/>
            <a:ext cx="7992888" cy="723275"/>
          </a:xfrm>
          <a:prstGeom prst="rect">
            <a:avLst/>
          </a:prstGeom>
          <a:noFill/>
        </p:spPr>
        <p:txBody>
          <a:bodyPr wrap="square" rtlCol="0">
            <a:spAutoFit/>
          </a:bodyPr>
          <a:lstStyle/>
          <a:p>
            <a:pPr marL="285750" indent="-285750">
              <a:spcBef>
                <a:spcPts val="600"/>
              </a:spcBef>
              <a:buFont typeface="Wingdings" panose="05000000000000000000" pitchFamily="2" charset="2"/>
              <a:buChar char="Ø"/>
            </a:pPr>
            <a:r>
              <a:rPr lang="fr-FR" dirty="0" smtClean="0"/>
              <a:t>Semis Précoce = « pas un gage de réussite » : </a:t>
            </a:r>
            <a:r>
              <a:rPr lang="fr-FR" dirty="0" smtClean="0">
                <a:solidFill>
                  <a:srgbClr val="C00000"/>
                </a:solidFill>
              </a:rPr>
              <a:t>floraison en période sèche</a:t>
            </a:r>
          </a:p>
          <a:p>
            <a:pPr marL="285750" indent="-285750">
              <a:spcBef>
                <a:spcPts val="600"/>
              </a:spcBef>
              <a:buFont typeface="Wingdings" panose="05000000000000000000" pitchFamily="2" charset="2"/>
              <a:buChar char="Ø"/>
            </a:pPr>
            <a:r>
              <a:rPr lang="fr-FR" dirty="0" smtClean="0"/>
              <a:t>Semis optimal autour du 15 juillet à Lusignan</a:t>
            </a:r>
            <a:endParaRPr lang="fr-FR" dirty="0"/>
          </a:p>
        </p:txBody>
      </p:sp>
      <p:sp>
        <p:nvSpPr>
          <p:cNvPr id="17" name="Rectangle à coins arrondis 16"/>
          <p:cNvSpPr/>
          <p:nvPr/>
        </p:nvSpPr>
        <p:spPr>
          <a:xfrm>
            <a:off x="5940152" y="1786947"/>
            <a:ext cx="1342495" cy="33831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FFFF00"/>
                </a:solidFill>
              </a:rPr>
              <a:t>Lusignan</a:t>
            </a:r>
            <a:endParaRPr lang="fr-FR" sz="2000" b="1" dirty="0">
              <a:solidFill>
                <a:srgbClr val="FFFF00"/>
              </a:solidFill>
            </a:endParaRPr>
          </a:p>
        </p:txBody>
      </p:sp>
      <p:sp>
        <p:nvSpPr>
          <p:cNvPr id="18" name="Rectangle à coins arrondis 17"/>
          <p:cNvSpPr/>
          <p:nvPr/>
        </p:nvSpPr>
        <p:spPr>
          <a:xfrm>
            <a:off x="1763688" y="1753473"/>
            <a:ext cx="1342495" cy="33831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FFFF00"/>
                </a:solidFill>
              </a:rPr>
              <a:t>Poitiers</a:t>
            </a:r>
            <a:endParaRPr lang="fr-FR" sz="2000" b="1" dirty="0">
              <a:solidFill>
                <a:srgbClr val="FFFF00"/>
              </a:solidFill>
            </a:endParaRPr>
          </a:p>
        </p:txBody>
      </p:sp>
      <p:sp>
        <p:nvSpPr>
          <p:cNvPr id="2" name="Rectangle 1"/>
          <p:cNvSpPr/>
          <p:nvPr/>
        </p:nvSpPr>
        <p:spPr>
          <a:xfrm>
            <a:off x="4283968" y="1484784"/>
            <a:ext cx="4320480" cy="3672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7744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1"/>
            <a:ext cx="2133600" cy="365125"/>
          </a:xfrm>
        </p:spPr>
        <p:txBody>
          <a:bodyPr/>
          <a:lstStyle/>
          <a:p>
            <a:fld id="{158EBF25-1E81-4656-BBEC-1D192ACD98C0}" type="slidenum">
              <a:rPr lang="fr-FR" smtClean="0">
                <a:solidFill>
                  <a:prstClr val="black">
                    <a:tint val="75000"/>
                  </a:prstClr>
                </a:solidFill>
              </a:rPr>
              <a:pPr/>
              <a:t>29</a:t>
            </a:fld>
            <a:endParaRPr lang="fr-FR" dirty="0">
              <a:solidFill>
                <a:prstClr val="black">
                  <a:tint val="75000"/>
                </a:prstClr>
              </a:solidFill>
            </a:endParaRPr>
          </a:p>
        </p:txBody>
      </p:sp>
      <p:sp>
        <p:nvSpPr>
          <p:cNvPr id="13"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algn="ctr">
              <a:defRPr sz="1600" b="1">
                <a:solidFill>
                  <a:prstClr val="white"/>
                </a:solidFill>
              </a:defRPr>
            </a:lvl1pPr>
          </a:lstStyle>
          <a:p>
            <a:fld id="{158EBF25-1E81-4656-BBEC-1D192ACD98C0}" type="slidenum">
              <a:rPr lang="fr-FR"/>
              <a:pPr/>
              <a:t>29</a:t>
            </a:fld>
            <a:endParaRPr lang="fr-FR" dirty="0"/>
          </a:p>
        </p:txBody>
      </p:sp>
      <p:sp>
        <p:nvSpPr>
          <p:cNvPr id="12" name="ZoneTexte 11"/>
          <p:cNvSpPr txBox="1"/>
          <p:nvPr/>
        </p:nvSpPr>
        <p:spPr>
          <a:xfrm>
            <a:off x="1547664" y="116632"/>
            <a:ext cx="6912763" cy="707886"/>
          </a:xfrm>
          <a:prstGeom prst="rect">
            <a:avLst/>
          </a:prstGeom>
          <a:noFill/>
        </p:spPr>
        <p:txBody>
          <a:bodyPr wrap="square" rtlCol="0">
            <a:spAutoFit/>
          </a:bodyPr>
          <a:lstStyle>
            <a:defPPr>
              <a:defRPr lang="fr-FR"/>
            </a:defPPr>
            <a:lvl1pPr>
              <a:defRPr sz="2400">
                <a:latin typeface="Berlin Sans FB" pitchFamily="34" charset="0"/>
                <a:ea typeface="Verdana" pitchFamily="34" charset="0"/>
                <a:cs typeface="Verdana" pitchFamily="34" charset="0"/>
              </a:defRPr>
            </a:lvl1pPr>
          </a:lstStyle>
          <a:p>
            <a:r>
              <a:rPr lang="fr-FR" dirty="0"/>
              <a:t>Un climat futur en faveur des cultures dérobées </a:t>
            </a:r>
            <a:r>
              <a:rPr lang="fr-FR" dirty="0" smtClean="0"/>
              <a:t>?</a:t>
            </a:r>
          </a:p>
          <a:p>
            <a:pPr algn="ctr"/>
            <a:r>
              <a:rPr lang="fr-FR" sz="1600" dirty="0" smtClean="0">
                <a:solidFill>
                  <a:srgbClr val="000099"/>
                </a:solidFill>
              </a:rPr>
              <a:t>Comparaison de 2 périodes : 1990-2003 &amp; 2004-2017 </a:t>
            </a:r>
            <a:endParaRPr lang="fr-FR" sz="1600" dirty="0">
              <a:solidFill>
                <a:srgbClr val="000099"/>
              </a:solidFill>
            </a:endParaRPr>
          </a:p>
        </p:txBody>
      </p:sp>
      <p:grpSp>
        <p:nvGrpSpPr>
          <p:cNvPr id="3" name="Groupe 2"/>
          <p:cNvGrpSpPr/>
          <p:nvPr/>
        </p:nvGrpSpPr>
        <p:grpSpPr>
          <a:xfrm>
            <a:off x="539552" y="1191767"/>
            <a:ext cx="8136927" cy="4284386"/>
            <a:chOff x="467521" y="944328"/>
            <a:chExt cx="8136927" cy="4284386"/>
          </a:xfrm>
        </p:grpSpPr>
        <p:grpSp>
          <p:nvGrpSpPr>
            <p:cNvPr id="4" name="Groupe 3"/>
            <p:cNvGrpSpPr/>
            <p:nvPr/>
          </p:nvGrpSpPr>
          <p:grpSpPr>
            <a:xfrm>
              <a:off x="467521" y="944328"/>
              <a:ext cx="8136927" cy="4284386"/>
              <a:chOff x="-563512" y="-667092"/>
              <a:chExt cx="7074971" cy="3606643"/>
            </a:xfrm>
          </p:grpSpPr>
          <p:grpSp>
            <p:nvGrpSpPr>
              <p:cNvPr id="6" name="Groupe 5"/>
              <p:cNvGrpSpPr/>
              <p:nvPr/>
            </p:nvGrpSpPr>
            <p:grpSpPr>
              <a:xfrm>
                <a:off x="-563512" y="-667092"/>
                <a:ext cx="7074971" cy="3606643"/>
                <a:chOff x="-577193" y="-667092"/>
                <a:chExt cx="7074971" cy="3606643"/>
              </a:xfrm>
            </p:grpSpPr>
            <p:graphicFrame>
              <p:nvGraphicFramePr>
                <p:cNvPr id="8" name="Graphique 7">
                  <a:extLst>
                    <a:ext uri="{FF2B5EF4-FFF2-40B4-BE49-F238E27FC236}">
                      <a16:creationId xmlns="" xmlns:a16="http://schemas.microsoft.com/office/drawing/2014/main" id="{88730978-F003-4CB2-ACE4-C0D2B79F293E}"/>
                    </a:ext>
                  </a:extLst>
                </p:cNvPr>
                <p:cNvGraphicFramePr/>
                <p:nvPr>
                  <p:extLst>
                    <p:ext uri="{D42A27DB-BD31-4B8C-83A1-F6EECF244321}">
                      <p14:modId xmlns:p14="http://schemas.microsoft.com/office/powerpoint/2010/main" val="1281856800"/>
                    </p:ext>
                  </p:extLst>
                </p:nvPr>
              </p:nvGraphicFramePr>
              <p:xfrm>
                <a:off x="-577193" y="-667092"/>
                <a:ext cx="7074971" cy="3570767"/>
              </p:xfrm>
              <a:graphic>
                <a:graphicData uri="http://schemas.openxmlformats.org/drawingml/2006/chart">
                  <c:chart xmlns:c="http://schemas.openxmlformats.org/drawingml/2006/chart" xmlns:r="http://schemas.openxmlformats.org/officeDocument/2006/relationships" r:id="rId3"/>
                </a:graphicData>
              </a:graphic>
            </p:graphicFrame>
            <p:sp>
              <p:nvSpPr>
                <p:cNvPr id="9" name="Zone de texte 224"/>
                <p:cNvSpPr txBox="1"/>
                <p:nvPr/>
              </p:nvSpPr>
              <p:spPr>
                <a:xfrm>
                  <a:off x="-231253" y="2758188"/>
                  <a:ext cx="6636638" cy="181363"/>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ysClr val="windowText" lastClr="000000"/>
                      </a:solidFill>
                      <a:effectLst/>
                      <a:uLnTx/>
                      <a:uFillTx/>
                      <a:latin typeface="Times New Roman"/>
                      <a:ea typeface="Calibri"/>
                      <a:cs typeface="Times New Roman"/>
                    </a:rPr>
                    <a:t>Différences de cumuls de pluviométrie pour les 6 stations climatiques du </a:t>
                  </a:r>
                  <a:r>
                    <a:rPr kumimoji="0" lang="fr-FR" sz="1400" b="0" i="0" u="none" strike="noStrike" kern="0" cap="none" spc="0" normalizeH="0" baseline="0" noProof="0" dirty="0" smtClean="0">
                      <a:ln>
                        <a:noFill/>
                      </a:ln>
                      <a:solidFill>
                        <a:sysClr val="windowText" lastClr="000000"/>
                      </a:solidFill>
                      <a:effectLst/>
                      <a:uLnTx/>
                      <a:uFillTx/>
                      <a:latin typeface="Times New Roman"/>
                      <a:ea typeface="Calibri"/>
                      <a:cs typeface="Times New Roman"/>
                    </a:rPr>
                    <a:t>Nord Nouvelle Aquitaine </a:t>
                  </a:r>
                  <a:endParaRPr kumimoji="0" lang="fr-FR" sz="14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grpSp>
          <p:cxnSp>
            <p:nvCxnSpPr>
              <p:cNvPr id="7" name="Connecteur droit 6"/>
              <p:cNvCxnSpPr>
                <a:cxnSpLocks/>
              </p:cNvCxnSpPr>
              <p:nvPr/>
            </p:nvCxnSpPr>
            <p:spPr>
              <a:xfrm>
                <a:off x="4445303" y="-662896"/>
                <a:ext cx="0" cy="3145782"/>
              </a:xfrm>
              <a:prstGeom prst="line">
                <a:avLst/>
              </a:prstGeom>
              <a:noFill/>
              <a:ln w="19050" cap="flat" cmpd="sng" algn="ctr">
                <a:solidFill>
                  <a:srgbClr val="4472C4"/>
                </a:solidFill>
                <a:prstDash val="sysDash"/>
                <a:miter lim="800000"/>
              </a:ln>
              <a:effectLst/>
            </p:spPr>
          </p:cxnSp>
        </p:grpSp>
        <p:sp>
          <p:nvSpPr>
            <p:cNvPr id="2" name="Rectangle 1"/>
            <p:cNvSpPr/>
            <p:nvPr/>
          </p:nvSpPr>
          <p:spPr>
            <a:xfrm>
              <a:off x="7308304" y="980728"/>
              <a:ext cx="936104"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7308304" y="3645024"/>
              <a:ext cx="936104"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 name="Groupe 15"/>
          <p:cNvGrpSpPr/>
          <p:nvPr/>
        </p:nvGrpSpPr>
        <p:grpSpPr>
          <a:xfrm>
            <a:off x="2267744" y="5836622"/>
            <a:ext cx="4392535" cy="369332"/>
            <a:chOff x="2267744" y="5836622"/>
            <a:chExt cx="4392535" cy="369332"/>
          </a:xfrm>
        </p:grpSpPr>
        <p:sp>
          <p:nvSpPr>
            <p:cNvPr id="15" name="Flèche : droite 3">
              <a:extLst>
                <a:ext uri="{FF2B5EF4-FFF2-40B4-BE49-F238E27FC236}">
                  <a16:creationId xmlns="" xmlns:a16="http://schemas.microsoft.com/office/drawing/2014/main" id="{C6657D78-22D7-42F7-96FD-F7FB317D2336}"/>
                </a:ext>
              </a:extLst>
            </p:cNvPr>
            <p:cNvSpPr/>
            <p:nvPr/>
          </p:nvSpPr>
          <p:spPr>
            <a:xfrm>
              <a:off x="2267744" y="5877272"/>
              <a:ext cx="720080" cy="288032"/>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3059879" y="5836622"/>
              <a:ext cx="3600400" cy="369332"/>
            </a:xfrm>
            <a:prstGeom prst="rect">
              <a:avLst/>
            </a:prstGeom>
            <a:noFill/>
          </p:spPr>
          <p:txBody>
            <a:bodyPr wrap="square" rtlCol="0">
              <a:spAutoFit/>
            </a:bodyPr>
            <a:lstStyle/>
            <a:p>
              <a:r>
                <a:rPr lang="fr-FR" dirty="0"/>
                <a:t>Climat </a:t>
              </a:r>
              <a:r>
                <a:rPr lang="fr-FR" dirty="0" smtClean="0"/>
                <a:t>en  </a:t>
              </a:r>
              <a:r>
                <a:rPr lang="fr-FR" dirty="0"/>
                <a:t>tendance </a:t>
              </a:r>
              <a:r>
                <a:rPr lang="fr-FR" dirty="0" smtClean="0"/>
                <a:t>« favorable » ?  </a:t>
              </a:r>
              <a:endParaRPr lang="fr-FR" dirty="0"/>
            </a:p>
          </p:txBody>
        </p:sp>
      </p:grpSp>
      <p:sp>
        <p:nvSpPr>
          <p:cNvPr id="17" name="ZoneTexte 16">
            <a:extLst>
              <a:ext uri="{FF2B5EF4-FFF2-40B4-BE49-F238E27FC236}">
                <a16:creationId xmlns="" xmlns:a16="http://schemas.microsoft.com/office/drawing/2014/main" id="{AD160857-EA90-4B66-A485-9648FC079B4A}"/>
              </a:ext>
            </a:extLst>
          </p:cNvPr>
          <p:cNvSpPr txBox="1"/>
          <p:nvPr/>
        </p:nvSpPr>
        <p:spPr>
          <a:xfrm>
            <a:off x="1691685" y="1815374"/>
            <a:ext cx="4536488" cy="2787709"/>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0848220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19672" y="116632"/>
            <a:ext cx="6334702" cy="523220"/>
          </a:xfrm>
          <a:prstGeom prst="rect">
            <a:avLst/>
          </a:prstGeom>
          <a:noFill/>
        </p:spPr>
        <p:txBody>
          <a:bodyPr wrap="square" rtlCol="0">
            <a:spAutoFit/>
          </a:bodyPr>
          <a:lstStyle/>
          <a:p>
            <a:pPr algn="ctr"/>
            <a:r>
              <a:rPr lang="fr-FR" sz="2800" dirty="0" smtClean="0">
                <a:latin typeface="Berlin Sans FB" pitchFamily="34" charset="0"/>
                <a:ea typeface="Verdana" pitchFamily="34" charset="0"/>
                <a:cs typeface="Verdana" pitchFamily="34" charset="0"/>
              </a:rPr>
              <a:t>Pourquoi développer cette technique ?</a:t>
            </a:r>
            <a:endParaRPr lang="fr-FR" sz="2800" dirty="0">
              <a:latin typeface="Berlin Sans FB" pitchFamily="34" charset="0"/>
              <a:ea typeface="Verdana" pitchFamily="34" charset="0"/>
              <a:cs typeface="Verdana" pitchFamily="34" charset="0"/>
            </a:endParaRPr>
          </a:p>
        </p:txBody>
      </p:sp>
      <p:sp>
        <p:nvSpPr>
          <p:cNvPr id="23" name="Espace réservé du numéro de diapositive 4"/>
          <p:cNvSpPr txBox="1">
            <a:spLocks/>
          </p:cNvSpPr>
          <p:nvPr/>
        </p:nvSpPr>
        <p:spPr>
          <a:xfrm>
            <a:off x="8604448" y="6309321"/>
            <a:ext cx="432000" cy="432000"/>
          </a:xfrm>
          <a:prstGeom prst="flowChartConnector">
            <a:avLst/>
          </a:prstGeom>
          <a:solidFill>
            <a:srgbClr val="92D050"/>
          </a:solidFill>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3</a:t>
            </a:fld>
            <a:endParaRPr lang="fr-FR" sz="1600" b="1" dirty="0">
              <a:solidFill>
                <a:schemeClr val="bg1"/>
              </a:solidFill>
            </a:endParaRPr>
          </a:p>
        </p:txBody>
      </p:sp>
      <p:pic>
        <p:nvPicPr>
          <p:cNvPr id="25" name="Picture 10" descr="ques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998" y="633321"/>
            <a:ext cx="1084589"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p:cNvSpPr txBox="1"/>
          <p:nvPr/>
        </p:nvSpPr>
        <p:spPr>
          <a:xfrm>
            <a:off x="299802" y="1857612"/>
            <a:ext cx="8664326" cy="4740498"/>
          </a:xfrm>
          <a:prstGeom prst="rect">
            <a:avLst/>
          </a:prstGeom>
          <a:noFill/>
        </p:spPr>
        <p:txBody>
          <a:bodyPr wrap="square" rtlCol="0">
            <a:noAutofit/>
          </a:bodyPr>
          <a:lstStyle/>
          <a:p>
            <a:r>
              <a:rPr lang="fr-FR" sz="2400" dirty="0" smtClean="0">
                <a:sym typeface="Wingdings"/>
              </a:rPr>
              <a:t>- Obligation de cultures intermédiaires</a:t>
            </a:r>
          </a:p>
          <a:p>
            <a:r>
              <a:rPr lang="fr-FR" sz="2400" dirty="0" smtClean="0">
                <a:sym typeface="Wingdings"/>
              </a:rPr>
              <a:t>			</a:t>
            </a:r>
            <a:r>
              <a:rPr lang="fr-FR" sz="2200" i="1" dirty="0" smtClean="0">
                <a:solidFill>
                  <a:srgbClr val="000099"/>
                </a:solidFill>
                <a:sym typeface="Wingdings"/>
              </a:rPr>
              <a:t> transformer « contraintes » en opportunités</a:t>
            </a:r>
            <a:endParaRPr lang="fr-FR" sz="2200" i="1" dirty="0">
              <a:solidFill>
                <a:srgbClr val="000099"/>
              </a:solidFill>
              <a:sym typeface="Wingdings"/>
            </a:endParaRPr>
          </a:p>
          <a:p>
            <a:endParaRPr lang="fr-FR" sz="2000" dirty="0" smtClean="0"/>
          </a:p>
          <a:p>
            <a:r>
              <a:rPr lang="fr-FR" sz="2400" dirty="0" smtClean="0">
                <a:sym typeface="Wingdings"/>
              </a:rPr>
              <a:t>- Azote disponible à l’automne dans nos sols</a:t>
            </a:r>
          </a:p>
          <a:p>
            <a:r>
              <a:rPr lang="fr-FR" sz="2400" dirty="0" smtClean="0">
                <a:sym typeface="Wingdings"/>
              </a:rPr>
              <a:t>			</a:t>
            </a:r>
            <a:r>
              <a:rPr lang="fr-FR" sz="2200" i="1" dirty="0">
                <a:solidFill>
                  <a:srgbClr val="000099"/>
                </a:solidFill>
                <a:sym typeface="Wingdings"/>
              </a:rPr>
              <a:t> </a:t>
            </a:r>
            <a:r>
              <a:rPr lang="fr-FR" sz="2200" i="1" dirty="0" smtClean="0">
                <a:solidFill>
                  <a:srgbClr val="000099"/>
                </a:solidFill>
                <a:sym typeface="Wingdings"/>
              </a:rPr>
              <a:t>nécessité de valoriser cet azote disponible </a:t>
            </a:r>
            <a:endParaRPr lang="fr-FR" sz="2200" i="1" dirty="0">
              <a:solidFill>
                <a:srgbClr val="000099"/>
              </a:solidFill>
              <a:sym typeface="Wingdings"/>
            </a:endParaRPr>
          </a:p>
          <a:p>
            <a:endParaRPr lang="fr-FR" sz="2400" dirty="0" smtClean="0">
              <a:sym typeface="Wingdings"/>
            </a:endParaRPr>
          </a:p>
          <a:p>
            <a:r>
              <a:rPr lang="fr-FR" sz="2400" dirty="0" smtClean="0">
                <a:sym typeface="Wingdings"/>
              </a:rPr>
              <a:t>- Diminution forte des protéagineux  </a:t>
            </a:r>
            <a:r>
              <a:rPr lang="fr-FR" i="1" dirty="0" smtClean="0">
                <a:sym typeface="Wingdings"/>
              </a:rPr>
              <a:t>(pois)   </a:t>
            </a:r>
            <a:r>
              <a:rPr lang="fr-FR" sz="2400" dirty="0" smtClean="0">
                <a:sym typeface="Wingdings"/>
              </a:rPr>
              <a:t>car marge annuelle moins intéressante….. 	</a:t>
            </a:r>
            <a:r>
              <a:rPr lang="fr-FR" sz="2200" i="1" dirty="0">
                <a:solidFill>
                  <a:srgbClr val="000099"/>
                </a:solidFill>
                <a:sym typeface="Wingdings"/>
              </a:rPr>
              <a:t> </a:t>
            </a:r>
            <a:r>
              <a:rPr lang="fr-FR" sz="2200" i="1" dirty="0" smtClean="0">
                <a:solidFill>
                  <a:srgbClr val="000099"/>
                </a:solidFill>
                <a:sym typeface="Wingdings"/>
              </a:rPr>
              <a:t>pourtant, intéressant pour la rotation </a:t>
            </a:r>
            <a:endParaRPr lang="fr-FR" sz="2200" i="1" dirty="0">
              <a:solidFill>
                <a:srgbClr val="000099"/>
              </a:solidFill>
              <a:sym typeface="Wingdings"/>
            </a:endParaRPr>
          </a:p>
          <a:p>
            <a:endParaRPr lang="fr-FR" sz="2800" dirty="0" smtClean="0"/>
          </a:p>
          <a:p>
            <a:r>
              <a:rPr lang="fr-FR" sz="2400" dirty="0" smtClean="0">
                <a:sym typeface="Wingdings"/>
              </a:rPr>
              <a:t>- Baisse de revenus des céréaliers et opportunités « d’intensifier à l’hectare » nos rotations</a:t>
            </a:r>
          </a:p>
          <a:p>
            <a:r>
              <a:rPr lang="fr-FR" sz="2400" dirty="0" smtClean="0"/>
              <a:t>			</a:t>
            </a:r>
            <a:r>
              <a:rPr lang="fr-FR" sz="2200" i="1" dirty="0">
                <a:solidFill>
                  <a:srgbClr val="000099"/>
                </a:solidFill>
                <a:sym typeface="Wingdings"/>
              </a:rPr>
              <a:t> </a:t>
            </a:r>
            <a:r>
              <a:rPr lang="fr-FR" sz="2200" i="1" dirty="0" smtClean="0">
                <a:solidFill>
                  <a:srgbClr val="000099"/>
                </a:solidFill>
                <a:sym typeface="Wingdings"/>
              </a:rPr>
              <a:t>opportunité ?</a:t>
            </a:r>
            <a:endParaRPr lang="fr-FR" sz="2200" i="1" dirty="0">
              <a:solidFill>
                <a:srgbClr val="000099"/>
              </a:solidFill>
              <a:sym typeface="Wingdings"/>
            </a:endParaRPr>
          </a:p>
        </p:txBody>
      </p:sp>
      <p:sp>
        <p:nvSpPr>
          <p:cNvPr id="3" name="Rectangle 2"/>
          <p:cNvSpPr/>
          <p:nvPr/>
        </p:nvSpPr>
        <p:spPr>
          <a:xfrm>
            <a:off x="5004048" y="1052736"/>
            <a:ext cx="3960080" cy="461665"/>
          </a:xfrm>
          <a:prstGeom prst="rect">
            <a:avLst/>
          </a:prstGeom>
          <a:gradFill flip="none" rotWithShape="1">
            <a:gsLst>
              <a:gs pos="0">
                <a:schemeClr val="accent1">
                  <a:tint val="66000"/>
                  <a:satMod val="160000"/>
                </a:schemeClr>
              </a:gs>
              <a:gs pos="84000">
                <a:srgbClr val="DDE5F4"/>
              </a:gs>
              <a:gs pos="68000">
                <a:schemeClr val="accent1">
                  <a:tint val="44500"/>
                  <a:satMod val="160000"/>
                </a:schemeClr>
              </a:gs>
              <a:gs pos="100000">
                <a:schemeClr val="accent1">
                  <a:tint val="23500"/>
                  <a:satMod val="160000"/>
                </a:schemeClr>
              </a:gs>
            </a:gsLst>
            <a:path path="rect">
              <a:fillToRect r="100000" b="100000"/>
            </a:path>
            <a:tileRect l="-100000" t="-100000"/>
          </a:gradFill>
          <a:effectLst>
            <a:glow>
              <a:schemeClr val="accent1">
                <a:alpha val="40000"/>
              </a:schemeClr>
            </a:glow>
            <a:softEdge rad="63500"/>
          </a:effectLst>
        </p:spPr>
        <p:txBody>
          <a:bodyPr wrap="square">
            <a:spAutoFit/>
          </a:bodyPr>
          <a:lstStyle/>
          <a:p>
            <a:r>
              <a:rPr lang="fr-FR" sz="2400" i="1" dirty="0" smtClean="0">
                <a:solidFill>
                  <a:schemeClr val="tx2"/>
                </a:solidFill>
              </a:rPr>
              <a:t> en nord Nouvelle Aquitaine</a:t>
            </a:r>
            <a:endParaRPr lang="fr-FR" sz="2400" i="1" dirty="0">
              <a:solidFill>
                <a:schemeClr val="tx2"/>
              </a:solidFill>
            </a:endParaRPr>
          </a:p>
        </p:txBody>
      </p:sp>
    </p:spTree>
    <p:extLst>
      <p:ext uri="{BB962C8B-B14F-4D97-AF65-F5344CB8AC3E}">
        <p14:creationId xmlns:p14="http://schemas.microsoft.com/office/powerpoint/2010/main" val="13677779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1"/>
            <a:ext cx="2133600" cy="365125"/>
          </a:xfrm>
        </p:spPr>
        <p:txBody>
          <a:bodyPr/>
          <a:lstStyle/>
          <a:p>
            <a:fld id="{158EBF25-1E81-4656-BBEC-1D192ACD98C0}" type="slidenum">
              <a:rPr lang="fr-FR" smtClean="0">
                <a:solidFill>
                  <a:prstClr val="black">
                    <a:tint val="75000"/>
                  </a:prstClr>
                </a:solidFill>
              </a:rPr>
              <a:pPr/>
              <a:t>30</a:t>
            </a:fld>
            <a:endParaRPr lang="fr-FR" dirty="0">
              <a:solidFill>
                <a:prstClr val="black">
                  <a:tint val="75000"/>
                </a:prstClr>
              </a:solidFill>
            </a:endParaRPr>
          </a:p>
        </p:txBody>
      </p:sp>
      <p:sp>
        <p:nvSpPr>
          <p:cNvPr id="13"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algn="ctr">
              <a:defRPr sz="1600" b="1">
                <a:solidFill>
                  <a:prstClr val="white"/>
                </a:solidFill>
              </a:defRPr>
            </a:lvl1pPr>
          </a:lstStyle>
          <a:p>
            <a:fld id="{158EBF25-1E81-4656-BBEC-1D192ACD98C0}" type="slidenum">
              <a:rPr lang="fr-FR"/>
              <a:pPr/>
              <a:t>30</a:t>
            </a:fld>
            <a:endParaRPr lang="fr-FR" dirty="0"/>
          </a:p>
        </p:txBody>
      </p:sp>
      <p:sp>
        <p:nvSpPr>
          <p:cNvPr id="2" name="ZoneTexte 1"/>
          <p:cNvSpPr txBox="1"/>
          <p:nvPr/>
        </p:nvSpPr>
        <p:spPr>
          <a:xfrm>
            <a:off x="2627784" y="188640"/>
            <a:ext cx="4608512" cy="523220"/>
          </a:xfrm>
          <a:prstGeom prst="rect">
            <a:avLst/>
          </a:prstGeom>
          <a:noFill/>
        </p:spPr>
        <p:txBody>
          <a:bodyPr wrap="square" rtlCol="0">
            <a:spAutoFit/>
          </a:bodyPr>
          <a:lstStyle/>
          <a:p>
            <a:r>
              <a:rPr lang="fr-FR" sz="2800" dirty="0" smtClean="0">
                <a:latin typeface="Berlin Sans FB" pitchFamily="34" charset="0"/>
                <a:ea typeface="Verdana" pitchFamily="34" charset="0"/>
                <a:cs typeface="Verdana" pitchFamily="34" charset="0"/>
              </a:rPr>
              <a:t>Conclusions - Perspectives</a:t>
            </a:r>
            <a:endParaRPr lang="fr-FR" sz="2800" dirty="0">
              <a:latin typeface="Berlin Sans FB" pitchFamily="34" charset="0"/>
              <a:ea typeface="Verdana" pitchFamily="34" charset="0"/>
              <a:cs typeface="Verdana" pitchFamily="34" charset="0"/>
            </a:endParaRPr>
          </a:p>
        </p:txBody>
      </p:sp>
      <p:sp>
        <p:nvSpPr>
          <p:cNvPr id="3" name="ZoneTexte 2"/>
          <p:cNvSpPr txBox="1"/>
          <p:nvPr/>
        </p:nvSpPr>
        <p:spPr>
          <a:xfrm>
            <a:off x="1016546" y="1251332"/>
            <a:ext cx="8006684" cy="4985980"/>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t>Sarrasin : culture </a:t>
            </a:r>
            <a:r>
              <a:rPr lang="fr-FR" sz="2000" dirty="0" smtClean="0"/>
              <a:t>adaptée à </a:t>
            </a:r>
            <a:r>
              <a:rPr lang="fr-FR" sz="2000" dirty="0"/>
              <a:t>cette technique</a:t>
            </a:r>
          </a:p>
          <a:p>
            <a:pPr marL="285750" indent="-285750">
              <a:buFont typeface="Wingdings" panose="05000000000000000000" pitchFamily="2" charset="2"/>
              <a:buChar char="Ø"/>
            </a:pPr>
            <a:endParaRPr lang="fr-FR" sz="2000" dirty="0"/>
          </a:p>
          <a:p>
            <a:pPr marL="285750" indent="-285750">
              <a:buFont typeface="Wingdings" panose="05000000000000000000" pitchFamily="2" charset="2"/>
              <a:buChar char="Ø"/>
            </a:pPr>
            <a:r>
              <a:rPr lang="fr-FR" sz="2000" dirty="0"/>
              <a:t>Conditions climatiques limitantes</a:t>
            </a:r>
          </a:p>
          <a:p>
            <a:pPr marL="285750" indent="-285750">
              <a:buFont typeface="Wingdings" panose="05000000000000000000" pitchFamily="2" charset="2"/>
              <a:buChar char="Ø"/>
            </a:pPr>
            <a:r>
              <a:rPr lang="fr-FR" sz="2000" dirty="0"/>
              <a:t>Rendement seuil dépendant du prix de vente et de l’origine des semences</a:t>
            </a:r>
          </a:p>
          <a:p>
            <a:endParaRPr lang="fr-FR" sz="2000" dirty="0"/>
          </a:p>
          <a:p>
            <a:pPr marL="285750" indent="-285750">
              <a:buFont typeface="Wingdings" panose="05000000000000000000" pitchFamily="2" charset="2"/>
              <a:buChar char="Ø"/>
            </a:pPr>
            <a:r>
              <a:rPr lang="fr-FR" sz="2000" b="1" dirty="0"/>
              <a:t>Lusignan, Niort, Saintes </a:t>
            </a:r>
            <a:r>
              <a:rPr lang="fr-FR" sz="2000" dirty="0"/>
              <a:t>: </a:t>
            </a:r>
          </a:p>
          <a:p>
            <a:pPr marL="742950" lvl="1" indent="-285750">
              <a:buFont typeface="Wingdings" panose="05000000000000000000" pitchFamily="2" charset="2"/>
              <a:buChar char="§"/>
            </a:pPr>
            <a:r>
              <a:rPr lang="fr-FR" sz="2000" dirty="0"/>
              <a:t>Sarrasin rentable sur le long terme </a:t>
            </a:r>
          </a:p>
          <a:p>
            <a:pPr marL="742950" lvl="1" indent="-285750">
              <a:buFont typeface="Wingdings" panose="05000000000000000000" pitchFamily="2" charset="2"/>
              <a:buChar char="§"/>
            </a:pPr>
            <a:r>
              <a:rPr lang="fr-FR" sz="2000" dirty="0"/>
              <a:t>Marge intéressante pour des prix </a:t>
            </a:r>
            <a:r>
              <a:rPr lang="fr-FR" sz="2000" dirty="0" smtClean="0"/>
              <a:t>= ou &gt; à 400 €/tonne</a:t>
            </a:r>
            <a:endParaRPr lang="fr-FR" sz="2000" dirty="0"/>
          </a:p>
          <a:p>
            <a:pPr marL="285750" indent="-285750">
              <a:buFont typeface="Wingdings" panose="05000000000000000000" pitchFamily="2" charset="2"/>
              <a:buChar char="Ø"/>
            </a:pPr>
            <a:endParaRPr lang="fr-FR" sz="2000" dirty="0" smtClean="0"/>
          </a:p>
          <a:p>
            <a:pPr marL="285750" indent="-285750">
              <a:buFont typeface="Wingdings" panose="05000000000000000000" pitchFamily="2" charset="2"/>
              <a:buChar char="Ø"/>
            </a:pPr>
            <a:endParaRPr lang="fr-FR" sz="2000" dirty="0"/>
          </a:p>
          <a:p>
            <a:pPr marL="285750" indent="-285750">
              <a:buFont typeface="Wingdings" panose="05000000000000000000" pitchFamily="2" charset="2"/>
              <a:buChar char="Ø"/>
            </a:pPr>
            <a:r>
              <a:rPr lang="fr-FR" sz="2000" b="1" dirty="0"/>
              <a:t>Poitiers, Thouars </a:t>
            </a:r>
            <a:r>
              <a:rPr lang="fr-FR" sz="2000" dirty="0"/>
              <a:t>:</a:t>
            </a:r>
          </a:p>
          <a:p>
            <a:pPr marL="742950" lvl="1" indent="-285750">
              <a:buFont typeface="Wingdings" panose="05000000000000000000" pitchFamily="2" charset="2"/>
              <a:buChar char="§"/>
            </a:pPr>
            <a:r>
              <a:rPr lang="fr-FR" sz="2000" dirty="0"/>
              <a:t>10 q/ha les années de réussite pour être rentable</a:t>
            </a:r>
          </a:p>
          <a:p>
            <a:pPr marL="742950" lvl="1" indent="-285750">
              <a:buFont typeface="Wingdings" panose="05000000000000000000" pitchFamily="2" charset="2"/>
              <a:buChar char="§"/>
            </a:pPr>
            <a:r>
              <a:rPr lang="fr-FR" sz="2000" dirty="0"/>
              <a:t>Plus d’intérêts à faire des cultures intermédiaires </a:t>
            </a:r>
            <a:r>
              <a:rPr lang="fr-FR" sz="2000" dirty="0" smtClean="0"/>
              <a:t>ayant </a:t>
            </a:r>
            <a:r>
              <a:rPr lang="fr-FR" sz="2000" dirty="0"/>
              <a:t>des  bénéfices </a:t>
            </a:r>
            <a:r>
              <a:rPr lang="fr-FR" sz="2000" dirty="0" smtClean="0"/>
              <a:t>agronomiques  </a:t>
            </a:r>
            <a:r>
              <a:rPr lang="fr-FR" sz="1600" i="1" dirty="0" smtClean="0">
                <a:solidFill>
                  <a:srgbClr val="006600"/>
                </a:solidFill>
              </a:rPr>
              <a:t>(« Engrais Verts »)</a:t>
            </a:r>
            <a:endParaRPr lang="fr-FR" sz="1600" i="1" dirty="0">
              <a:solidFill>
                <a:srgbClr val="006600"/>
              </a:solidFill>
            </a:endParaRPr>
          </a:p>
          <a:p>
            <a:pPr marL="285750" indent="-285750">
              <a:buFont typeface="Wingdings" panose="05000000000000000000" pitchFamily="2" charset="2"/>
              <a:buChar char="Ø"/>
            </a:pPr>
            <a:endParaRPr lang="fr-FR" sz="2000" dirty="0"/>
          </a:p>
        </p:txBody>
      </p:sp>
      <p:pic>
        <p:nvPicPr>
          <p:cNvPr id="7" name="Picture 2">
            <a:extLst>
              <a:ext uri="{FF2B5EF4-FFF2-40B4-BE49-F238E27FC236}">
                <a16:creationId xmlns="" xmlns:a16="http://schemas.microsoft.com/office/drawing/2014/main" id="{5E8E4FEB-2B95-4055-A92A-E23B86491B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5656" t="10770" r="13385" b="8641"/>
          <a:stretch>
            <a:fillRect/>
          </a:stretch>
        </p:blipFill>
        <p:spPr bwMode="auto">
          <a:xfrm>
            <a:off x="179512" y="3339564"/>
            <a:ext cx="857956" cy="97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6" descr="Résultat de recherche d'images pour &quot;pouce OK&quot;">
            <a:extLst>
              <a:ext uri="{FF2B5EF4-FFF2-40B4-BE49-F238E27FC236}">
                <a16:creationId xmlns="" xmlns:a16="http://schemas.microsoft.com/office/drawing/2014/main" id="{46E47142-E961-49F1-B194-D25BBDC15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466" y="4925261"/>
            <a:ext cx="863177" cy="84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68502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fade">
                                      <p:cBhvr>
                                        <p:cTn id="24" dur="500"/>
                                        <p:tgtEl>
                                          <p:spTgt spid="3">
                                            <p:txEl>
                                              <p:pRg st="11" end="1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fade">
                                      <p:cBhvr>
                                        <p:cTn id="27" dur="500"/>
                                        <p:tgtEl>
                                          <p:spTgt spid="3">
                                            <p:txEl>
                                              <p:pRg st="12" end="1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1"/>
            <a:ext cx="2133600" cy="365125"/>
          </a:xfrm>
        </p:spPr>
        <p:txBody>
          <a:bodyPr/>
          <a:lstStyle/>
          <a:p>
            <a:fld id="{158EBF25-1E81-4656-BBEC-1D192ACD98C0}" type="slidenum">
              <a:rPr lang="fr-FR" smtClean="0">
                <a:solidFill>
                  <a:prstClr val="black">
                    <a:tint val="75000"/>
                  </a:prstClr>
                </a:solidFill>
              </a:rPr>
              <a:pPr/>
              <a:t>31</a:t>
            </a:fld>
            <a:endParaRPr lang="fr-FR" dirty="0">
              <a:solidFill>
                <a:prstClr val="black">
                  <a:tint val="75000"/>
                </a:prstClr>
              </a:solidFill>
            </a:endParaRPr>
          </a:p>
        </p:txBody>
      </p:sp>
      <p:sp>
        <p:nvSpPr>
          <p:cNvPr id="13"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algn="ctr">
              <a:defRPr sz="1600" b="1">
                <a:solidFill>
                  <a:prstClr val="white"/>
                </a:solidFill>
              </a:defRPr>
            </a:lvl1pPr>
          </a:lstStyle>
          <a:p>
            <a:fld id="{158EBF25-1E81-4656-BBEC-1D192ACD98C0}" type="slidenum">
              <a:rPr lang="fr-FR"/>
              <a:pPr/>
              <a:t>31</a:t>
            </a:fld>
            <a:endParaRPr lang="fr-FR" dirty="0"/>
          </a:p>
        </p:txBody>
      </p:sp>
      <p:sp>
        <p:nvSpPr>
          <p:cNvPr id="3" name="ZoneTexte 2"/>
          <p:cNvSpPr txBox="1"/>
          <p:nvPr/>
        </p:nvSpPr>
        <p:spPr>
          <a:xfrm>
            <a:off x="1535794" y="980728"/>
            <a:ext cx="7401171" cy="1328023"/>
          </a:xfrm>
          <a:prstGeom prst="round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Wingdings" panose="05000000000000000000" pitchFamily="2" charset="2"/>
              <a:buChar char="ü"/>
            </a:pPr>
            <a:r>
              <a:rPr lang="fr-FR" dirty="0"/>
              <a:t>Acquisition de références techniques sur les cultures envisageables</a:t>
            </a:r>
          </a:p>
          <a:p>
            <a:pPr marL="285750" indent="-285750">
              <a:buFont typeface="Wingdings" panose="05000000000000000000" pitchFamily="2" charset="2"/>
              <a:buChar char="ü"/>
            </a:pPr>
            <a:r>
              <a:rPr lang="fr-FR" dirty="0"/>
              <a:t>Nouveaux ITK : semis à la volée, cultures associées</a:t>
            </a:r>
          </a:p>
          <a:p>
            <a:pPr marL="285750" indent="-285750">
              <a:buFont typeface="Wingdings" panose="05000000000000000000" pitchFamily="2" charset="2"/>
              <a:buChar char="ü"/>
            </a:pPr>
            <a:r>
              <a:rPr lang="fr-FR" dirty="0" smtClean="0"/>
              <a:t>Autres cultures ou variétés à tester</a:t>
            </a:r>
          </a:p>
          <a:p>
            <a:pPr marL="285750" indent="-285750">
              <a:buFont typeface="Wingdings" panose="05000000000000000000" pitchFamily="2" charset="2"/>
              <a:buChar char="ü"/>
            </a:pPr>
            <a:r>
              <a:rPr lang="fr-FR" dirty="0" smtClean="0"/>
              <a:t>Double culture « facilitée » si irrigation disponible</a:t>
            </a:r>
            <a:endParaRPr lang="fr-FR" dirty="0"/>
          </a:p>
        </p:txBody>
      </p:sp>
      <p:pic>
        <p:nvPicPr>
          <p:cNvPr id="7" name="Picture 4" descr="Afficher l'image d'origine">
            <a:extLst>
              <a:ext uri="{FF2B5EF4-FFF2-40B4-BE49-F238E27FC236}">
                <a16:creationId xmlns:a16="http://schemas.microsoft.com/office/drawing/2014/main" xmlns="" id="{FE72252B-14D3-4B76-90C4-6D7C6657554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0214" y="2771314"/>
            <a:ext cx="1310258" cy="137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68009" y="2729851"/>
            <a:ext cx="1980220" cy="562630"/>
          </a:xfrm>
          <a:prstGeom prst="ellipse">
            <a:avLst/>
          </a:prstGeom>
          <a:solidFill>
            <a:srgbClr val="92D050"/>
          </a:solidFill>
        </p:spPr>
        <p:txBody>
          <a:bodyPr wrap="square" rtlCol="0">
            <a:spAutoFit/>
          </a:bodyPr>
          <a:lstStyle>
            <a:defPPr>
              <a:defRPr lang="fr-FR"/>
            </a:defPPr>
            <a:lvl1pPr algn="ctr">
              <a:defRPr sz="2000"/>
            </a:lvl1pPr>
          </a:lstStyle>
          <a:p>
            <a:r>
              <a:rPr lang="fr-FR" dirty="0"/>
              <a:t>Évaluation</a:t>
            </a:r>
          </a:p>
        </p:txBody>
      </p:sp>
      <p:sp>
        <p:nvSpPr>
          <p:cNvPr id="8" name="ZoneTexte 7"/>
          <p:cNvSpPr txBox="1"/>
          <p:nvPr/>
        </p:nvSpPr>
        <p:spPr>
          <a:xfrm>
            <a:off x="323528" y="1210191"/>
            <a:ext cx="1224136" cy="562630"/>
          </a:xfrm>
          <a:prstGeom prst="ellipse">
            <a:avLst/>
          </a:prstGeom>
          <a:solidFill>
            <a:schemeClr val="accent6"/>
          </a:solidFill>
        </p:spPr>
        <p:txBody>
          <a:bodyPr wrap="square" rtlCol="0">
            <a:spAutoFit/>
          </a:bodyPr>
          <a:lstStyle/>
          <a:p>
            <a:pPr algn="ctr"/>
            <a:r>
              <a:rPr lang="fr-FR" sz="2000" dirty="0"/>
              <a:t>ITK</a:t>
            </a:r>
          </a:p>
        </p:txBody>
      </p:sp>
      <p:sp>
        <p:nvSpPr>
          <p:cNvPr id="4" name="Rectangle à coins arrondis 3"/>
          <p:cNvSpPr/>
          <p:nvPr/>
        </p:nvSpPr>
        <p:spPr>
          <a:xfrm>
            <a:off x="2126591" y="2454295"/>
            <a:ext cx="6810373" cy="1838801"/>
          </a:xfrm>
          <a:prstGeom prst="roundRect">
            <a:avLst/>
          </a:prstGeom>
          <a:ln w="57150">
            <a:solidFill>
              <a:srgbClr val="92D050"/>
            </a:solidFill>
          </a:ln>
        </p:spPr>
        <p:txBody>
          <a:bodyPr wrap="square">
            <a:spAutoFit/>
          </a:bodyPr>
          <a:lstStyle/>
          <a:p>
            <a:pPr marL="285750" indent="-285750">
              <a:buFont typeface="Wingdings" panose="05000000000000000000" pitchFamily="2" charset="2"/>
              <a:buChar char="ü"/>
            </a:pPr>
            <a:r>
              <a:rPr lang="fr-FR" dirty="0"/>
              <a:t>Étude des effets des cultures dérobées sur l’ensemble de la rotation </a:t>
            </a:r>
            <a:r>
              <a:rPr lang="fr-FR" sz="1400" i="1" dirty="0"/>
              <a:t>(allélopathie, phosphore, azote…)</a:t>
            </a:r>
            <a:endParaRPr lang="fr-FR" i="1" dirty="0"/>
          </a:p>
          <a:p>
            <a:pPr marL="285750" indent="-285750">
              <a:buFont typeface="Wingdings" panose="05000000000000000000" pitchFamily="2" charset="2"/>
              <a:buChar char="ü"/>
            </a:pPr>
            <a:r>
              <a:rPr lang="fr-FR" dirty="0"/>
              <a:t>Impacts sociaux des cultures dérobées </a:t>
            </a:r>
          </a:p>
          <a:p>
            <a:pPr marL="285750" indent="-285750">
              <a:buFont typeface="Wingdings" panose="05000000000000000000" pitchFamily="2" charset="2"/>
              <a:buChar char="ü"/>
            </a:pPr>
            <a:r>
              <a:rPr lang="fr-FR" dirty="0"/>
              <a:t>Étude des filières </a:t>
            </a:r>
            <a:r>
              <a:rPr lang="fr-FR" sz="1400" i="1" dirty="0"/>
              <a:t>(concurrence, débouchés)</a:t>
            </a:r>
          </a:p>
          <a:p>
            <a:pPr marL="285750" indent="-285750">
              <a:buFont typeface="Wingdings" panose="05000000000000000000" pitchFamily="2" charset="2"/>
              <a:buChar char="ü"/>
            </a:pPr>
            <a:endParaRPr lang="fr-FR" sz="1000" dirty="0"/>
          </a:p>
          <a:p>
            <a:pPr marL="285750" indent="-285750">
              <a:buFont typeface="Wingdings" panose="05000000000000000000" pitchFamily="2" charset="2"/>
              <a:buChar char="ü"/>
            </a:pPr>
            <a:r>
              <a:rPr lang="fr-FR" dirty="0"/>
              <a:t>Projet CASDAR </a:t>
            </a:r>
            <a:r>
              <a:rPr lang="fr-FR" dirty="0" smtClean="0"/>
              <a:t> «</a:t>
            </a:r>
            <a:r>
              <a:rPr lang="fr-FR" dirty="0"/>
              <a:t> 3C2 » </a:t>
            </a:r>
            <a:r>
              <a:rPr lang="fr-FR" dirty="0" smtClean="0"/>
              <a:t>  </a:t>
            </a:r>
            <a:r>
              <a:rPr lang="fr-FR" sz="1400" i="1" dirty="0" smtClean="0"/>
              <a:t>(début en janvier 2019)</a:t>
            </a:r>
            <a:endParaRPr lang="fr-FR" sz="1400" i="1" dirty="0"/>
          </a:p>
        </p:txBody>
      </p:sp>
      <p:grpSp>
        <p:nvGrpSpPr>
          <p:cNvPr id="9" name="Groupe 8"/>
          <p:cNvGrpSpPr/>
          <p:nvPr/>
        </p:nvGrpSpPr>
        <p:grpSpPr>
          <a:xfrm>
            <a:off x="7829" y="4428910"/>
            <a:ext cx="8604276" cy="2429089"/>
            <a:chOff x="7829" y="4428910"/>
            <a:chExt cx="8604276" cy="2429089"/>
          </a:xfrm>
        </p:grpSpPr>
        <p:pic>
          <p:nvPicPr>
            <p:cNvPr id="10" name="Picture 2" descr="C:\SEBASTIEN\2018_levée_sarrasin semis volé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9" y="4428910"/>
              <a:ext cx="4284857" cy="24173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SEBASTIEN\2018_semis_sarrasin_volé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4428910"/>
              <a:ext cx="4320480" cy="2429089"/>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7816566" y="6642556"/>
              <a:ext cx="795539" cy="200055"/>
            </a:xfrm>
            <a:prstGeom prst="rect">
              <a:avLst/>
            </a:prstGeom>
            <a:noFill/>
          </p:spPr>
          <p:txBody>
            <a:bodyPr wrap="square" rtlCol="0">
              <a:spAutoFit/>
            </a:bodyPr>
            <a:lstStyle/>
            <a:p>
              <a:r>
                <a:rPr lang="fr-FR" sz="700" dirty="0" smtClean="0">
                  <a:solidFill>
                    <a:schemeClr val="bg1"/>
                  </a:solidFill>
                </a:rPr>
                <a:t>OCEALIA</a:t>
              </a:r>
              <a:endParaRPr lang="fr-FR" sz="700" dirty="0">
                <a:solidFill>
                  <a:schemeClr val="bg1"/>
                </a:solidFill>
              </a:endParaRPr>
            </a:p>
          </p:txBody>
        </p:sp>
        <p:sp>
          <p:nvSpPr>
            <p:cNvPr id="14" name="ZoneTexte 13"/>
            <p:cNvSpPr txBox="1"/>
            <p:nvPr/>
          </p:nvSpPr>
          <p:spPr>
            <a:xfrm>
              <a:off x="3563888" y="6642556"/>
              <a:ext cx="795539" cy="200055"/>
            </a:xfrm>
            <a:prstGeom prst="rect">
              <a:avLst/>
            </a:prstGeom>
            <a:noFill/>
          </p:spPr>
          <p:txBody>
            <a:bodyPr wrap="square" rtlCol="0">
              <a:spAutoFit/>
            </a:bodyPr>
            <a:lstStyle/>
            <a:p>
              <a:r>
                <a:rPr lang="fr-FR" sz="700" dirty="0">
                  <a:solidFill>
                    <a:schemeClr val="bg1"/>
                  </a:solidFill>
                </a:rPr>
                <a:t>S. Minette</a:t>
              </a:r>
            </a:p>
          </p:txBody>
        </p:sp>
      </p:grpSp>
      <p:sp>
        <p:nvSpPr>
          <p:cNvPr id="15" name="ZoneTexte 14"/>
          <p:cNvSpPr txBox="1"/>
          <p:nvPr/>
        </p:nvSpPr>
        <p:spPr>
          <a:xfrm>
            <a:off x="2627784" y="188640"/>
            <a:ext cx="4608512" cy="523220"/>
          </a:xfrm>
          <a:prstGeom prst="rect">
            <a:avLst/>
          </a:prstGeom>
          <a:noFill/>
        </p:spPr>
        <p:txBody>
          <a:bodyPr wrap="square" rtlCol="0">
            <a:spAutoFit/>
          </a:bodyPr>
          <a:lstStyle/>
          <a:p>
            <a:r>
              <a:rPr lang="fr-FR" sz="2800" dirty="0" smtClean="0">
                <a:latin typeface="Berlin Sans FB" pitchFamily="34" charset="0"/>
                <a:ea typeface="Verdana" pitchFamily="34" charset="0"/>
                <a:cs typeface="Verdana" pitchFamily="34" charset="0"/>
              </a:rPr>
              <a:t>Conclusions - Perspectives</a:t>
            </a:r>
            <a:endParaRPr lang="fr-FR" sz="2800" dirty="0">
              <a:latin typeface="Berlin Sans FB" pitchFamily="34" charset="0"/>
              <a:ea typeface="Verdana" pitchFamily="34" charset="0"/>
              <a:cs typeface="Verdana" pitchFamily="34" charset="0"/>
            </a:endParaRPr>
          </a:p>
        </p:txBody>
      </p:sp>
    </p:spTree>
    <p:extLst>
      <p:ext uri="{BB962C8B-B14F-4D97-AF65-F5344CB8AC3E}">
        <p14:creationId xmlns:p14="http://schemas.microsoft.com/office/powerpoint/2010/main" val="2582418342"/>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0" y="-27384"/>
            <a:ext cx="9144000"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323528" y="5301208"/>
            <a:ext cx="3024336" cy="1556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3131840" y="4941168"/>
            <a:ext cx="1152128" cy="1916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202731" y="1047426"/>
            <a:ext cx="9671275" cy="1157438"/>
          </a:xfrm>
          <a:prstGeom prst="rect">
            <a:avLst/>
          </a:prstGeom>
          <a:noFill/>
        </p:spPr>
        <p:txBody>
          <a:bodyPr wrap="square" rtlCol="0">
            <a:noAutofit/>
          </a:bodyPr>
          <a:lstStyle/>
          <a:p>
            <a:pPr algn="ctr"/>
            <a:r>
              <a:rPr lang="fr-FR" sz="2400" dirty="0" smtClean="0">
                <a:solidFill>
                  <a:prstClr val="black"/>
                </a:solidFill>
                <a:latin typeface="Berlin Sans FB" pitchFamily="34" charset="0"/>
              </a:rPr>
              <a:t>Faisabilité technique, </a:t>
            </a:r>
          </a:p>
          <a:p>
            <a:pPr algn="ctr"/>
            <a:r>
              <a:rPr lang="fr-FR" sz="2400" dirty="0" smtClean="0">
                <a:solidFill>
                  <a:prstClr val="black"/>
                </a:solidFill>
                <a:latin typeface="Berlin Sans FB" pitchFamily="34" charset="0"/>
              </a:rPr>
              <a:t>Intérêt agronomique, économique</a:t>
            </a:r>
          </a:p>
          <a:p>
            <a:pPr algn="ctr"/>
            <a:r>
              <a:rPr lang="fr-FR" sz="2400" dirty="0" smtClean="0">
                <a:solidFill>
                  <a:prstClr val="black"/>
                </a:solidFill>
                <a:latin typeface="Berlin Sans FB" pitchFamily="34" charset="0"/>
              </a:rPr>
              <a:t>de cultiver 3 cultures graines en 2 ans</a:t>
            </a:r>
          </a:p>
        </p:txBody>
      </p:sp>
      <p:sp>
        <p:nvSpPr>
          <p:cNvPr id="2" name="ZoneTexte 1"/>
          <p:cNvSpPr txBox="1"/>
          <p:nvPr/>
        </p:nvSpPr>
        <p:spPr>
          <a:xfrm>
            <a:off x="0" y="44624"/>
            <a:ext cx="2741881" cy="477054"/>
          </a:xfrm>
          <a:prstGeom prst="rect">
            <a:avLst/>
          </a:prstGeom>
          <a:noFill/>
        </p:spPr>
        <p:txBody>
          <a:bodyPr wrap="square" rtlCol="0">
            <a:spAutoFit/>
          </a:bodyPr>
          <a:lstStyle/>
          <a:p>
            <a:r>
              <a:rPr lang="fr-FR" sz="1400" dirty="0">
                <a:solidFill>
                  <a:schemeClr val="bg1"/>
                </a:solidFill>
                <a:latin typeface="Berlin Sans FB" pitchFamily="34" charset="0"/>
              </a:rPr>
              <a:t>MINETTE Sébastien</a:t>
            </a:r>
          </a:p>
          <a:p>
            <a:r>
              <a:rPr lang="fr-FR" sz="1100" dirty="0" smtClean="0">
                <a:solidFill>
                  <a:schemeClr val="bg1"/>
                </a:solidFill>
                <a:latin typeface="Berlin Sans FB" pitchFamily="34" charset="0"/>
              </a:rPr>
              <a:t>FERRAND </a:t>
            </a:r>
            <a:r>
              <a:rPr lang="fr-FR" sz="1100" dirty="0" smtClean="0">
                <a:solidFill>
                  <a:schemeClr val="bg1"/>
                </a:solidFill>
                <a:latin typeface="Berlin Sans FB" pitchFamily="34" charset="0"/>
              </a:rPr>
              <a:t>Nicolas</a:t>
            </a:r>
            <a:endParaRPr lang="fr-FR" sz="1100" dirty="0" smtClean="0">
              <a:solidFill>
                <a:schemeClr val="bg1"/>
              </a:solidFill>
              <a:latin typeface="Berlin Sans FB" pitchFamily="34" charset="0"/>
            </a:endParaRPr>
          </a:p>
        </p:txBody>
      </p:sp>
      <p:sp>
        <p:nvSpPr>
          <p:cNvPr id="21" name="ZoneTexte 20"/>
          <p:cNvSpPr txBox="1"/>
          <p:nvPr/>
        </p:nvSpPr>
        <p:spPr>
          <a:xfrm>
            <a:off x="7740352" y="6488668"/>
            <a:ext cx="1728192" cy="369332"/>
          </a:xfrm>
          <a:prstGeom prst="rect">
            <a:avLst/>
          </a:prstGeom>
          <a:noFill/>
        </p:spPr>
        <p:txBody>
          <a:bodyPr wrap="square" rtlCol="0">
            <a:spAutoFit/>
          </a:bodyPr>
          <a:lstStyle/>
          <a:p>
            <a:pPr algn="ctr"/>
            <a:r>
              <a:rPr lang="fr-FR" dirty="0" smtClean="0">
                <a:solidFill>
                  <a:schemeClr val="bg1"/>
                </a:solidFill>
                <a:latin typeface="Berlin Sans FB" pitchFamily="34" charset="0"/>
              </a:rPr>
              <a:t>11-2018</a:t>
            </a:r>
            <a:endParaRPr lang="fr-FR" dirty="0">
              <a:solidFill>
                <a:schemeClr val="bg1"/>
              </a:solidFill>
              <a:latin typeface="Berlin Sans FB" pitchFamily="34" charset="0"/>
            </a:endParaRPr>
          </a:p>
        </p:txBody>
      </p:sp>
      <p:pic>
        <p:nvPicPr>
          <p:cNvPr id="79874" name="Picture 2" descr="C:\SEBASTIEN\Seb_CRAPC\1. CRA_NA\2. CRA ALPC 2016\4. Logo\CRAs_vector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284345"/>
            <a:ext cx="2160240" cy="242934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411760" y="2793702"/>
            <a:ext cx="4752528" cy="923330"/>
          </a:xfrm>
          <a:prstGeom prst="rect">
            <a:avLst/>
          </a:prstGeom>
          <a:noFill/>
        </p:spPr>
        <p:txBody>
          <a:bodyPr wrap="square" rtlCol="0">
            <a:spAutoFit/>
          </a:bodyPr>
          <a:lstStyle/>
          <a:p>
            <a:pPr algn="ctr"/>
            <a:r>
              <a:rPr lang="fr-FR" sz="5400" b="1" dirty="0" smtClean="0">
                <a:solidFill>
                  <a:srgbClr val="006600"/>
                </a:solidFill>
              </a:rPr>
              <a:t>Colza - sarrasin</a:t>
            </a:r>
            <a:endParaRPr lang="fr-FR" sz="5400" b="1" dirty="0">
              <a:solidFill>
                <a:srgbClr val="006600"/>
              </a:solidFill>
            </a:endParaRPr>
          </a:p>
        </p:txBody>
      </p:sp>
    </p:spTree>
    <p:extLst>
      <p:ext uri="{BB962C8B-B14F-4D97-AF65-F5344CB8AC3E}">
        <p14:creationId xmlns:p14="http://schemas.microsoft.com/office/powerpoint/2010/main" val="156017529"/>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84584" y="972017"/>
            <a:ext cx="4464496" cy="584775"/>
          </a:xfrm>
          <a:prstGeom prst="rect">
            <a:avLst/>
          </a:prstGeom>
          <a:noFill/>
        </p:spPr>
        <p:txBody>
          <a:bodyPr wrap="square" rtlCol="0">
            <a:spAutoFit/>
          </a:bodyPr>
          <a:lstStyle/>
          <a:p>
            <a:pPr algn="ctr"/>
            <a:r>
              <a:rPr lang="fr-FR" sz="1600" b="1" dirty="0" smtClean="0">
                <a:solidFill>
                  <a:srgbClr val="006600"/>
                </a:solidFill>
              </a:rPr>
              <a:t>ITK moyen </a:t>
            </a:r>
          </a:p>
          <a:p>
            <a:pPr algn="ctr"/>
            <a:r>
              <a:rPr lang="fr-FR" sz="1600" b="1" dirty="0" smtClean="0">
                <a:solidFill>
                  <a:srgbClr val="006600"/>
                </a:solidFill>
              </a:rPr>
              <a:t>Association Colza - sarrasin</a:t>
            </a:r>
            <a:endParaRPr lang="fr-FR" sz="1600" b="1" dirty="0">
              <a:solidFill>
                <a:srgbClr val="006600"/>
              </a:solidFill>
            </a:endParaRPr>
          </a:p>
        </p:txBody>
      </p:sp>
      <p:sp>
        <p:nvSpPr>
          <p:cNvPr id="7" name="Zone de texte 18"/>
          <p:cNvSpPr txBox="1"/>
          <p:nvPr/>
        </p:nvSpPr>
        <p:spPr>
          <a:xfrm>
            <a:off x="2555776" y="188640"/>
            <a:ext cx="4314825" cy="523220"/>
          </a:xfrm>
          <a:prstGeom prst="rect">
            <a:avLst/>
          </a:prstGeom>
          <a:noFill/>
        </p:spPr>
        <p:txBody>
          <a:bodyPr wrap="square" rtlCol="0">
            <a:spAutoFit/>
          </a:bodyPr>
          <a:lstStyle>
            <a:defPPr>
              <a:defRPr lang="fr-FR"/>
            </a:defPPr>
            <a:lvl1pPr>
              <a:defRPr sz="2800">
                <a:solidFill>
                  <a:schemeClr val="tx1"/>
                </a:solidFill>
                <a:latin typeface="Berlin Sans FB" pitchFamily="34" charset="0"/>
                <a:ea typeface="Verdana" pitchFamily="34" charset="0"/>
                <a:cs typeface="Verdana"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dirty="0"/>
              <a:t>Association Colza - Sarrasin</a:t>
            </a:r>
          </a:p>
        </p:txBody>
      </p:sp>
      <p:graphicFrame>
        <p:nvGraphicFramePr>
          <p:cNvPr id="6" name="Tableau 5"/>
          <p:cNvGraphicFramePr>
            <a:graphicFrameLocks noGrp="1"/>
          </p:cNvGraphicFramePr>
          <p:nvPr>
            <p:extLst>
              <p:ext uri="{D42A27DB-BD31-4B8C-83A1-F6EECF244321}">
                <p14:modId xmlns:p14="http://schemas.microsoft.com/office/powerpoint/2010/main" val="1671313795"/>
              </p:ext>
            </p:extLst>
          </p:nvPr>
        </p:nvGraphicFramePr>
        <p:xfrm>
          <a:off x="1475656" y="1247268"/>
          <a:ext cx="6840760" cy="5422089"/>
        </p:xfrm>
        <a:graphic>
          <a:graphicData uri="http://schemas.openxmlformats.org/drawingml/2006/table">
            <a:tbl>
              <a:tblPr firstRow="1" firstCol="1"/>
              <a:tblGrid>
                <a:gridCol w="2022608"/>
                <a:gridCol w="2480572"/>
                <a:gridCol w="2337580"/>
              </a:tblGrid>
              <a:tr h="266035">
                <a:tc>
                  <a:txBody>
                    <a:bodyPr/>
                    <a:lstStyle/>
                    <a:p>
                      <a:pPr algn="ctr"/>
                      <a:endParaRPr lang="fr-FR" sz="1200" dirty="0">
                        <a:effectLst/>
                        <a:latin typeface="Calibri"/>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fontAlgn="ctr">
                        <a:lnSpc>
                          <a:spcPct val="115000"/>
                        </a:lnSpc>
                        <a:spcAft>
                          <a:spcPts val="0"/>
                        </a:spcAft>
                      </a:pPr>
                      <a:r>
                        <a:rPr lang="fr-FR" sz="1200" b="1" kern="1200">
                          <a:solidFill>
                            <a:srgbClr val="000000"/>
                          </a:solidFill>
                          <a:effectLst/>
                          <a:latin typeface="Calibri"/>
                          <a:ea typeface="Times New Roman"/>
                          <a:cs typeface="Arial"/>
                        </a:rPr>
                        <a:t>Sarrasin</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BBB59"/>
                    </a:solidFill>
                  </a:tcPr>
                </a:tc>
                <a:tc>
                  <a:txBody>
                    <a:bodyPr/>
                    <a:lstStyle/>
                    <a:p>
                      <a:pPr algn="ctr" fontAlgn="ctr">
                        <a:lnSpc>
                          <a:spcPct val="115000"/>
                        </a:lnSpc>
                        <a:spcAft>
                          <a:spcPts val="0"/>
                        </a:spcAft>
                      </a:pPr>
                      <a:r>
                        <a:rPr lang="fr-FR" sz="1200" b="1" kern="1200">
                          <a:solidFill>
                            <a:srgbClr val="000000"/>
                          </a:solidFill>
                          <a:effectLst/>
                          <a:latin typeface="Calibri"/>
                          <a:ea typeface="Times New Roman"/>
                          <a:cs typeface="Arial"/>
                        </a:rPr>
                        <a:t>Colza</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BBB59"/>
                    </a:solidFill>
                  </a:tcPr>
                </a:tc>
              </a:tr>
              <a:tr h="255597">
                <a:tc>
                  <a:txBody>
                    <a:bodyPr/>
                    <a:lstStyle/>
                    <a:p>
                      <a:pPr algn="ctr" fontAlgn="b">
                        <a:lnSpc>
                          <a:spcPct val="115000"/>
                        </a:lnSpc>
                        <a:spcAft>
                          <a:spcPts val="0"/>
                        </a:spcAft>
                      </a:pPr>
                      <a:r>
                        <a:rPr lang="fr-FR" sz="1200" b="1" kern="1200" dirty="0">
                          <a:solidFill>
                            <a:srgbClr val="000000"/>
                          </a:solidFill>
                          <a:effectLst/>
                          <a:latin typeface="Calibri"/>
                          <a:ea typeface="Times New Roman"/>
                          <a:cs typeface="Arial"/>
                        </a:rPr>
                        <a:t>Précédent</a:t>
                      </a:r>
                      <a:endParaRPr lang="fr-FR" sz="1200" dirty="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gridSpan="2">
                  <a:txBody>
                    <a:bodyPr/>
                    <a:lstStyle/>
                    <a:p>
                      <a:pPr algn="ctr" fontAlgn="ctr">
                        <a:lnSpc>
                          <a:spcPct val="115000"/>
                        </a:lnSpc>
                        <a:spcAft>
                          <a:spcPts val="0"/>
                        </a:spcAft>
                      </a:pPr>
                      <a:r>
                        <a:rPr lang="fr-FR" sz="1200" kern="1200">
                          <a:solidFill>
                            <a:srgbClr val="000000"/>
                          </a:solidFill>
                          <a:effectLst/>
                          <a:latin typeface="Calibri"/>
                          <a:ea typeface="Times New Roman"/>
                          <a:cs typeface="Arial"/>
                        </a:rPr>
                        <a:t>OH, PH </a:t>
                      </a:r>
                      <a:r>
                        <a:rPr lang="fr-FR" sz="1000" kern="1200">
                          <a:solidFill>
                            <a:srgbClr val="000000"/>
                          </a:solidFill>
                          <a:effectLst/>
                          <a:latin typeface="Calibri"/>
                          <a:ea typeface="Times New Roman"/>
                          <a:cs typeface="Arial"/>
                        </a:rPr>
                        <a:t>(possible après blé mais semis plus tardif)</a:t>
                      </a:r>
                      <a:endParaRPr lang="fr-FR" sz="120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hMerge="1">
                  <a:txBody>
                    <a:bodyPr/>
                    <a:lstStyle/>
                    <a:p>
                      <a:endParaRPr lang="fr-FR"/>
                    </a:p>
                  </a:txBody>
                  <a:tcPr/>
                </a:tc>
              </a:tr>
              <a:tr h="255597">
                <a:tc>
                  <a:txBody>
                    <a:bodyPr/>
                    <a:lstStyle/>
                    <a:p>
                      <a:pPr algn="ctr" fontAlgn="b">
                        <a:lnSpc>
                          <a:spcPct val="115000"/>
                        </a:lnSpc>
                        <a:spcAft>
                          <a:spcPts val="0"/>
                        </a:spcAft>
                      </a:pPr>
                      <a:r>
                        <a:rPr lang="fr-FR" sz="1200" b="1" kern="1200">
                          <a:solidFill>
                            <a:srgbClr val="000000"/>
                          </a:solidFill>
                          <a:effectLst/>
                          <a:latin typeface="Calibri"/>
                          <a:ea typeface="Times New Roman"/>
                          <a:cs typeface="Arial"/>
                        </a:rPr>
                        <a:t>Travail du sol</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gridSpan="2">
                  <a:txBody>
                    <a:bodyPr/>
                    <a:lstStyle/>
                    <a:p>
                      <a:pPr algn="ctr" fontAlgn="ctr">
                        <a:lnSpc>
                          <a:spcPct val="115000"/>
                        </a:lnSpc>
                        <a:spcAft>
                          <a:spcPts val="0"/>
                        </a:spcAft>
                      </a:pPr>
                      <a:r>
                        <a:rPr lang="fr-FR" sz="1200" kern="1200">
                          <a:solidFill>
                            <a:srgbClr val="000000"/>
                          </a:solidFill>
                          <a:effectLst/>
                          <a:latin typeface="Calibri"/>
                          <a:ea typeface="Times New Roman"/>
                          <a:cs typeface="Arial"/>
                        </a:rPr>
                        <a:t>non</a:t>
                      </a:r>
                      <a:endParaRPr lang="fr-FR" sz="120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hMerge="1">
                  <a:txBody>
                    <a:bodyPr/>
                    <a:lstStyle/>
                    <a:p>
                      <a:endParaRPr lang="fr-FR"/>
                    </a:p>
                  </a:txBody>
                  <a:tcPr/>
                </a:tc>
              </a:tr>
              <a:tr h="255597">
                <a:tc>
                  <a:txBody>
                    <a:bodyPr/>
                    <a:lstStyle/>
                    <a:p>
                      <a:pPr algn="ctr" fontAlgn="b">
                        <a:lnSpc>
                          <a:spcPct val="115000"/>
                        </a:lnSpc>
                        <a:spcAft>
                          <a:spcPts val="0"/>
                        </a:spcAft>
                      </a:pPr>
                      <a:r>
                        <a:rPr lang="fr-FR" sz="1200" b="1" kern="1200" dirty="0">
                          <a:solidFill>
                            <a:srgbClr val="000000"/>
                          </a:solidFill>
                          <a:effectLst/>
                          <a:latin typeface="Calibri"/>
                          <a:ea typeface="Times New Roman"/>
                          <a:cs typeface="Arial"/>
                        </a:rPr>
                        <a:t>Date de semis</a:t>
                      </a:r>
                      <a:endParaRPr lang="fr-FR" sz="1200" dirty="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gridSpan="2">
                  <a:txBody>
                    <a:bodyPr/>
                    <a:lstStyle/>
                    <a:p>
                      <a:pPr algn="ctr" fontAlgn="ctr">
                        <a:lnSpc>
                          <a:spcPct val="115000"/>
                        </a:lnSpc>
                        <a:spcAft>
                          <a:spcPts val="0"/>
                        </a:spcAft>
                      </a:pPr>
                      <a:r>
                        <a:rPr lang="fr-FR" sz="1200" kern="1200">
                          <a:solidFill>
                            <a:srgbClr val="000000"/>
                          </a:solidFill>
                          <a:effectLst/>
                          <a:latin typeface="Calibri"/>
                          <a:ea typeface="Times New Roman"/>
                          <a:cs typeface="Arial"/>
                        </a:rPr>
                        <a:t>fin juin début juillet, au plus près de la récolte</a:t>
                      </a:r>
                      <a:endParaRPr lang="fr-FR" sz="120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hMerge="1">
                  <a:txBody>
                    <a:bodyPr/>
                    <a:lstStyle/>
                    <a:p>
                      <a:endParaRPr lang="fr-FR"/>
                    </a:p>
                  </a:txBody>
                  <a:tcPr/>
                </a:tc>
              </a:tr>
              <a:tr h="255597">
                <a:tc>
                  <a:txBody>
                    <a:bodyPr/>
                    <a:lstStyle/>
                    <a:p>
                      <a:pPr algn="ctr" fontAlgn="b">
                        <a:lnSpc>
                          <a:spcPct val="115000"/>
                        </a:lnSpc>
                        <a:spcAft>
                          <a:spcPts val="0"/>
                        </a:spcAft>
                      </a:pPr>
                      <a:r>
                        <a:rPr lang="fr-FR" sz="1200" b="1" kern="1200">
                          <a:solidFill>
                            <a:srgbClr val="000000"/>
                          </a:solidFill>
                          <a:effectLst/>
                          <a:latin typeface="Calibri"/>
                          <a:ea typeface="Times New Roman"/>
                          <a:cs typeface="Arial"/>
                        </a:rPr>
                        <a:t>Matériel de semis</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gridSpan="2">
                  <a:txBody>
                    <a:bodyPr/>
                    <a:lstStyle/>
                    <a:p>
                      <a:pPr algn="ctr" fontAlgn="ctr">
                        <a:lnSpc>
                          <a:spcPct val="115000"/>
                        </a:lnSpc>
                        <a:spcAft>
                          <a:spcPts val="0"/>
                        </a:spcAft>
                      </a:pPr>
                      <a:r>
                        <a:rPr lang="fr-FR" sz="1200" kern="1200" dirty="0">
                          <a:solidFill>
                            <a:srgbClr val="000000"/>
                          </a:solidFill>
                          <a:effectLst/>
                          <a:latin typeface="Calibri"/>
                          <a:ea typeface="Times New Roman"/>
                          <a:cs typeface="Arial"/>
                        </a:rPr>
                        <a:t>Semis direct</a:t>
                      </a:r>
                      <a:endParaRPr lang="fr-FR" sz="1200" dirty="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hMerge="1">
                  <a:txBody>
                    <a:bodyPr/>
                    <a:lstStyle/>
                    <a:p>
                      <a:endParaRPr lang="fr-FR"/>
                    </a:p>
                  </a:txBody>
                  <a:tcPr/>
                </a:tc>
              </a:tr>
              <a:tr h="511193">
                <a:tc>
                  <a:txBody>
                    <a:bodyPr/>
                    <a:lstStyle/>
                    <a:p>
                      <a:pPr algn="ctr" fontAlgn="b">
                        <a:lnSpc>
                          <a:spcPct val="115000"/>
                        </a:lnSpc>
                        <a:spcAft>
                          <a:spcPts val="0"/>
                        </a:spcAft>
                      </a:pPr>
                      <a:r>
                        <a:rPr lang="fr-FR" sz="1200" b="1" kern="1200">
                          <a:solidFill>
                            <a:srgbClr val="000000"/>
                          </a:solidFill>
                          <a:effectLst/>
                          <a:latin typeface="Calibri"/>
                          <a:ea typeface="Times New Roman"/>
                          <a:cs typeface="Arial"/>
                        </a:rPr>
                        <a:t>Variété (semences ferme)</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a:txBody>
                    <a:bodyPr/>
                    <a:lstStyle/>
                    <a:p>
                      <a:pPr algn="ctr" fontAlgn="ctr">
                        <a:lnSpc>
                          <a:spcPct val="115000"/>
                        </a:lnSpc>
                        <a:spcAft>
                          <a:spcPts val="0"/>
                        </a:spcAft>
                      </a:pPr>
                      <a:r>
                        <a:rPr lang="fr-FR" sz="1200" kern="1200">
                          <a:solidFill>
                            <a:srgbClr val="000000"/>
                          </a:solidFill>
                          <a:effectLst/>
                          <a:latin typeface="Calibri"/>
                          <a:ea typeface="Times New Roman"/>
                          <a:cs typeface="Arial"/>
                        </a:rPr>
                        <a:t>La Harpe</a:t>
                      </a:r>
                      <a:endParaRPr lang="fr-FR" sz="120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a:txBody>
                    <a:bodyPr/>
                    <a:lstStyle/>
                    <a:p>
                      <a:pPr algn="ctr" fontAlgn="ctr">
                        <a:lnSpc>
                          <a:spcPct val="115000"/>
                        </a:lnSpc>
                        <a:spcAft>
                          <a:spcPts val="0"/>
                        </a:spcAft>
                      </a:pPr>
                      <a:r>
                        <a:rPr lang="fr-FR" sz="1200" kern="1200">
                          <a:solidFill>
                            <a:srgbClr val="000000"/>
                          </a:solidFill>
                          <a:effectLst/>
                          <a:latin typeface="Calibri"/>
                          <a:ea typeface="Times New Roman"/>
                          <a:cs typeface="Arial"/>
                        </a:rPr>
                        <a:t>1 variété pure ou mélange : Mambo, Pamela, Catalina</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r>
              <a:tr h="255597">
                <a:tc>
                  <a:txBody>
                    <a:bodyPr/>
                    <a:lstStyle/>
                    <a:p>
                      <a:pPr algn="ctr" fontAlgn="b">
                        <a:lnSpc>
                          <a:spcPct val="115000"/>
                        </a:lnSpc>
                        <a:spcAft>
                          <a:spcPts val="0"/>
                        </a:spcAft>
                      </a:pPr>
                      <a:r>
                        <a:rPr lang="fr-FR" sz="1200" b="1" kern="1200" dirty="0">
                          <a:solidFill>
                            <a:srgbClr val="000000"/>
                          </a:solidFill>
                          <a:effectLst/>
                          <a:latin typeface="Calibri"/>
                          <a:ea typeface="Times New Roman"/>
                          <a:cs typeface="Arial"/>
                        </a:rPr>
                        <a:t>Densité de semis</a:t>
                      </a:r>
                      <a:endParaRPr lang="fr-FR" sz="1200" dirty="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a:txBody>
                    <a:bodyPr/>
                    <a:lstStyle/>
                    <a:p>
                      <a:pPr algn="ctr" fontAlgn="ctr">
                        <a:lnSpc>
                          <a:spcPct val="115000"/>
                        </a:lnSpc>
                        <a:spcAft>
                          <a:spcPts val="0"/>
                        </a:spcAft>
                      </a:pPr>
                      <a:r>
                        <a:rPr lang="fr-FR" sz="1200" kern="1200">
                          <a:solidFill>
                            <a:srgbClr val="000000"/>
                          </a:solidFill>
                          <a:effectLst/>
                          <a:latin typeface="Calibri"/>
                          <a:ea typeface="Times New Roman"/>
                          <a:cs typeface="Arial"/>
                        </a:rPr>
                        <a:t>40 kg/ha</a:t>
                      </a:r>
                      <a:endParaRPr lang="fr-FR" sz="120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a:txBody>
                    <a:bodyPr/>
                    <a:lstStyle/>
                    <a:p>
                      <a:pPr algn="ctr" fontAlgn="ctr">
                        <a:lnSpc>
                          <a:spcPct val="115000"/>
                        </a:lnSpc>
                        <a:spcAft>
                          <a:spcPts val="0"/>
                        </a:spcAft>
                      </a:pPr>
                      <a:r>
                        <a:rPr lang="fr-FR" sz="1200" kern="1200">
                          <a:solidFill>
                            <a:srgbClr val="000000"/>
                          </a:solidFill>
                          <a:effectLst/>
                          <a:latin typeface="Calibri"/>
                          <a:ea typeface="Times New Roman"/>
                          <a:cs typeface="Arial"/>
                        </a:rPr>
                        <a:t>5 kg/ha</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r>
              <a:tr h="299713">
                <a:tc>
                  <a:txBody>
                    <a:bodyPr/>
                    <a:lstStyle/>
                    <a:p>
                      <a:pPr algn="ctr" fontAlgn="b">
                        <a:lnSpc>
                          <a:spcPct val="115000"/>
                        </a:lnSpc>
                        <a:spcAft>
                          <a:spcPts val="0"/>
                        </a:spcAft>
                      </a:pPr>
                      <a:r>
                        <a:rPr lang="fr-FR" sz="1200" b="1" kern="1200">
                          <a:solidFill>
                            <a:srgbClr val="000000"/>
                          </a:solidFill>
                          <a:effectLst/>
                          <a:latin typeface="Calibri"/>
                          <a:ea typeface="Times New Roman"/>
                          <a:cs typeface="Arial"/>
                        </a:rPr>
                        <a:t>Profondeur de semis</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gridSpan="2">
                  <a:txBody>
                    <a:bodyPr/>
                    <a:lstStyle/>
                    <a:p>
                      <a:pPr algn="ctr" fontAlgn="ctr">
                        <a:lnSpc>
                          <a:spcPct val="115000"/>
                        </a:lnSpc>
                        <a:spcAft>
                          <a:spcPts val="0"/>
                        </a:spcAft>
                      </a:pPr>
                      <a:r>
                        <a:rPr lang="fr-FR" sz="1200" kern="1200">
                          <a:solidFill>
                            <a:srgbClr val="000000"/>
                          </a:solidFill>
                          <a:effectLst/>
                          <a:latin typeface="Calibri"/>
                          <a:ea typeface="Times New Roman"/>
                          <a:cs typeface="Arial"/>
                        </a:rPr>
                        <a:t>2-3 cm</a:t>
                      </a:r>
                      <a:endParaRPr lang="fr-FR" sz="120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hMerge="1">
                  <a:txBody>
                    <a:bodyPr/>
                    <a:lstStyle/>
                    <a:p>
                      <a:endParaRPr lang="fr-FR"/>
                    </a:p>
                  </a:txBody>
                  <a:tcPr/>
                </a:tc>
              </a:tr>
              <a:tr h="255597">
                <a:tc>
                  <a:txBody>
                    <a:bodyPr/>
                    <a:lstStyle/>
                    <a:p>
                      <a:pPr algn="ctr" fontAlgn="b">
                        <a:lnSpc>
                          <a:spcPct val="115000"/>
                        </a:lnSpc>
                        <a:spcAft>
                          <a:spcPts val="0"/>
                        </a:spcAft>
                      </a:pPr>
                      <a:r>
                        <a:rPr lang="fr-FR" sz="1200" b="1" kern="1200">
                          <a:solidFill>
                            <a:srgbClr val="000000"/>
                          </a:solidFill>
                          <a:effectLst/>
                          <a:latin typeface="Calibri"/>
                          <a:ea typeface="Times New Roman"/>
                          <a:cs typeface="Arial"/>
                        </a:rPr>
                        <a:t>Inter-rangs</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gridSpan="2">
                  <a:txBody>
                    <a:bodyPr/>
                    <a:lstStyle/>
                    <a:p>
                      <a:pPr algn="ctr" fontAlgn="ctr">
                        <a:lnSpc>
                          <a:spcPct val="115000"/>
                        </a:lnSpc>
                        <a:spcAft>
                          <a:spcPts val="0"/>
                        </a:spcAft>
                      </a:pPr>
                      <a:r>
                        <a:rPr lang="fr-FR" sz="1200" kern="1200">
                          <a:solidFill>
                            <a:srgbClr val="000000"/>
                          </a:solidFill>
                          <a:effectLst/>
                          <a:latin typeface="Calibri"/>
                          <a:ea typeface="Times New Roman"/>
                          <a:cs typeface="Arial"/>
                        </a:rPr>
                        <a:t>17 - 25 cm</a:t>
                      </a:r>
                      <a:endParaRPr lang="fr-FR" sz="120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hMerge="1">
                  <a:txBody>
                    <a:bodyPr/>
                    <a:lstStyle/>
                    <a:p>
                      <a:endParaRPr lang="fr-FR"/>
                    </a:p>
                  </a:txBody>
                  <a:tcPr/>
                </a:tc>
              </a:tr>
              <a:tr h="766791">
                <a:tc>
                  <a:txBody>
                    <a:bodyPr/>
                    <a:lstStyle/>
                    <a:p>
                      <a:pPr algn="ctr" fontAlgn="ctr">
                        <a:lnSpc>
                          <a:spcPct val="115000"/>
                        </a:lnSpc>
                        <a:spcAft>
                          <a:spcPts val="0"/>
                        </a:spcAft>
                      </a:pPr>
                      <a:r>
                        <a:rPr lang="fr-FR" sz="1200" b="1" kern="1200">
                          <a:solidFill>
                            <a:srgbClr val="000000"/>
                          </a:solidFill>
                          <a:effectLst/>
                          <a:latin typeface="Calibri"/>
                          <a:ea typeface="Times New Roman"/>
                          <a:cs typeface="Arial"/>
                        </a:rPr>
                        <a:t>Désherbage</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gridSpan="2">
                  <a:txBody>
                    <a:bodyPr/>
                    <a:lstStyle/>
                    <a:p>
                      <a:pPr algn="ctr" fontAlgn="ctr">
                        <a:lnSpc>
                          <a:spcPct val="115000"/>
                        </a:lnSpc>
                        <a:spcAft>
                          <a:spcPts val="0"/>
                        </a:spcAft>
                      </a:pPr>
                      <a:r>
                        <a:rPr lang="fr-FR" sz="1200" kern="1200">
                          <a:solidFill>
                            <a:srgbClr val="000000"/>
                          </a:solidFill>
                          <a:effectLst/>
                          <a:latin typeface="Calibri"/>
                          <a:ea typeface="Times New Roman"/>
                          <a:cs typeface="Arial"/>
                        </a:rPr>
                        <a:t>Antigraminées systématique : </a:t>
                      </a:r>
                      <a:endParaRPr lang="fr-FR" sz="1200">
                        <a:effectLst/>
                        <a:latin typeface="Calibri"/>
                        <a:ea typeface="Calibri"/>
                        <a:cs typeface="Times New Roman"/>
                      </a:endParaRPr>
                    </a:p>
                    <a:p>
                      <a:pPr algn="ctr" fontAlgn="ctr">
                        <a:lnSpc>
                          <a:spcPct val="115000"/>
                        </a:lnSpc>
                        <a:spcAft>
                          <a:spcPts val="0"/>
                        </a:spcAft>
                      </a:pPr>
                      <a:r>
                        <a:rPr lang="fr-FR" sz="1200" kern="1200">
                          <a:solidFill>
                            <a:srgbClr val="000000"/>
                          </a:solidFill>
                          <a:effectLst/>
                          <a:latin typeface="Calibri"/>
                          <a:ea typeface="Times New Roman"/>
                          <a:cs typeface="Arial"/>
                        </a:rPr>
                        <a:t>1</a:t>
                      </a:r>
                      <a:r>
                        <a:rPr lang="fr-FR" sz="1200" kern="1200" baseline="30000">
                          <a:solidFill>
                            <a:srgbClr val="000000"/>
                          </a:solidFill>
                          <a:effectLst/>
                          <a:latin typeface="Calibri"/>
                          <a:ea typeface="Times New Roman"/>
                          <a:cs typeface="Arial"/>
                        </a:rPr>
                        <a:t>er</a:t>
                      </a:r>
                      <a:r>
                        <a:rPr lang="fr-FR" sz="1200" kern="1200">
                          <a:solidFill>
                            <a:srgbClr val="000000"/>
                          </a:solidFill>
                          <a:effectLst/>
                          <a:latin typeface="Calibri"/>
                          <a:ea typeface="Times New Roman"/>
                          <a:cs typeface="Arial"/>
                        </a:rPr>
                        <a:t> : avant semis (glyphosate 2 l/ha) </a:t>
                      </a:r>
                      <a:r>
                        <a:rPr lang="fr-FR" sz="1200" b="1" kern="1200">
                          <a:solidFill>
                            <a:srgbClr val="000000"/>
                          </a:solidFill>
                          <a:effectLst/>
                          <a:latin typeface="Calibri"/>
                          <a:ea typeface="Times New Roman"/>
                          <a:cs typeface="Arial"/>
                        </a:rPr>
                        <a:t>Ou</a:t>
                      </a:r>
                      <a:r>
                        <a:rPr lang="fr-FR" sz="1200" kern="1200">
                          <a:solidFill>
                            <a:srgbClr val="000000"/>
                          </a:solidFill>
                          <a:effectLst/>
                          <a:latin typeface="Calibri"/>
                          <a:ea typeface="Times New Roman"/>
                          <a:cs typeface="Arial"/>
                        </a:rPr>
                        <a:t> 25/07 (Stratos, Agil)</a:t>
                      </a:r>
                      <a:endParaRPr lang="fr-FR" sz="1200">
                        <a:effectLst/>
                        <a:latin typeface="Calibri"/>
                        <a:ea typeface="Calibri"/>
                        <a:cs typeface="Times New Roman"/>
                      </a:endParaRPr>
                    </a:p>
                    <a:p>
                      <a:pPr algn="ctr" fontAlgn="ctr">
                        <a:lnSpc>
                          <a:spcPct val="115000"/>
                        </a:lnSpc>
                        <a:spcAft>
                          <a:spcPts val="0"/>
                        </a:spcAft>
                      </a:pPr>
                      <a:r>
                        <a:rPr lang="fr-FR" sz="1200" kern="1200">
                          <a:solidFill>
                            <a:srgbClr val="000000"/>
                          </a:solidFill>
                          <a:effectLst/>
                          <a:latin typeface="Calibri"/>
                          <a:ea typeface="Times New Roman"/>
                          <a:cs typeface="Arial"/>
                        </a:rPr>
                        <a:t>2</a:t>
                      </a:r>
                      <a:r>
                        <a:rPr lang="fr-FR" sz="1200" kern="1200" baseline="30000">
                          <a:solidFill>
                            <a:srgbClr val="000000"/>
                          </a:solidFill>
                          <a:effectLst/>
                          <a:latin typeface="Calibri"/>
                          <a:ea typeface="Times New Roman"/>
                          <a:cs typeface="Arial"/>
                        </a:rPr>
                        <a:t>ème</a:t>
                      </a:r>
                      <a:r>
                        <a:rPr lang="fr-FR" sz="1200" kern="1200">
                          <a:solidFill>
                            <a:srgbClr val="000000"/>
                          </a:solidFill>
                          <a:effectLst/>
                          <a:latin typeface="Calibri"/>
                          <a:ea typeface="Times New Roman"/>
                          <a:cs typeface="Arial"/>
                        </a:rPr>
                        <a:t> si nécessaire : 10/12 (Kerb flo)</a:t>
                      </a:r>
                      <a:endParaRPr lang="fr-FR" sz="120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hMerge="1">
                  <a:txBody>
                    <a:bodyPr/>
                    <a:lstStyle/>
                    <a:p>
                      <a:endParaRPr lang="fr-FR"/>
                    </a:p>
                  </a:txBody>
                  <a:tcPr/>
                </a:tc>
              </a:tr>
              <a:tr h="255597">
                <a:tc>
                  <a:txBody>
                    <a:bodyPr/>
                    <a:lstStyle/>
                    <a:p>
                      <a:pPr algn="ctr" fontAlgn="ctr">
                        <a:lnSpc>
                          <a:spcPct val="115000"/>
                        </a:lnSpc>
                        <a:spcAft>
                          <a:spcPts val="0"/>
                        </a:spcAft>
                      </a:pPr>
                      <a:r>
                        <a:rPr lang="fr-FR" sz="1200" b="1" kern="1200">
                          <a:solidFill>
                            <a:srgbClr val="000000"/>
                          </a:solidFill>
                          <a:effectLst/>
                          <a:latin typeface="Calibri"/>
                          <a:ea typeface="Times New Roman"/>
                          <a:cs typeface="Arial"/>
                        </a:rPr>
                        <a:t>Insecticide</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gridSpan="2">
                  <a:txBody>
                    <a:bodyPr/>
                    <a:lstStyle/>
                    <a:p>
                      <a:pPr algn="ctr" fontAlgn="ctr">
                        <a:lnSpc>
                          <a:spcPct val="115000"/>
                        </a:lnSpc>
                        <a:spcAft>
                          <a:spcPts val="0"/>
                        </a:spcAft>
                      </a:pPr>
                      <a:r>
                        <a:rPr lang="fr-FR" sz="1200" kern="1200">
                          <a:solidFill>
                            <a:srgbClr val="000000"/>
                          </a:solidFill>
                          <a:effectLst/>
                          <a:latin typeface="Calibri"/>
                          <a:ea typeface="Times New Roman"/>
                          <a:cs typeface="Arial"/>
                        </a:rPr>
                        <a:t>Non</a:t>
                      </a:r>
                      <a:endParaRPr lang="fr-FR" sz="120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hMerge="1">
                  <a:txBody>
                    <a:bodyPr/>
                    <a:lstStyle/>
                    <a:p>
                      <a:endParaRPr lang="fr-FR"/>
                    </a:p>
                  </a:txBody>
                  <a:tcPr/>
                </a:tc>
              </a:tr>
              <a:tr h="255597">
                <a:tc>
                  <a:txBody>
                    <a:bodyPr/>
                    <a:lstStyle/>
                    <a:p>
                      <a:pPr algn="ctr" fontAlgn="ctr">
                        <a:lnSpc>
                          <a:spcPct val="115000"/>
                        </a:lnSpc>
                        <a:spcAft>
                          <a:spcPts val="0"/>
                        </a:spcAft>
                      </a:pPr>
                      <a:r>
                        <a:rPr lang="fr-FR" sz="1200" b="1" kern="1200">
                          <a:solidFill>
                            <a:srgbClr val="000000"/>
                          </a:solidFill>
                          <a:effectLst/>
                          <a:latin typeface="Calibri"/>
                          <a:ea typeface="Times New Roman"/>
                          <a:cs typeface="Arial"/>
                        </a:rPr>
                        <a:t>Fertilisation</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gridSpan="2">
                  <a:txBody>
                    <a:bodyPr/>
                    <a:lstStyle/>
                    <a:p>
                      <a:pPr algn="ctr" fontAlgn="ctr">
                        <a:lnSpc>
                          <a:spcPct val="115000"/>
                        </a:lnSpc>
                        <a:spcAft>
                          <a:spcPts val="0"/>
                        </a:spcAft>
                      </a:pPr>
                      <a:r>
                        <a:rPr lang="fr-FR" sz="1200" kern="1200">
                          <a:solidFill>
                            <a:srgbClr val="000000"/>
                          </a:solidFill>
                          <a:effectLst/>
                          <a:latin typeface="Calibri"/>
                          <a:ea typeface="Times New Roman"/>
                          <a:cs typeface="Arial"/>
                        </a:rPr>
                        <a:t>Non</a:t>
                      </a:r>
                      <a:endParaRPr lang="fr-FR" sz="120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hMerge="1">
                  <a:txBody>
                    <a:bodyPr/>
                    <a:lstStyle/>
                    <a:p>
                      <a:endParaRPr lang="fr-FR"/>
                    </a:p>
                  </a:txBody>
                  <a:tcPr/>
                </a:tc>
              </a:tr>
              <a:tr h="255597">
                <a:tc>
                  <a:txBody>
                    <a:bodyPr/>
                    <a:lstStyle/>
                    <a:p>
                      <a:pPr algn="ctr" fontAlgn="ctr">
                        <a:lnSpc>
                          <a:spcPct val="115000"/>
                        </a:lnSpc>
                        <a:spcAft>
                          <a:spcPts val="0"/>
                        </a:spcAft>
                      </a:pPr>
                      <a:r>
                        <a:rPr lang="fr-FR" sz="1200" b="1" kern="1200">
                          <a:solidFill>
                            <a:srgbClr val="000000"/>
                          </a:solidFill>
                          <a:effectLst/>
                          <a:latin typeface="Calibri"/>
                          <a:ea typeface="Times New Roman"/>
                          <a:cs typeface="Arial"/>
                        </a:rPr>
                        <a:t>Irrigation</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gridSpan="2">
                  <a:txBody>
                    <a:bodyPr/>
                    <a:lstStyle/>
                    <a:p>
                      <a:pPr algn="ctr" fontAlgn="ctr">
                        <a:lnSpc>
                          <a:spcPct val="115000"/>
                        </a:lnSpc>
                        <a:spcAft>
                          <a:spcPts val="0"/>
                        </a:spcAft>
                      </a:pPr>
                      <a:r>
                        <a:rPr lang="fr-FR" sz="1200" kern="1200">
                          <a:solidFill>
                            <a:srgbClr val="000000"/>
                          </a:solidFill>
                          <a:effectLst/>
                          <a:latin typeface="Calibri"/>
                          <a:ea typeface="Times New Roman"/>
                          <a:cs typeface="Arial"/>
                        </a:rPr>
                        <a:t>Non</a:t>
                      </a:r>
                      <a:endParaRPr lang="fr-FR" sz="120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hMerge="1">
                  <a:txBody>
                    <a:bodyPr/>
                    <a:lstStyle/>
                    <a:p>
                      <a:endParaRPr lang="fr-FR"/>
                    </a:p>
                  </a:txBody>
                  <a:tcPr/>
                </a:tc>
              </a:tr>
              <a:tr h="255597">
                <a:tc>
                  <a:txBody>
                    <a:bodyPr/>
                    <a:lstStyle/>
                    <a:p>
                      <a:pPr algn="ctr" fontAlgn="ctr">
                        <a:lnSpc>
                          <a:spcPct val="115000"/>
                        </a:lnSpc>
                        <a:spcAft>
                          <a:spcPts val="0"/>
                        </a:spcAft>
                      </a:pPr>
                      <a:r>
                        <a:rPr lang="fr-FR" sz="1200" b="1" kern="1200">
                          <a:solidFill>
                            <a:srgbClr val="000000"/>
                          </a:solidFill>
                          <a:effectLst/>
                          <a:latin typeface="Calibri"/>
                          <a:ea typeface="Times New Roman"/>
                          <a:cs typeface="Arial"/>
                        </a:rPr>
                        <a:t>Date de récolte</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a:txBody>
                    <a:bodyPr/>
                    <a:lstStyle/>
                    <a:p>
                      <a:pPr algn="ctr" fontAlgn="ctr">
                        <a:lnSpc>
                          <a:spcPct val="115000"/>
                        </a:lnSpc>
                        <a:spcAft>
                          <a:spcPts val="0"/>
                        </a:spcAft>
                      </a:pPr>
                      <a:r>
                        <a:rPr lang="fr-FR" sz="1200" kern="1200" dirty="0" smtClean="0">
                          <a:solidFill>
                            <a:srgbClr val="000000"/>
                          </a:solidFill>
                          <a:effectLst/>
                          <a:latin typeface="Calibri"/>
                          <a:ea typeface="Times New Roman"/>
                          <a:cs typeface="Arial"/>
                        </a:rPr>
                        <a:t>15/10   au  </a:t>
                      </a:r>
                      <a:r>
                        <a:rPr lang="fr-FR" sz="1200" kern="1200" dirty="0">
                          <a:solidFill>
                            <a:srgbClr val="000000"/>
                          </a:solidFill>
                          <a:effectLst/>
                          <a:latin typeface="Calibri"/>
                          <a:ea typeface="Times New Roman"/>
                          <a:cs typeface="Arial"/>
                        </a:rPr>
                        <a:t>01/11</a:t>
                      </a:r>
                      <a:endParaRPr lang="fr-FR" sz="1200" dirty="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a:txBody>
                    <a:bodyPr/>
                    <a:lstStyle/>
                    <a:p>
                      <a:pPr algn="ctr"/>
                      <a:endParaRPr lang="fr-FR" sz="1200">
                        <a:effectLst/>
                        <a:latin typeface="Calibri"/>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r>
              <a:tr h="255597">
                <a:tc>
                  <a:txBody>
                    <a:bodyPr/>
                    <a:lstStyle/>
                    <a:p>
                      <a:pPr algn="ctr" fontAlgn="b">
                        <a:lnSpc>
                          <a:spcPct val="115000"/>
                        </a:lnSpc>
                        <a:spcAft>
                          <a:spcPts val="0"/>
                        </a:spcAft>
                      </a:pPr>
                      <a:r>
                        <a:rPr lang="fr-FR" sz="1200" b="1" kern="1200">
                          <a:solidFill>
                            <a:srgbClr val="000000"/>
                          </a:solidFill>
                          <a:effectLst/>
                          <a:latin typeface="Calibri"/>
                          <a:ea typeface="Times New Roman"/>
                          <a:cs typeface="Arial"/>
                        </a:rPr>
                        <a:t>Matériel de récolte</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a:txBody>
                    <a:bodyPr/>
                    <a:lstStyle/>
                    <a:p>
                      <a:pPr algn="ctr" fontAlgn="ctr">
                        <a:lnSpc>
                          <a:spcPct val="115000"/>
                        </a:lnSpc>
                        <a:spcAft>
                          <a:spcPts val="0"/>
                        </a:spcAft>
                      </a:pPr>
                      <a:r>
                        <a:rPr lang="fr-FR" sz="1200" kern="1200">
                          <a:solidFill>
                            <a:srgbClr val="000000"/>
                          </a:solidFill>
                          <a:effectLst/>
                          <a:latin typeface="Calibri"/>
                          <a:ea typeface="Times New Roman"/>
                          <a:cs typeface="Arial"/>
                        </a:rPr>
                        <a:t>Moissonneuse-batteuse classique</a:t>
                      </a:r>
                      <a:endParaRPr lang="fr-FR" sz="120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a:txBody>
                    <a:bodyPr/>
                    <a:lstStyle/>
                    <a:p>
                      <a:pPr algn="ctr"/>
                      <a:endParaRPr lang="fr-FR" sz="1200">
                        <a:effectLst/>
                        <a:latin typeface="Calibri"/>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r>
              <a:tr h="255597">
                <a:tc>
                  <a:txBody>
                    <a:bodyPr/>
                    <a:lstStyle/>
                    <a:p>
                      <a:pPr algn="ctr" fontAlgn="b">
                        <a:lnSpc>
                          <a:spcPct val="115000"/>
                        </a:lnSpc>
                        <a:spcAft>
                          <a:spcPts val="0"/>
                        </a:spcAft>
                      </a:pPr>
                      <a:r>
                        <a:rPr lang="fr-FR" sz="1200" b="1" kern="1200">
                          <a:solidFill>
                            <a:srgbClr val="000000"/>
                          </a:solidFill>
                          <a:effectLst/>
                          <a:latin typeface="Calibri"/>
                          <a:ea typeface="Times New Roman"/>
                          <a:cs typeface="Arial"/>
                        </a:rPr>
                        <a:t>Humidité</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a:txBody>
                    <a:bodyPr/>
                    <a:lstStyle/>
                    <a:p>
                      <a:pPr algn="ctr" fontAlgn="ctr">
                        <a:lnSpc>
                          <a:spcPct val="115000"/>
                        </a:lnSpc>
                        <a:spcAft>
                          <a:spcPts val="0"/>
                        </a:spcAft>
                      </a:pPr>
                      <a:r>
                        <a:rPr lang="fr-FR" sz="1200" kern="1200" dirty="0">
                          <a:solidFill>
                            <a:srgbClr val="000000"/>
                          </a:solidFill>
                          <a:effectLst/>
                          <a:latin typeface="Calibri"/>
                          <a:ea typeface="Times New Roman"/>
                          <a:cs typeface="Arial"/>
                        </a:rPr>
                        <a:t>20 </a:t>
                      </a:r>
                      <a:r>
                        <a:rPr lang="fr-FR" sz="1200" kern="1200" dirty="0" smtClean="0">
                          <a:solidFill>
                            <a:srgbClr val="000000"/>
                          </a:solidFill>
                          <a:effectLst/>
                          <a:latin typeface="Calibri"/>
                          <a:ea typeface="Times New Roman"/>
                          <a:cs typeface="Arial"/>
                        </a:rPr>
                        <a:t>%,   </a:t>
                      </a:r>
                      <a:r>
                        <a:rPr lang="fr-FR" sz="1200" kern="1200" dirty="0">
                          <a:solidFill>
                            <a:srgbClr val="000000"/>
                          </a:solidFill>
                          <a:effectLst/>
                          <a:latin typeface="Calibri"/>
                          <a:ea typeface="Times New Roman"/>
                          <a:cs typeface="Arial"/>
                        </a:rPr>
                        <a:t>séchage obligatoire</a:t>
                      </a:r>
                      <a:endParaRPr lang="fr-FR" sz="1200" dirty="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a:txBody>
                    <a:bodyPr/>
                    <a:lstStyle/>
                    <a:p>
                      <a:pPr algn="ctr"/>
                      <a:endParaRPr lang="fr-FR" sz="1200">
                        <a:effectLst/>
                        <a:latin typeface="Calibri"/>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r>
              <a:tr h="511193">
                <a:tc>
                  <a:txBody>
                    <a:bodyPr/>
                    <a:lstStyle/>
                    <a:p>
                      <a:pPr algn="ctr" fontAlgn="b">
                        <a:lnSpc>
                          <a:spcPct val="115000"/>
                        </a:lnSpc>
                        <a:spcAft>
                          <a:spcPts val="0"/>
                        </a:spcAft>
                      </a:pPr>
                      <a:r>
                        <a:rPr lang="fr-FR" sz="1200" b="1" kern="1200">
                          <a:solidFill>
                            <a:srgbClr val="000000"/>
                          </a:solidFill>
                          <a:effectLst/>
                          <a:latin typeface="Calibri"/>
                          <a:ea typeface="Times New Roman"/>
                          <a:cs typeface="Arial"/>
                        </a:rPr>
                        <a:t>Rendement moyen q/ha</a:t>
                      </a:r>
                      <a:endParaRPr lang="fr-FR" sz="120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a:txBody>
                    <a:bodyPr/>
                    <a:lstStyle/>
                    <a:p>
                      <a:pPr algn="l" fontAlgn="ctr">
                        <a:lnSpc>
                          <a:spcPct val="115000"/>
                        </a:lnSpc>
                        <a:spcAft>
                          <a:spcPts val="0"/>
                        </a:spcAft>
                      </a:pPr>
                      <a:r>
                        <a:rPr lang="fr-FR" sz="1200" kern="1200" dirty="0" smtClean="0">
                          <a:solidFill>
                            <a:srgbClr val="000000"/>
                          </a:solidFill>
                          <a:effectLst/>
                          <a:latin typeface="Calibri"/>
                          <a:ea typeface="Times New Roman"/>
                          <a:cs typeface="Arial"/>
                        </a:rPr>
                        <a:t>=&gt;   0 </a:t>
                      </a:r>
                      <a:r>
                        <a:rPr lang="fr-FR" sz="1200" kern="1200" dirty="0">
                          <a:solidFill>
                            <a:srgbClr val="000000"/>
                          </a:solidFill>
                          <a:effectLst/>
                          <a:latin typeface="Calibri"/>
                          <a:ea typeface="Times New Roman"/>
                          <a:cs typeface="Arial"/>
                        </a:rPr>
                        <a:t>à 8 pour </a:t>
                      </a:r>
                      <a:r>
                        <a:rPr lang="fr-FR" sz="1200" kern="1200" dirty="0" smtClean="0">
                          <a:solidFill>
                            <a:srgbClr val="000000"/>
                          </a:solidFill>
                          <a:effectLst/>
                          <a:latin typeface="Calibri"/>
                          <a:ea typeface="Times New Roman"/>
                          <a:cs typeface="Arial"/>
                        </a:rPr>
                        <a:t>2018,</a:t>
                      </a:r>
                      <a:r>
                        <a:rPr lang="fr-FR" sz="1200" kern="1200" baseline="0" dirty="0" smtClean="0">
                          <a:solidFill>
                            <a:srgbClr val="000000"/>
                          </a:solidFill>
                          <a:effectLst/>
                          <a:latin typeface="Calibri"/>
                          <a:ea typeface="Times New Roman"/>
                          <a:cs typeface="Arial"/>
                        </a:rPr>
                        <a:t> </a:t>
                      </a:r>
                      <a:r>
                        <a:rPr lang="fr-FR" sz="1200" kern="1200" dirty="0" smtClean="0">
                          <a:solidFill>
                            <a:srgbClr val="000000"/>
                          </a:solidFill>
                          <a:effectLst/>
                          <a:latin typeface="Calibri"/>
                          <a:ea typeface="Times New Roman"/>
                          <a:cs typeface="Arial"/>
                        </a:rPr>
                        <a:t>2017 </a:t>
                      </a:r>
                      <a:r>
                        <a:rPr lang="fr-FR" sz="1200" kern="1200" dirty="0">
                          <a:solidFill>
                            <a:srgbClr val="000000"/>
                          </a:solidFill>
                          <a:effectLst/>
                          <a:latin typeface="Calibri"/>
                          <a:ea typeface="Times New Roman"/>
                          <a:cs typeface="Arial"/>
                        </a:rPr>
                        <a:t>et 2016</a:t>
                      </a:r>
                      <a:br>
                        <a:rPr lang="fr-FR" sz="1200" kern="1200" dirty="0">
                          <a:solidFill>
                            <a:srgbClr val="000000"/>
                          </a:solidFill>
                          <a:effectLst/>
                          <a:latin typeface="Calibri"/>
                          <a:ea typeface="Times New Roman"/>
                          <a:cs typeface="Arial"/>
                        </a:rPr>
                      </a:br>
                      <a:r>
                        <a:rPr lang="fr-FR" sz="1200" kern="1200" dirty="0" smtClean="0">
                          <a:solidFill>
                            <a:srgbClr val="000000"/>
                          </a:solidFill>
                          <a:effectLst/>
                          <a:latin typeface="Calibri"/>
                          <a:ea typeface="Times New Roman"/>
                          <a:cs typeface="Arial"/>
                        </a:rPr>
                        <a:t>=&gt;   10 </a:t>
                      </a:r>
                      <a:r>
                        <a:rPr lang="fr-FR" sz="1200" kern="1200" dirty="0">
                          <a:solidFill>
                            <a:srgbClr val="000000"/>
                          </a:solidFill>
                          <a:effectLst/>
                          <a:latin typeface="Calibri"/>
                          <a:ea typeface="Times New Roman"/>
                          <a:cs typeface="Arial"/>
                        </a:rPr>
                        <a:t>à 15 en 2015</a:t>
                      </a:r>
                      <a:endParaRPr lang="fr-FR" sz="1200" dirty="0">
                        <a:effectLst/>
                        <a:latin typeface="Calibri"/>
                        <a:ea typeface="Calibri"/>
                        <a:cs typeface="Times New Roman"/>
                      </a:endParaRPr>
                    </a:p>
                  </a:txBody>
                  <a:tcPr marL="68580" marR="68580"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c>
                  <a:txBody>
                    <a:bodyPr/>
                    <a:lstStyle/>
                    <a:p>
                      <a:pPr algn="ctr"/>
                      <a:endParaRPr lang="fr-FR" sz="1200" dirty="0">
                        <a:effectLst/>
                        <a:latin typeface="Calibri"/>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ED5"/>
                    </a:solidFill>
                  </a:tcPr>
                </a:tc>
              </a:tr>
            </a:tbl>
          </a:graphicData>
        </a:graphic>
      </p:graphicFrame>
      <p:sp>
        <p:nvSpPr>
          <p:cNvPr id="8"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algn="ctr">
              <a:defRPr sz="1600" b="1">
                <a:solidFill>
                  <a:prstClr val="white"/>
                </a:solidFill>
              </a:defRPr>
            </a:lvl1pPr>
          </a:lstStyle>
          <a:p>
            <a:fld id="{158EBF25-1E81-4656-BBEC-1D192ACD98C0}" type="slidenum">
              <a:rPr lang="fr-FR"/>
              <a:pPr/>
              <a:t>33</a:t>
            </a:fld>
            <a:endParaRPr lang="fr-FR" dirty="0"/>
          </a:p>
        </p:txBody>
      </p:sp>
    </p:spTree>
    <p:extLst>
      <p:ext uri="{BB962C8B-B14F-4D97-AF65-F5344CB8AC3E}">
        <p14:creationId xmlns:p14="http://schemas.microsoft.com/office/powerpoint/2010/main" val="1321397954"/>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 de texte 2"/>
          <p:cNvSpPr txBox="1">
            <a:spLocks noChangeArrowheads="1"/>
          </p:cNvSpPr>
          <p:nvPr/>
        </p:nvSpPr>
        <p:spPr bwMode="auto">
          <a:xfrm>
            <a:off x="454602" y="4005063"/>
            <a:ext cx="8391724" cy="1944217"/>
          </a:xfrm>
          <a:prstGeom prst="roundRect">
            <a:avLst>
              <a:gd name="adj" fmla="val 16410"/>
            </a:avLst>
          </a:prstGeom>
          <a:solidFill>
            <a:srgbClr val="FFFFFF"/>
          </a:solidFill>
          <a:ln w="57150" cmpd="thickThin">
            <a:solidFill>
              <a:srgbClr val="00B05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a:noAutofit/>
          </a:bodyPr>
          <a:lstStyle/>
          <a:p>
            <a:pPr>
              <a:lnSpc>
                <a:spcPct val="115000"/>
              </a:lnSpc>
              <a:spcAft>
                <a:spcPts val="0"/>
              </a:spcAft>
            </a:pPr>
            <a:r>
              <a:rPr lang="fr-FR" sz="1600" b="1" kern="1200" dirty="0" smtClean="0">
                <a:solidFill>
                  <a:srgbClr val="000000"/>
                </a:solidFill>
                <a:effectLst/>
                <a:latin typeface="Calibri"/>
                <a:ea typeface="Calibri"/>
                <a:cs typeface="Calibri"/>
              </a:rPr>
              <a:t>Retours d’agriculteurs</a:t>
            </a:r>
            <a:r>
              <a:rPr lang="fr-FR" sz="1600" b="1" kern="1200" dirty="0">
                <a:solidFill>
                  <a:srgbClr val="000000"/>
                </a:solidFill>
                <a:effectLst/>
                <a:latin typeface="Calibri"/>
                <a:ea typeface="Calibri"/>
                <a:cs typeface="Calibri"/>
              </a:rPr>
              <a:t> : </a:t>
            </a:r>
            <a:r>
              <a:rPr lang="fr-FR" sz="1600" b="1" kern="1200" dirty="0" smtClean="0">
                <a:solidFill>
                  <a:srgbClr val="000000"/>
                </a:solidFill>
                <a:effectLst/>
                <a:latin typeface="Calibri"/>
                <a:ea typeface="Calibri"/>
                <a:cs typeface="Calibri"/>
              </a:rPr>
              <a:t> « 4 issues possibles »</a:t>
            </a:r>
            <a:endParaRPr lang="fr-FR" sz="1600" dirty="0">
              <a:effectLst/>
              <a:latin typeface="Calibri"/>
              <a:ea typeface="Calibri"/>
              <a:cs typeface="Times New Roman"/>
            </a:endParaRPr>
          </a:p>
          <a:p>
            <a:pPr lvl="0">
              <a:spcAft>
                <a:spcPts val="0"/>
              </a:spcAft>
            </a:pPr>
            <a:r>
              <a:rPr lang="fr-FR" b="1" kern="1200" dirty="0" smtClean="0">
                <a:solidFill>
                  <a:srgbClr val="000099"/>
                </a:solidFill>
                <a:effectLst/>
                <a:latin typeface="Calibri"/>
                <a:ea typeface="Calibri"/>
                <a:cs typeface="Calibri"/>
              </a:rPr>
              <a:t>1.  </a:t>
            </a:r>
            <a:r>
              <a:rPr lang="fr-FR" kern="1200" dirty="0" smtClean="0">
                <a:solidFill>
                  <a:srgbClr val="000000"/>
                </a:solidFill>
                <a:effectLst/>
                <a:latin typeface="Calibri"/>
                <a:ea typeface="Calibri"/>
                <a:cs typeface="Calibri"/>
              </a:rPr>
              <a:t>Récolte </a:t>
            </a:r>
            <a:r>
              <a:rPr lang="fr-FR" kern="1200" dirty="0">
                <a:solidFill>
                  <a:srgbClr val="000000"/>
                </a:solidFill>
                <a:effectLst/>
                <a:latin typeface="Calibri"/>
                <a:ea typeface="Calibri"/>
                <a:cs typeface="Calibri"/>
              </a:rPr>
              <a:t>de sarrasin et de colza : tout va bien </a:t>
            </a:r>
            <a:endParaRPr lang="fr-FR" dirty="0">
              <a:effectLst/>
              <a:latin typeface="Times New Roman"/>
              <a:ea typeface="Times New Roman"/>
            </a:endParaRPr>
          </a:p>
          <a:p>
            <a:pPr lvl="0">
              <a:spcAft>
                <a:spcPts val="0"/>
              </a:spcAft>
            </a:pPr>
            <a:r>
              <a:rPr lang="fr-FR" b="1" kern="1200" dirty="0" smtClean="0">
                <a:solidFill>
                  <a:srgbClr val="000099"/>
                </a:solidFill>
                <a:effectLst/>
                <a:latin typeface="Calibri"/>
                <a:ea typeface="Calibri"/>
                <a:cs typeface="Calibri"/>
              </a:rPr>
              <a:t>2.  </a:t>
            </a:r>
            <a:r>
              <a:rPr lang="fr-FR" kern="1200" dirty="0" smtClean="0">
                <a:solidFill>
                  <a:srgbClr val="000000"/>
                </a:solidFill>
                <a:effectLst/>
                <a:latin typeface="Calibri"/>
                <a:ea typeface="Calibri"/>
                <a:cs typeface="Calibri"/>
              </a:rPr>
              <a:t>Pas </a:t>
            </a:r>
            <a:r>
              <a:rPr lang="fr-FR" kern="1200" dirty="0">
                <a:solidFill>
                  <a:srgbClr val="000000"/>
                </a:solidFill>
                <a:effectLst/>
                <a:latin typeface="Calibri"/>
                <a:ea typeface="Calibri"/>
                <a:cs typeface="Calibri"/>
              </a:rPr>
              <a:t>de récolte de sarrasin mais le colza est bon : le sarrasin </a:t>
            </a:r>
            <a:r>
              <a:rPr lang="fr-FR" dirty="0" smtClean="0">
                <a:solidFill>
                  <a:srgbClr val="000000"/>
                </a:solidFill>
                <a:latin typeface="Calibri"/>
                <a:ea typeface="Calibri"/>
                <a:cs typeface="Calibri"/>
              </a:rPr>
              <a:t>= « plante de service »</a:t>
            </a:r>
            <a:endParaRPr lang="fr-FR" dirty="0">
              <a:effectLst/>
              <a:latin typeface="Times New Roman"/>
              <a:ea typeface="Times New Roman"/>
            </a:endParaRPr>
          </a:p>
          <a:p>
            <a:pPr lvl="0">
              <a:spcAft>
                <a:spcPts val="0"/>
              </a:spcAft>
            </a:pPr>
            <a:r>
              <a:rPr lang="fr-FR" b="1" kern="1200" dirty="0" smtClean="0">
                <a:solidFill>
                  <a:srgbClr val="000099"/>
                </a:solidFill>
                <a:effectLst/>
                <a:latin typeface="Calibri"/>
                <a:ea typeface="Calibri"/>
                <a:cs typeface="Calibri"/>
              </a:rPr>
              <a:t>3. </a:t>
            </a:r>
            <a:r>
              <a:rPr lang="fr-FR" kern="1200" dirty="0" smtClean="0">
                <a:solidFill>
                  <a:srgbClr val="000000"/>
                </a:solidFill>
                <a:effectLst/>
                <a:latin typeface="Calibri"/>
                <a:ea typeface="Calibri"/>
                <a:cs typeface="Calibri"/>
              </a:rPr>
              <a:t>Récolte </a:t>
            </a:r>
            <a:r>
              <a:rPr lang="fr-FR" kern="1200" dirty="0">
                <a:solidFill>
                  <a:srgbClr val="000000"/>
                </a:solidFill>
                <a:effectLst/>
                <a:latin typeface="Calibri"/>
                <a:ea typeface="Calibri"/>
                <a:cs typeface="Calibri"/>
              </a:rPr>
              <a:t>de sarrasin mais pas de colza : petite compensation du sarrasin et une autre culture peut être implantée à la place du </a:t>
            </a:r>
            <a:r>
              <a:rPr lang="fr-FR" kern="1200" dirty="0" smtClean="0">
                <a:solidFill>
                  <a:srgbClr val="000000"/>
                </a:solidFill>
                <a:effectLst/>
                <a:latin typeface="Calibri"/>
                <a:ea typeface="Calibri"/>
                <a:cs typeface="Calibri"/>
              </a:rPr>
              <a:t>colza    </a:t>
            </a:r>
            <a:r>
              <a:rPr lang="fr-FR" sz="1400" i="1" dirty="0" smtClean="0"/>
              <a:t>(</a:t>
            </a:r>
            <a:r>
              <a:rPr lang="fr-FR" sz="1400" i="1" dirty="0"/>
              <a:t>le colza a joué le rôle de culture </a:t>
            </a:r>
            <a:r>
              <a:rPr lang="fr-FR" sz="1400" i="1" dirty="0" smtClean="0"/>
              <a:t>intermédiaire)</a:t>
            </a:r>
            <a:endParaRPr lang="fr-FR" sz="1400" i="1" dirty="0">
              <a:effectLst/>
              <a:latin typeface="Times New Roman"/>
              <a:ea typeface="Times New Roman"/>
            </a:endParaRPr>
          </a:p>
          <a:p>
            <a:pPr lvl="0">
              <a:spcAft>
                <a:spcPts val="0"/>
              </a:spcAft>
            </a:pPr>
            <a:r>
              <a:rPr lang="fr-FR" b="1" kern="1200" dirty="0" smtClean="0">
                <a:solidFill>
                  <a:srgbClr val="000099"/>
                </a:solidFill>
                <a:effectLst/>
                <a:latin typeface="Calibri"/>
                <a:ea typeface="Calibri"/>
                <a:cs typeface="Calibri"/>
              </a:rPr>
              <a:t>4. </a:t>
            </a:r>
            <a:r>
              <a:rPr lang="fr-FR" kern="1200" dirty="0" smtClean="0">
                <a:solidFill>
                  <a:srgbClr val="000000"/>
                </a:solidFill>
                <a:effectLst/>
                <a:latin typeface="Calibri"/>
                <a:ea typeface="Calibri"/>
                <a:cs typeface="Calibri"/>
              </a:rPr>
              <a:t>Pas </a:t>
            </a:r>
            <a:r>
              <a:rPr lang="fr-FR" kern="1200" dirty="0">
                <a:solidFill>
                  <a:srgbClr val="000000"/>
                </a:solidFill>
                <a:effectLst/>
                <a:latin typeface="Calibri"/>
                <a:ea typeface="Calibri"/>
                <a:cs typeface="Calibri"/>
              </a:rPr>
              <a:t>de récolte de sarrasin et gel du colza : </a:t>
            </a:r>
            <a:r>
              <a:rPr lang="fr-FR" kern="1200" dirty="0" smtClean="0">
                <a:solidFill>
                  <a:srgbClr val="000000"/>
                </a:solidFill>
                <a:effectLst/>
                <a:latin typeface="Calibri"/>
                <a:ea typeface="Calibri"/>
                <a:cs typeface="Calibri"/>
              </a:rPr>
              <a:t>mélange = culture intermédiaire</a:t>
            </a:r>
          </a:p>
        </p:txBody>
      </p:sp>
      <p:graphicFrame>
        <p:nvGraphicFramePr>
          <p:cNvPr id="7" name="Tableau 6"/>
          <p:cNvGraphicFramePr>
            <a:graphicFrameLocks noGrp="1"/>
          </p:cNvGraphicFramePr>
          <p:nvPr>
            <p:extLst>
              <p:ext uri="{D42A27DB-BD31-4B8C-83A1-F6EECF244321}">
                <p14:modId xmlns:p14="http://schemas.microsoft.com/office/powerpoint/2010/main" val="3627978145"/>
              </p:ext>
            </p:extLst>
          </p:nvPr>
        </p:nvGraphicFramePr>
        <p:xfrm>
          <a:off x="467544" y="1321163"/>
          <a:ext cx="8388874" cy="2323861"/>
        </p:xfrm>
        <a:graphic>
          <a:graphicData uri="http://schemas.openxmlformats.org/drawingml/2006/table">
            <a:tbl>
              <a:tblPr firstRow="1" firstCol="1" bandRow="1"/>
              <a:tblGrid>
                <a:gridCol w="4072624"/>
                <a:gridCol w="4316250"/>
              </a:tblGrid>
              <a:tr h="295863">
                <a:tc>
                  <a:txBody>
                    <a:bodyPr/>
                    <a:lstStyle/>
                    <a:p>
                      <a:pPr algn="ctr">
                        <a:lnSpc>
                          <a:spcPct val="115000"/>
                        </a:lnSpc>
                        <a:spcAft>
                          <a:spcPts val="0"/>
                        </a:spcAft>
                      </a:pPr>
                      <a:r>
                        <a:rPr lang="fr-FR" sz="1800" b="1" dirty="0">
                          <a:solidFill>
                            <a:srgbClr val="FFFFFF"/>
                          </a:solidFill>
                          <a:effectLst/>
                          <a:latin typeface="Calibri"/>
                          <a:ea typeface="Calibri"/>
                          <a:cs typeface="Times New Roman"/>
                        </a:rPr>
                        <a:t>Avantages</a:t>
                      </a:r>
                      <a:endParaRPr lang="fr-FR" sz="1800" dirty="0">
                        <a:effectLst/>
                        <a:latin typeface="Calibri"/>
                        <a:ea typeface="Calibri"/>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algn="ctr">
                        <a:lnSpc>
                          <a:spcPct val="115000"/>
                        </a:lnSpc>
                        <a:spcAft>
                          <a:spcPts val="0"/>
                        </a:spcAft>
                      </a:pPr>
                      <a:r>
                        <a:rPr lang="fr-FR" sz="1800" b="1">
                          <a:solidFill>
                            <a:srgbClr val="FFFFFF"/>
                          </a:solidFill>
                          <a:effectLst/>
                          <a:latin typeface="Calibri"/>
                          <a:ea typeface="Calibri"/>
                          <a:cs typeface="Times New Roman"/>
                        </a:rPr>
                        <a:t>Inconvénients</a:t>
                      </a:r>
                      <a:endParaRPr lang="fr-FR" sz="1800">
                        <a:effectLst/>
                        <a:latin typeface="Calibri"/>
                        <a:ea typeface="Calibri"/>
                        <a:cs typeface="Times New Roman"/>
                      </a:endParaRPr>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r>
              <a:tr h="2008393">
                <a:tc>
                  <a:txBody>
                    <a:bodyPr/>
                    <a:lstStyle/>
                    <a:p>
                      <a:pPr marL="342900" lvl="0" indent="-342900" algn="l">
                        <a:spcAft>
                          <a:spcPts val="0"/>
                        </a:spcAft>
                        <a:buFont typeface="Wingdings"/>
                        <a:buChar char=""/>
                      </a:pPr>
                      <a:r>
                        <a:rPr lang="fr-FR" sz="1800" dirty="0">
                          <a:effectLst/>
                          <a:latin typeface="Calibri"/>
                          <a:ea typeface="Times New Roman"/>
                        </a:rPr>
                        <a:t>Effet possible sur les adventices : diminution d’herbicides</a:t>
                      </a:r>
                      <a:endParaRPr lang="fr-FR" sz="1800" dirty="0">
                        <a:effectLst/>
                        <a:latin typeface="Times New Roman"/>
                        <a:ea typeface="Times New Roman"/>
                      </a:endParaRPr>
                    </a:p>
                    <a:p>
                      <a:pPr marL="342900" lvl="0" indent="-342900" algn="l">
                        <a:spcAft>
                          <a:spcPts val="0"/>
                        </a:spcAft>
                        <a:buFont typeface="Wingdings"/>
                        <a:buChar char=""/>
                      </a:pPr>
                      <a:r>
                        <a:rPr lang="fr-FR" sz="1800" dirty="0">
                          <a:effectLst/>
                          <a:latin typeface="Calibri"/>
                          <a:ea typeface="Times New Roman"/>
                        </a:rPr>
                        <a:t>Diminution du nombre d’insecticides</a:t>
                      </a:r>
                      <a:endParaRPr lang="fr-FR" sz="1800" dirty="0">
                        <a:effectLst/>
                        <a:latin typeface="Times New Roman"/>
                        <a:ea typeface="Times New Roman"/>
                      </a:endParaRPr>
                    </a:p>
                    <a:p>
                      <a:pPr marL="342900" lvl="0" indent="-342900" algn="l">
                        <a:spcAft>
                          <a:spcPts val="0"/>
                        </a:spcAft>
                        <a:buFont typeface="Wingdings"/>
                        <a:buChar char=""/>
                      </a:pPr>
                      <a:r>
                        <a:rPr lang="fr-FR" sz="1800" dirty="0">
                          <a:effectLst/>
                          <a:latin typeface="Calibri"/>
                          <a:ea typeface="Times New Roman"/>
                        </a:rPr>
                        <a:t>Remobilisation du phosphore</a:t>
                      </a:r>
                      <a:endParaRPr lang="fr-FR" sz="1800" dirty="0">
                        <a:effectLst/>
                        <a:latin typeface="Times New Roman"/>
                        <a:ea typeface="Times New Roman"/>
                      </a:endParaRPr>
                    </a:p>
                    <a:p>
                      <a:pPr marL="342900" lvl="0" indent="-342900" algn="l">
                        <a:spcAft>
                          <a:spcPts val="0"/>
                        </a:spcAft>
                        <a:buFont typeface="Wingdings"/>
                        <a:buChar char=""/>
                      </a:pPr>
                      <a:r>
                        <a:rPr lang="fr-FR" sz="1800" dirty="0">
                          <a:effectLst/>
                          <a:latin typeface="Calibri"/>
                          <a:ea typeface="Times New Roman"/>
                        </a:rPr>
                        <a:t>Semis direct : pas de travail du </a:t>
                      </a:r>
                      <a:r>
                        <a:rPr lang="fr-FR" sz="1800" dirty="0" smtClean="0">
                          <a:effectLst/>
                          <a:latin typeface="Calibri"/>
                          <a:ea typeface="Times New Roman"/>
                        </a:rPr>
                        <a:t>sol</a:t>
                      </a:r>
                      <a:endParaRPr lang="fr-FR" sz="1800" dirty="0" smtClean="0">
                        <a:effectLst/>
                        <a:latin typeface="Times New Roman"/>
                        <a:ea typeface="Times New Roman"/>
                      </a:endParaRPr>
                    </a:p>
                    <a:p>
                      <a:pPr marL="342900" lvl="0" indent="-342900" algn="l">
                        <a:spcAft>
                          <a:spcPts val="0"/>
                        </a:spcAft>
                        <a:buFont typeface="Wingdings"/>
                        <a:buChar char=""/>
                      </a:pPr>
                      <a:r>
                        <a:rPr lang="fr-FR" sz="1800" dirty="0" smtClean="0">
                          <a:effectLst/>
                          <a:latin typeface="Calibri"/>
                          <a:ea typeface="Times New Roman"/>
                        </a:rPr>
                        <a:t>Possibilité de passer le couvert en SIE</a:t>
                      </a:r>
                    </a:p>
                    <a:p>
                      <a:pPr marL="0" lvl="0" indent="0" algn="l">
                        <a:spcAft>
                          <a:spcPts val="0"/>
                        </a:spcAft>
                        <a:buFont typeface="Wingdings"/>
                        <a:buNone/>
                      </a:pPr>
                      <a:r>
                        <a:rPr lang="fr-FR" sz="1200" i="1" dirty="0" smtClean="0">
                          <a:effectLst/>
                          <a:latin typeface="Calibri"/>
                          <a:ea typeface="Times New Roman"/>
                        </a:rPr>
                        <a:t>          (à </a:t>
                      </a:r>
                      <a:r>
                        <a:rPr lang="fr-FR" sz="1200" i="1" dirty="0">
                          <a:effectLst/>
                          <a:latin typeface="Calibri"/>
                          <a:ea typeface="Times New Roman"/>
                        </a:rPr>
                        <a:t>condition de ne pas utiliser de produits phytosanitaires)</a:t>
                      </a:r>
                      <a:endParaRPr lang="fr-FR" sz="1200" i="1" dirty="0">
                        <a:effectLst/>
                        <a:latin typeface="Times New Roman"/>
                        <a:ea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342900" lvl="0" indent="-342900" algn="l">
                        <a:spcAft>
                          <a:spcPts val="0"/>
                        </a:spcAft>
                        <a:buFont typeface="Wingdings"/>
                        <a:buChar char=""/>
                      </a:pPr>
                      <a:r>
                        <a:rPr lang="fr-FR" sz="1800" dirty="0">
                          <a:effectLst/>
                          <a:latin typeface="Calibri"/>
                          <a:ea typeface="Times New Roman"/>
                        </a:rPr>
                        <a:t>Possible baisse de rendement du colza</a:t>
                      </a:r>
                      <a:endParaRPr lang="fr-FR" sz="1800" dirty="0">
                        <a:effectLst/>
                        <a:latin typeface="Times New Roman"/>
                        <a:ea typeface="Times New Roman"/>
                      </a:endParaRPr>
                    </a:p>
                    <a:p>
                      <a:pPr marL="342900" lvl="0" indent="-342900" algn="l">
                        <a:spcAft>
                          <a:spcPts val="0"/>
                        </a:spcAft>
                        <a:buFont typeface="Wingdings"/>
                        <a:buChar char=""/>
                      </a:pPr>
                      <a:r>
                        <a:rPr lang="fr-FR" sz="1800" dirty="0">
                          <a:effectLst/>
                          <a:latin typeface="Calibri"/>
                          <a:ea typeface="Times New Roman"/>
                        </a:rPr>
                        <a:t>Le manque d’eau favorise le colza</a:t>
                      </a:r>
                      <a:endParaRPr lang="fr-FR" sz="1800" dirty="0">
                        <a:effectLst/>
                        <a:latin typeface="Times New Roman"/>
                        <a:ea typeface="Times New Roman"/>
                      </a:endParaRPr>
                    </a:p>
                    <a:p>
                      <a:pPr marL="342900" lvl="0" indent="-342900" algn="l">
                        <a:spcAft>
                          <a:spcPts val="0"/>
                        </a:spcAft>
                        <a:buFont typeface="Wingdings"/>
                        <a:buChar char=""/>
                      </a:pPr>
                      <a:r>
                        <a:rPr lang="fr-FR" sz="1800" dirty="0">
                          <a:effectLst/>
                          <a:latin typeface="Calibri"/>
                          <a:ea typeface="Times New Roman"/>
                        </a:rPr>
                        <a:t>Risque plus élevé de pucerons cendrés</a:t>
                      </a:r>
                      <a:endParaRPr lang="fr-FR" sz="1800" dirty="0">
                        <a:effectLst/>
                        <a:latin typeface="Times New Roman"/>
                        <a:ea typeface="Times New Roman"/>
                      </a:endParaRPr>
                    </a:p>
                    <a:p>
                      <a:pPr marL="342900" lvl="0" indent="-342900" algn="l">
                        <a:spcAft>
                          <a:spcPts val="0"/>
                        </a:spcAft>
                        <a:buFont typeface="Wingdings"/>
                        <a:buChar char=""/>
                      </a:pPr>
                      <a:r>
                        <a:rPr lang="fr-FR" sz="1800" dirty="0">
                          <a:effectLst/>
                          <a:latin typeface="Calibri"/>
                          <a:ea typeface="Times New Roman"/>
                        </a:rPr>
                        <a:t>Possible manque de fertilisation azotée pour le </a:t>
                      </a:r>
                      <a:r>
                        <a:rPr lang="fr-FR" sz="1800" dirty="0" smtClean="0">
                          <a:effectLst/>
                          <a:latin typeface="Calibri"/>
                          <a:ea typeface="Times New Roman"/>
                        </a:rPr>
                        <a:t>colza  </a:t>
                      </a:r>
                      <a:r>
                        <a:rPr lang="fr-FR" sz="1200" i="1" dirty="0" smtClean="0">
                          <a:effectLst/>
                          <a:latin typeface="Calibri"/>
                          <a:ea typeface="Times New Roman"/>
                        </a:rPr>
                        <a:t>(faible développement)</a:t>
                      </a:r>
                      <a:endParaRPr lang="fr-FR" sz="1200" i="1" dirty="0">
                        <a:effectLst/>
                        <a:latin typeface="Times New Roman"/>
                        <a:ea typeface="Times New Roman"/>
                      </a:endParaRPr>
                    </a:p>
                    <a:p>
                      <a:pPr marL="342900" lvl="0" indent="-342900" algn="l">
                        <a:spcAft>
                          <a:spcPts val="0"/>
                        </a:spcAft>
                        <a:buFont typeface="Wingdings"/>
                        <a:buChar char=""/>
                      </a:pPr>
                      <a:r>
                        <a:rPr lang="fr-FR" sz="1800" dirty="0">
                          <a:effectLst/>
                          <a:latin typeface="Calibri"/>
                          <a:ea typeface="Times New Roman"/>
                        </a:rPr>
                        <a:t>Possible élongation et risque de gel du colza </a:t>
                      </a:r>
                      <a:r>
                        <a:rPr lang="fr-FR" sz="1800" dirty="0" smtClean="0">
                          <a:effectLst/>
                          <a:latin typeface="Calibri"/>
                          <a:ea typeface="Times New Roman"/>
                        </a:rPr>
                        <a:t>  </a:t>
                      </a:r>
                      <a:r>
                        <a:rPr lang="fr-FR" sz="1200" i="1" dirty="0" smtClean="0">
                          <a:effectLst/>
                          <a:latin typeface="Calibri"/>
                          <a:ea typeface="Times New Roman"/>
                        </a:rPr>
                        <a:t>(</a:t>
                      </a:r>
                      <a:r>
                        <a:rPr lang="fr-FR" sz="1200" i="1" dirty="0">
                          <a:effectLst/>
                          <a:latin typeface="Calibri"/>
                          <a:ea typeface="Times New Roman"/>
                        </a:rPr>
                        <a:t>choix variétal </a:t>
                      </a:r>
                      <a:r>
                        <a:rPr lang="fr-FR" sz="1200" i="1" dirty="0" smtClean="0">
                          <a:effectLst/>
                          <a:latin typeface="Calibri"/>
                          <a:ea typeface="Times New Roman"/>
                        </a:rPr>
                        <a:t>+ </a:t>
                      </a:r>
                      <a:r>
                        <a:rPr lang="fr-FR" sz="1200" i="1" dirty="0" err="1" smtClean="0">
                          <a:effectLst/>
                          <a:latin typeface="Calibri"/>
                          <a:ea typeface="Times New Roman"/>
                        </a:rPr>
                        <a:t>raccourcisseur</a:t>
                      </a:r>
                      <a:r>
                        <a:rPr lang="fr-FR" sz="1200" i="1" dirty="0" smtClean="0">
                          <a:effectLst/>
                          <a:latin typeface="Calibri"/>
                          <a:ea typeface="Times New Roman"/>
                        </a:rPr>
                        <a:t> </a:t>
                      </a:r>
                      <a:r>
                        <a:rPr lang="fr-FR" sz="1200" i="1" dirty="0">
                          <a:effectLst/>
                          <a:latin typeface="Calibri"/>
                          <a:ea typeface="Times New Roman"/>
                        </a:rPr>
                        <a:t>éventuel : 05/09)</a:t>
                      </a:r>
                      <a:endParaRPr lang="fr-FR" sz="1200" i="1" dirty="0">
                        <a:effectLst/>
                        <a:latin typeface="Times New Roman"/>
                        <a:ea typeface="Times New Roman"/>
                      </a:endParaRPr>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bl>
          </a:graphicData>
        </a:graphic>
      </p:graphicFrame>
      <p:sp>
        <p:nvSpPr>
          <p:cNvPr id="6"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algn="ctr">
              <a:defRPr sz="1600" b="1">
                <a:solidFill>
                  <a:prstClr val="white"/>
                </a:solidFill>
              </a:defRPr>
            </a:lvl1pPr>
          </a:lstStyle>
          <a:p>
            <a:fld id="{158EBF25-1E81-4656-BBEC-1D192ACD98C0}" type="slidenum">
              <a:rPr lang="fr-FR"/>
              <a:pPr/>
              <a:t>34</a:t>
            </a:fld>
            <a:endParaRPr lang="fr-FR" dirty="0"/>
          </a:p>
        </p:txBody>
      </p:sp>
      <p:sp>
        <p:nvSpPr>
          <p:cNvPr id="9" name="Zone de texte 18"/>
          <p:cNvSpPr txBox="1"/>
          <p:nvPr/>
        </p:nvSpPr>
        <p:spPr>
          <a:xfrm>
            <a:off x="2555776" y="188640"/>
            <a:ext cx="4314825" cy="523220"/>
          </a:xfrm>
          <a:prstGeom prst="rect">
            <a:avLst/>
          </a:prstGeom>
          <a:noFill/>
        </p:spPr>
        <p:txBody>
          <a:bodyPr wrap="square" rtlCol="0">
            <a:spAutoFit/>
          </a:bodyPr>
          <a:lstStyle>
            <a:defPPr>
              <a:defRPr lang="fr-FR"/>
            </a:defPPr>
            <a:lvl1pPr>
              <a:defRPr sz="2800">
                <a:solidFill>
                  <a:schemeClr val="tx1"/>
                </a:solidFill>
                <a:latin typeface="Berlin Sans FB" pitchFamily="34" charset="0"/>
                <a:ea typeface="Verdana" pitchFamily="34" charset="0"/>
                <a:cs typeface="Verdana"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dirty="0"/>
              <a:t>Association Colza - Sarrasin</a:t>
            </a:r>
          </a:p>
        </p:txBody>
      </p:sp>
    </p:spTree>
    <p:extLst>
      <p:ext uri="{BB962C8B-B14F-4D97-AF65-F5344CB8AC3E}">
        <p14:creationId xmlns:p14="http://schemas.microsoft.com/office/powerpoint/2010/main" val="3071272136"/>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au 17"/>
          <p:cNvGraphicFramePr>
            <a:graphicFrameLocks noGrp="1"/>
          </p:cNvGraphicFramePr>
          <p:nvPr>
            <p:extLst>
              <p:ext uri="{D42A27DB-BD31-4B8C-83A1-F6EECF244321}">
                <p14:modId xmlns:p14="http://schemas.microsoft.com/office/powerpoint/2010/main" val="1308500987"/>
              </p:ext>
            </p:extLst>
          </p:nvPr>
        </p:nvGraphicFramePr>
        <p:xfrm>
          <a:off x="5080231" y="1242305"/>
          <a:ext cx="3884257" cy="1225334"/>
        </p:xfrm>
        <a:graphic>
          <a:graphicData uri="http://schemas.openxmlformats.org/drawingml/2006/table">
            <a:tbl>
              <a:tblPr firstRow="1" bandRow="1"/>
              <a:tblGrid>
                <a:gridCol w="2516105"/>
                <a:gridCol w="1368152"/>
              </a:tblGrid>
              <a:tr h="294943">
                <a:tc>
                  <a:txBody>
                    <a:bodyPr/>
                    <a:lstStyle/>
                    <a:p>
                      <a:pPr algn="ctr">
                        <a:lnSpc>
                          <a:spcPct val="115000"/>
                        </a:lnSpc>
                        <a:spcAft>
                          <a:spcPts val="0"/>
                        </a:spcAft>
                      </a:pPr>
                      <a:r>
                        <a:rPr lang="fr-FR" sz="1400" b="1" dirty="0">
                          <a:solidFill>
                            <a:srgbClr val="FFFFFF"/>
                          </a:solidFill>
                          <a:effectLst/>
                          <a:latin typeface="Calibri"/>
                          <a:ea typeface="Calibri"/>
                          <a:cs typeface="Times New Roman"/>
                        </a:rPr>
                        <a:t>Charges spécifiques au sarrasin</a:t>
                      </a:r>
                      <a:endParaRPr lang="fr-FR" sz="1400" dirty="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79646"/>
                    </a:solidFill>
                  </a:tcPr>
                </a:tc>
                <a:tc>
                  <a:txBody>
                    <a:bodyPr/>
                    <a:lstStyle/>
                    <a:p>
                      <a:pPr algn="ctr">
                        <a:lnSpc>
                          <a:spcPct val="115000"/>
                        </a:lnSpc>
                        <a:spcAft>
                          <a:spcPts val="0"/>
                        </a:spcAft>
                      </a:pPr>
                      <a:r>
                        <a:rPr lang="fr-FR" sz="1400" b="1" dirty="0">
                          <a:solidFill>
                            <a:srgbClr val="FFFFFF"/>
                          </a:solidFill>
                          <a:effectLst/>
                          <a:latin typeface="Calibri"/>
                          <a:ea typeface="Calibri"/>
                          <a:cs typeface="Times New Roman"/>
                        </a:rPr>
                        <a:t>Coûts</a:t>
                      </a:r>
                      <a:endParaRPr lang="fr-FR" sz="1400" dirty="0">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79646"/>
                    </a:solidFill>
                  </a:tcPr>
                </a:tc>
              </a:tr>
              <a:tr h="250676">
                <a:tc>
                  <a:txBody>
                    <a:bodyPr/>
                    <a:lstStyle/>
                    <a:p>
                      <a:pPr algn="ctr">
                        <a:lnSpc>
                          <a:spcPct val="115000"/>
                        </a:lnSpc>
                        <a:spcAft>
                          <a:spcPts val="0"/>
                        </a:spcAft>
                      </a:pPr>
                      <a:r>
                        <a:rPr lang="fr-FR" sz="1200" dirty="0">
                          <a:effectLst/>
                          <a:latin typeface="Calibri"/>
                          <a:ea typeface="Calibri"/>
                          <a:cs typeface="Times New Roman"/>
                        </a:rPr>
                        <a:t>Semences de ferme sarrasin</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CAA2"/>
                    </a:solidFill>
                  </a:tcPr>
                </a:tc>
                <a:tc>
                  <a:txBody>
                    <a:bodyPr/>
                    <a:lstStyle/>
                    <a:p>
                      <a:pPr algn="ctr">
                        <a:lnSpc>
                          <a:spcPct val="115000"/>
                        </a:lnSpc>
                        <a:spcAft>
                          <a:spcPts val="0"/>
                        </a:spcAft>
                      </a:pPr>
                      <a:r>
                        <a:rPr lang="fr-FR" sz="1200" dirty="0">
                          <a:effectLst/>
                          <a:latin typeface="Calibri"/>
                          <a:ea typeface="Calibri"/>
                          <a:cs typeface="Times New Roman"/>
                        </a:rPr>
                        <a:t>0,45 €/kg</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CAA2"/>
                    </a:solidFill>
                  </a:tcPr>
                </a:tc>
              </a:tr>
              <a:tr h="469403">
                <a:tc>
                  <a:txBody>
                    <a:bodyPr/>
                    <a:lstStyle/>
                    <a:p>
                      <a:pPr algn="ctr">
                        <a:lnSpc>
                          <a:spcPct val="115000"/>
                        </a:lnSpc>
                        <a:spcAft>
                          <a:spcPts val="0"/>
                        </a:spcAft>
                      </a:pPr>
                      <a:r>
                        <a:rPr lang="fr-FR" sz="1200" dirty="0">
                          <a:effectLst/>
                          <a:latin typeface="Calibri"/>
                          <a:ea typeface="Calibri"/>
                          <a:cs typeface="Times New Roman"/>
                        </a:rPr>
                        <a:t>Récolte </a:t>
                      </a:r>
                      <a:r>
                        <a:rPr lang="fr-FR" sz="1200" dirty="0" smtClean="0">
                          <a:effectLst/>
                          <a:latin typeface="Calibri"/>
                          <a:ea typeface="Calibri"/>
                          <a:cs typeface="Times New Roman"/>
                        </a:rPr>
                        <a:t>sarrasin</a:t>
                      </a:r>
                    </a:p>
                    <a:p>
                      <a:pPr algn="ctr">
                        <a:lnSpc>
                          <a:spcPct val="115000"/>
                        </a:lnSpc>
                        <a:spcAft>
                          <a:spcPts val="0"/>
                        </a:spcAft>
                      </a:pPr>
                      <a:r>
                        <a:rPr lang="fr-FR" sz="1050" i="1" dirty="0" smtClean="0">
                          <a:effectLst/>
                          <a:latin typeface="Calibri"/>
                          <a:ea typeface="Calibri"/>
                          <a:cs typeface="Times New Roman"/>
                        </a:rPr>
                        <a:t>(sauf </a:t>
                      </a:r>
                      <a:r>
                        <a:rPr lang="fr-FR" sz="1050" i="1" dirty="0">
                          <a:effectLst/>
                          <a:latin typeface="Calibri"/>
                          <a:ea typeface="Calibri"/>
                          <a:cs typeface="Times New Roman"/>
                        </a:rPr>
                        <a:t>si rendement = 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4D0"/>
                    </a:solidFill>
                  </a:tcPr>
                </a:tc>
                <a:tc>
                  <a:txBody>
                    <a:bodyPr/>
                    <a:lstStyle/>
                    <a:p>
                      <a:pPr algn="ctr">
                        <a:lnSpc>
                          <a:spcPct val="115000"/>
                        </a:lnSpc>
                        <a:spcAft>
                          <a:spcPts val="0"/>
                        </a:spcAft>
                      </a:pPr>
                      <a:r>
                        <a:rPr lang="fr-FR" sz="1200" dirty="0">
                          <a:effectLst/>
                          <a:latin typeface="Calibri"/>
                          <a:ea typeface="Calibri"/>
                          <a:cs typeface="Times New Roman"/>
                        </a:rPr>
                        <a:t>81 €/ha</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4D0"/>
                    </a:solidFill>
                  </a:tcPr>
                </a:tc>
              </a:tr>
              <a:tr h="209115">
                <a:tc>
                  <a:txBody>
                    <a:bodyPr/>
                    <a:lstStyle/>
                    <a:p>
                      <a:pPr marL="0" algn="ctr" defTabSz="914400" rtl="0" eaLnBrk="1" latinLnBrk="0" hangingPunct="1">
                        <a:lnSpc>
                          <a:spcPct val="115000"/>
                        </a:lnSpc>
                        <a:spcAft>
                          <a:spcPts val="0"/>
                        </a:spcAft>
                      </a:pPr>
                      <a:r>
                        <a:rPr lang="fr-FR" sz="1200" kern="1200" dirty="0" smtClean="0">
                          <a:solidFill>
                            <a:schemeClr val="tx1"/>
                          </a:solidFill>
                          <a:effectLst/>
                          <a:latin typeface="Calibri"/>
                          <a:ea typeface="Calibri"/>
                          <a:cs typeface="Times New Roman"/>
                        </a:rPr>
                        <a:t>Frais séchage</a:t>
                      </a:r>
                      <a:endParaRPr lang="fr-FR" sz="1200" kern="1200" dirty="0">
                        <a:solidFill>
                          <a:schemeClr val="tx1"/>
                        </a:solidFill>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4D0"/>
                    </a:solidFill>
                  </a:tcPr>
                </a:tc>
                <a:tc>
                  <a:txBody>
                    <a:bodyPr/>
                    <a:lstStyle/>
                    <a:p>
                      <a:pPr marL="0" algn="ctr" defTabSz="914400" rtl="0" eaLnBrk="1" latinLnBrk="0" hangingPunct="1">
                        <a:lnSpc>
                          <a:spcPct val="115000"/>
                        </a:lnSpc>
                        <a:spcAft>
                          <a:spcPts val="0"/>
                        </a:spcAft>
                      </a:pPr>
                      <a:r>
                        <a:rPr lang="fr-FR" sz="1200" kern="1200" dirty="0" smtClean="0">
                          <a:solidFill>
                            <a:schemeClr val="tx1"/>
                          </a:solidFill>
                          <a:effectLst/>
                          <a:latin typeface="Calibri"/>
                          <a:ea typeface="Calibri"/>
                          <a:cs typeface="Times New Roman"/>
                        </a:rPr>
                        <a:t>10 €/tonne</a:t>
                      </a:r>
                      <a:endParaRPr lang="fr-FR" sz="1200" kern="1200" dirty="0">
                        <a:solidFill>
                          <a:schemeClr val="tx1"/>
                        </a:solidFill>
                        <a:effectLst/>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4D0"/>
                    </a:solidFill>
                  </a:tcPr>
                </a:tc>
              </a:tr>
            </a:tbl>
          </a:graphicData>
        </a:graphic>
      </p:graphicFrame>
      <p:sp>
        <p:nvSpPr>
          <p:cNvPr id="20" name="Zone de texte 2"/>
          <p:cNvSpPr txBox="1">
            <a:spLocks noChangeArrowheads="1"/>
          </p:cNvSpPr>
          <p:nvPr/>
        </p:nvSpPr>
        <p:spPr bwMode="auto">
          <a:xfrm>
            <a:off x="5084921" y="2490208"/>
            <a:ext cx="3710187" cy="648072"/>
          </a:xfrm>
          <a:prstGeom prst="rect">
            <a:avLst/>
          </a:prstGeom>
          <a:noFill/>
          <a:ln w="9525">
            <a:noFill/>
            <a:miter lim="800000"/>
            <a:headEnd/>
            <a:tailEnd/>
          </a:ln>
        </p:spPr>
        <p:txBody>
          <a:bodyPr rot="0" vert="horz" wrap="square" lIns="91440" tIns="45720" rIns="91440" bIns="45720" anchor="t" anchorCtr="0">
            <a:noAutofit/>
          </a:bodyPr>
          <a:lstStyle/>
          <a:p>
            <a:pPr marL="171450" indent="-171450" algn="just">
              <a:buFont typeface="Wingdings" panose="05000000000000000000" pitchFamily="2" charset="2"/>
              <a:buChar char="Ø"/>
            </a:pPr>
            <a:r>
              <a:rPr lang="fr-FR" sz="1400" dirty="0" smtClean="0">
                <a:effectLst/>
                <a:latin typeface="Calibri"/>
                <a:ea typeface="Calibri"/>
                <a:cs typeface="Times New Roman"/>
              </a:rPr>
              <a:t>Pas de prise en compte d’une baisse de rendement du colza</a:t>
            </a:r>
          </a:p>
        </p:txBody>
      </p:sp>
      <p:sp>
        <p:nvSpPr>
          <p:cNvPr id="24" name="Rectangle 16"/>
          <p:cNvSpPr>
            <a:spLocks noChangeArrowheads="1"/>
          </p:cNvSpPr>
          <p:nvPr/>
        </p:nvSpPr>
        <p:spPr bwMode="auto">
          <a:xfrm>
            <a:off x="3413125" y="32845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5" name="Rectangle 17"/>
          <p:cNvSpPr>
            <a:spLocks noChangeArrowheads="1"/>
          </p:cNvSpPr>
          <p:nvPr/>
        </p:nvSpPr>
        <p:spPr bwMode="auto">
          <a:xfrm>
            <a:off x="3413125" y="3741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18"/>
          <p:cNvSpPr>
            <a:spLocks noChangeArrowheads="1"/>
          </p:cNvSpPr>
          <p:nvPr/>
        </p:nvSpPr>
        <p:spPr bwMode="auto">
          <a:xfrm>
            <a:off x="3413125" y="3741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9" name="Graphique 28"/>
          <p:cNvGraphicFramePr/>
          <p:nvPr>
            <p:extLst>
              <p:ext uri="{D42A27DB-BD31-4B8C-83A1-F6EECF244321}">
                <p14:modId xmlns:p14="http://schemas.microsoft.com/office/powerpoint/2010/main" val="1314880318"/>
              </p:ext>
            </p:extLst>
          </p:nvPr>
        </p:nvGraphicFramePr>
        <p:xfrm>
          <a:off x="4283968" y="3284538"/>
          <a:ext cx="4680472" cy="3157192"/>
        </p:xfrm>
        <a:graphic>
          <a:graphicData uri="http://schemas.openxmlformats.org/drawingml/2006/chart">
            <c:chart xmlns:c="http://schemas.openxmlformats.org/drawingml/2006/chart" xmlns:r="http://schemas.openxmlformats.org/officeDocument/2006/relationships" r:id="rId3"/>
          </a:graphicData>
        </a:graphic>
      </p:graphicFrame>
      <p:sp>
        <p:nvSpPr>
          <p:cNvPr id="31" name="Rectangle 30"/>
          <p:cNvSpPr/>
          <p:nvPr/>
        </p:nvSpPr>
        <p:spPr>
          <a:xfrm>
            <a:off x="3275856" y="188640"/>
            <a:ext cx="3057247" cy="523220"/>
          </a:xfrm>
          <a:prstGeom prst="rect">
            <a:avLst/>
          </a:prstGeom>
          <a:noFill/>
        </p:spPr>
        <p:txBody>
          <a:bodyPr wrap="square" rtlCol="0">
            <a:spAutoFit/>
          </a:bodyPr>
          <a:lstStyle/>
          <a:p>
            <a:r>
              <a:rPr lang="fr-FR" sz="2800" dirty="0">
                <a:latin typeface="Berlin Sans FB" pitchFamily="34" charset="0"/>
                <a:ea typeface="Verdana" pitchFamily="34" charset="0"/>
                <a:cs typeface="Verdana" pitchFamily="34" charset="0"/>
              </a:rPr>
              <a:t>Point économique  </a:t>
            </a:r>
          </a:p>
        </p:txBody>
      </p:sp>
      <p:sp>
        <p:nvSpPr>
          <p:cNvPr id="33" name="Zone de texte 2"/>
          <p:cNvSpPr txBox="1">
            <a:spLocks noChangeArrowheads="1"/>
          </p:cNvSpPr>
          <p:nvPr/>
        </p:nvSpPr>
        <p:spPr bwMode="auto">
          <a:xfrm>
            <a:off x="255695" y="1391282"/>
            <a:ext cx="3956265" cy="2253742"/>
          </a:xfrm>
          <a:prstGeom prst="rect">
            <a:avLst/>
          </a:prstGeom>
          <a:noFill/>
          <a:ln w="9525">
            <a:noFill/>
            <a:miter lim="800000"/>
            <a:headEnd/>
            <a:tailEnd/>
          </a:ln>
        </p:spPr>
        <p:txBody>
          <a:bodyPr rot="0" vert="horz" wrap="square" lIns="91440" tIns="45720" rIns="91440" bIns="45720" anchor="t" anchorCtr="0">
            <a:noAutofit/>
          </a:bodyPr>
          <a:lstStyle/>
          <a:p>
            <a:pPr algn="just">
              <a:lnSpc>
                <a:spcPct val="115000"/>
              </a:lnSpc>
              <a:spcAft>
                <a:spcPts val="0"/>
              </a:spcAft>
            </a:pPr>
            <a:r>
              <a:rPr lang="fr-FR" sz="1600" b="1" dirty="0">
                <a:effectLst/>
                <a:latin typeface="Calibri"/>
                <a:ea typeface="Calibri"/>
                <a:cs typeface="Times New Roman"/>
              </a:rPr>
              <a:t>Avec prise en compte du risque </a:t>
            </a:r>
            <a:r>
              <a:rPr lang="fr-FR" sz="1600" b="1" dirty="0" smtClean="0">
                <a:effectLst/>
                <a:latin typeface="Calibri"/>
                <a:ea typeface="Calibri"/>
                <a:cs typeface="Times New Roman"/>
              </a:rPr>
              <a:t>climatique</a:t>
            </a:r>
          </a:p>
          <a:p>
            <a:pPr algn="just">
              <a:lnSpc>
                <a:spcPct val="115000"/>
              </a:lnSpc>
              <a:spcAft>
                <a:spcPts val="0"/>
              </a:spcAft>
            </a:pPr>
            <a:endParaRPr lang="fr-FR" sz="600" dirty="0">
              <a:effectLst/>
              <a:latin typeface="Calibri"/>
              <a:ea typeface="Calibri"/>
              <a:cs typeface="Times New Roman"/>
            </a:endParaRPr>
          </a:p>
          <a:p>
            <a:pPr marL="171450" indent="-171450" algn="just">
              <a:spcAft>
                <a:spcPts val="0"/>
              </a:spcAft>
              <a:buFont typeface="Wingdings" panose="05000000000000000000" pitchFamily="2" charset="2"/>
              <a:buChar char="Ø"/>
            </a:pPr>
            <a:r>
              <a:rPr lang="fr-FR" sz="1400" dirty="0" smtClean="0">
                <a:effectLst/>
                <a:latin typeface="Calibri"/>
                <a:ea typeface="Calibri"/>
                <a:cs typeface="Times New Roman"/>
              </a:rPr>
              <a:t>rendement </a:t>
            </a:r>
            <a:r>
              <a:rPr lang="fr-FR" sz="1400" dirty="0">
                <a:effectLst/>
                <a:latin typeface="Calibri"/>
                <a:ea typeface="Calibri"/>
                <a:cs typeface="Times New Roman"/>
              </a:rPr>
              <a:t>minimum à atteindre les années de récolte </a:t>
            </a:r>
            <a:r>
              <a:rPr lang="fr-FR" sz="1400" dirty="0" smtClean="0">
                <a:effectLst/>
                <a:latin typeface="Calibri"/>
                <a:ea typeface="Calibri"/>
                <a:cs typeface="Times New Roman"/>
              </a:rPr>
              <a:t>en </a:t>
            </a:r>
            <a:r>
              <a:rPr lang="fr-FR" sz="1400" dirty="0">
                <a:effectLst/>
                <a:latin typeface="Calibri"/>
                <a:ea typeface="Calibri"/>
                <a:cs typeface="Times New Roman"/>
              </a:rPr>
              <a:t>fonction des fréquences de réussite du sarrasin dans 2 stations </a:t>
            </a:r>
            <a:r>
              <a:rPr lang="fr-FR" sz="1400" dirty="0" smtClean="0">
                <a:effectLst/>
                <a:latin typeface="Calibri"/>
                <a:ea typeface="Calibri"/>
                <a:cs typeface="Times New Roman"/>
              </a:rPr>
              <a:t>climatiques </a:t>
            </a:r>
            <a:r>
              <a:rPr lang="fr-FR" sz="1400" dirty="0">
                <a:effectLst/>
                <a:latin typeface="Calibri"/>
                <a:ea typeface="Calibri"/>
                <a:cs typeface="Times New Roman"/>
              </a:rPr>
              <a:t>du Nord Nouvelle-Aquitaine. </a:t>
            </a:r>
            <a:endParaRPr lang="fr-FR" sz="1400" dirty="0" smtClean="0">
              <a:effectLst/>
              <a:latin typeface="Calibri"/>
              <a:ea typeface="Calibri"/>
              <a:cs typeface="Times New Roman"/>
            </a:endParaRPr>
          </a:p>
          <a:p>
            <a:pPr algn="just">
              <a:spcAft>
                <a:spcPts val="0"/>
              </a:spcAft>
            </a:pPr>
            <a:r>
              <a:rPr lang="fr-FR" sz="1400" i="1" dirty="0">
                <a:latin typeface="Calibri"/>
                <a:ea typeface="Calibri"/>
                <a:cs typeface="Times New Roman"/>
              </a:rPr>
              <a:t> </a:t>
            </a:r>
            <a:r>
              <a:rPr lang="fr-FR" sz="1400" i="1" dirty="0" smtClean="0">
                <a:latin typeface="Calibri"/>
                <a:ea typeface="Calibri"/>
                <a:cs typeface="Times New Roman"/>
              </a:rPr>
              <a:t>   </a:t>
            </a:r>
            <a:r>
              <a:rPr lang="fr-FR" sz="1050" i="1" dirty="0" smtClean="0">
                <a:effectLst/>
                <a:latin typeface="Calibri"/>
                <a:ea typeface="Calibri"/>
                <a:cs typeface="Times New Roman"/>
              </a:rPr>
              <a:t>(Fréquences de réussite, N. Ferrand stage 2018)</a:t>
            </a:r>
          </a:p>
          <a:p>
            <a:pPr algn="just">
              <a:spcAft>
                <a:spcPts val="0"/>
              </a:spcAft>
            </a:pPr>
            <a:r>
              <a:rPr lang="fr-FR" sz="1400" dirty="0" smtClean="0">
                <a:effectLst/>
                <a:latin typeface="Calibri"/>
                <a:ea typeface="Calibri"/>
                <a:cs typeface="Times New Roman"/>
              </a:rPr>
              <a:t> </a:t>
            </a:r>
          </a:p>
          <a:p>
            <a:pPr algn="just">
              <a:spcAft>
                <a:spcPts val="0"/>
              </a:spcAft>
            </a:pPr>
            <a:endParaRPr lang="fr-FR" sz="1400" dirty="0">
              <a:latin typeface="Calibri"/>
              <a:ea typeface="Calibri"/>
              <a:cs typeface="Times New Roman"/>
            </a:endParaRPr>
          </a:p>
          <a:p>
            <a:pPr algn="just">
              <a:spcAft>
                <a:spcPts val="0"/>
              </a:spcAft>
            </a:pPr>
            <a:endParaRPr lang="fr-FR" sz="1400" dirty="0" smtClean="0">
              <a:effectLst/>
              <a:latin typeface="Calibri"/>
              <a:ea typeface="Calibri"/>
              <a:cs typeface="Times New Roman"/>
            </a:endParaRPr>
          </a:p>
          <a:p>
            <a:pPr algn="just">
              <a:spcAft>
                <a:spcPts val="0"/>
              </a:spcAft>
            </a:pPr>
            <a:endParaRPr lang="fr-FR" sz="1400" dirty="0">
              <a:latin typeface="Calibri"/>
              <a:ea typeface="Calibri"/>
              <a:cs typeface="Times New Roman"/>
            </a:endParaRPr>
          </a:p>
          <a:p>
            <a:pPr algn="just">
              <a:spcAft>
                <a:spcPts val="0"/>
              </a:spcAft>
            </a:pPr>
            <a:endParaRPr lang="fr-FR" sz="1400" dirty="0" smtClean="0">
              <a:effectLst/>
              <a:latin typeface="Calibri"/>
              <a:ea typeface="Calibri"/>
              <a:cs typeface="Times New Roman"/>
            </a:endParaRPr>
          </a:p>
          <a:p>
            <a:pPr algn="just">
              <a:spcAft>
                <a:spcPts val="0"/>
              </a:spcAft>
            </a:pPr>
            <a:endParaRPr lang="fr-FR" sz="1400" dirty="0">
              <a:latin typeface="Calibri"/>
              <a:ea typeface="Calibri"/>
              <a:cs typeface="Times New Roman"/>
            </a:endParaRPr>
          </a:p>
          <a:p>
            <a:pPr algn="just">
              <a:spcAft>
                <a:spcPts val="0"/>
              </a:spcAft>
            </a:pPr>
            <a:endParaRPr lang="fr-FR" sz="1400" dirty="0" smtClean="0">
              <a:effectLst/>
              <a:latin typeface="Calibri"/>
              <a:ea typeface="Calibri"/>
              <a:cs typeface="Times New Roman"/>
            </a:endParaRPr>
          </a:p>
          <a:p>
            <a:pPr algn="just">
              <a:spcAft>
                <a:spcPts val="0"/>
              </a:spcAft>
            </a:pPr>
            <a:endParaRPr lang="fr-FR" sz="1400" dirty="0" smtClean="0">
              <a:effectLst/>
              <a:latin typeface="Calibri"/>
              <a:ea typeface="Calibri"/>
              <a:cs typeface="Times New Roman"/>
            </a:endParaRPr>
          </a:p>
          <a:p>
            <a:pPr algn="just">
              <a:spcAft>
                <a:spcPts val="0"/>
              </a:spcAft>
            </a:pPr>
            <a:endParaRPr lang="fr-FR" sz="1400" dirty="0" smtClean="0">
              <a:effectLst/>
              <a:latin typeface="Calibri"/>
              <a:ea typeface="Calibri"/>
              <a:cs typeface="Times New Roman"/>
            </a:endParaRPr>
          </a:p>
          <a:p>
            <a:pPr marL="171450" indent="-171450" algn="just">
              <a:spcAft>
                <a:spcPts val="1000"/>
              </a:spcAft>
              <a:buFont typeface="Wingdings" panose="05000000000000000000" pitchFamily="2" charset="2"/>
              <a:buChar char="Ø"/>
            </a:pPr>
            <a:r>
              <a:rPr lang="fr-FR" sz="1400" dirty="0" smtClean="0">
                <a:effectLst/>
                <a:latin typeface="Calibri"/>
                <a:ea typeface="Calibri"/>
                <a:cs typeface="Times New Roman"/>
              </a:rPr>
              <a:t>Rendement seuil pluriannuel : </a:t>
            </a:r>
            <a:r>
              <a:rPr lang="fr-FR" sz="1400" b="1" dirty="0" smtClean="0">
                <a:effectLst/>
                <a:latin typeface="Calibri"/>
                <a:ea typeface="Calibri"/>
                <a:cs typeface="Times New Roman"/>
              </a:rPr>
              <a:t>5 q/ha </a:t>
            </a:r>
            <a:r>
              <a:rPr lang="fr-FR" sz="1400" dirty="0" smtClean="0">
                <a:effectLst/>
                <a:latin typeface="Calibri"/>
                <a:ea typeface="Calibri"/>
                <a:cs typeface="Times New Roman"/>
              </a:rPr>
              <a:t>à</a:t>
            </a:r>
            <a:r>
              <a:rPr lang="fr-FR" sz="1400" b="1" dirty="0" smtClean="0">
                <a:effectLst/>
                <a:latin typeface="Calibri"/>
                <a:ea typeface="Calibri"/>
                <a:cs typeface="Times New Roman"/>
              </a:rPr>
              <a:t> </a:t>
            </a:r>
            <a:r>
              <a:rPr lang="fr-FR" sz="1400" b="1" dirty="0">
                <a:effectLst/>
                <a:latin typeface="Calibri"/>
                <a:ea typeface="Calibri"/>
                <a:cs typeface="Times New Roman"/>
              </a:rPr>
              <a:t>Lusignan</a:t>
            </a:r>
            <a:r>
              <a:rPr lang="fr-FR" sz="1400" dirty="0">
                <a:effectLst/>
                <a:latin typeface="Calibri"/>
                <a:ea typeface="Calibri"/>
                <a:cs typeface="Times New Roman"/>
              </a:rPr>
              <a:t> </a:t>
            </a:r>
            <a:r>
              <a:rPr lang="fr-FR" sz="1100" dirty="0">
                <a:effectLst/>
                <a:latin typeface="Calibri"/>
                <a:ea typeface="Calibri"/>
                <a:cs typeface="Times New Roman"/>
              </a:rPr>
              <a:t>(similaire à Niort et Saintes) </a:t>
            </a:r>
            <a:r>
              <a:rPr lang="fr-FR" sz="1100" dirty="0" smtClean="0">
                <a:effectLst/>
                <a:latin typeface="Calibri"/>
                <a:ea typeface="Calibri"/>
                <a:cs typeface="Times New Roman"/>
              </a:rPr>
              <a:t>  </a:t>
            </a:r>
            <a:r>
              <a:rPr lang="fr-FR" sz="1400" dirty="0" smtClean="0">
                <a:effectLst/>
                <a:latin typeface="Calibri"/>
                <a:ea typeface="Calibri"/>
                <a:cs typeface="Times New Roman"/>
              </a:rPr>
              <a:t>pour 350 €/t</a:t>
            </a:r>
            <a:endParaRPr lang="fr-FR" sz="1400" dirty="0">
              <a:effectLst/>
              <a:latin typeface="Calibri"/>
              <a:ea typeface="Calibri"/>
              <a:cs typeface="Times New Roman"/>
            </a:endParaRPr>
          </a:p>
        </p:txBody>
      </p:sp>
      <p:sp>
        <p:nvSpPr>
          <p:cNvPr id="14"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algn="ctr">
              <a:defRPr sz="1600" b="1">
                <a:solidFill>
                  <a:prstClr val="white"/>
                </a:solidFill>
              </a:defRPr>
            </a:lvl1pPr>
          </a:lstStyle>
          <a:p>
            <a:fld id="{158EBF25-1E81-4656-BBEC-1D192ACD98C0}" type="slidenum">
              <a:rPr lang="fr-FR"/>
              <a:pPr/>
              <a:t>35</a:t>
            </a:fld>
            <a:endParaRPr lang="fr-FR" dirty="0"/>
          </a:p>
        </p:txBody>
      </p:sp>
    </p:spTree>
    <p:extLst>
      <p:ext uri="{BB962C8B-B14F-4D97-AF65-F5344CB8AC3E}">
        <p14:creationId xmlns:p14="http://schemas.microsoft.com/office/powerpoint/2010/main" val="25135222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13" end="1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0" y="-27384"/>
            <a:ext cx="9144000"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323528" y="5301208"/>
            <a:ext cx="3024336" cy="1556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3131840" y="4941168"/>
            <a:ext cx="1152128" cy="1916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202731" y="970108"/>
            <a:ext cx="9671275" cy="1157438"/>
          </a:xfrm>
          <a:prstGeom prst="rect">
            <a:avLst/>
          </a:prstGeom>
          <a:noFill/>
        </p:spPr>
        <p:txBody>
          <a:bodyPr wrap="square" rtlCol="0">
            <a:noAutofit/>
          </a:bodyPr>
          <a:lstStyle/>
          <a:p>
            <a:pPr algn="ctr"/>
            <a:r>
              <a:rPr lang="fr-FR" sz="2400" dirty="0" smtClean="0">
                <a:solidFill>
                  <a:prstClr val="black"/>
                </a:solidFill>
                <a:latin typeface="Berlin Sans FB" pitchFamily="34" charset="0"/>
              </a:rPr>
              <a:t>Faisabilité technique, </a:t>
            </a:r>
          </a:p>
          <a:p>
            <a:pPr algn="ctr"/>
            <a:r>
              <a:rPr lang="fr-FR" sz="2400" dirty="0" smtClean="0">
                <a:solidFill>
                  <a:prstClr val="black"/>
                </a:solidFill>
                <a:latin typeface="Berlin Sans FB" pitchFamily="34" charset="0"/>
              </a:rPr>
              <a:t>Intérêt agronomique, économique</a:t>
            </a:r>
          </a:p>
          <a:p>
            <a:pPr algn="ctr"/>
            <a:r>
              <a:rPr lang="fr-FR" sz="2400" dirty="0" smtClean="0">
                <a:solidFill>
                  <a:prstClr val="black"/>
                </a:solidFill>
                <a:latin typeface="Berlin Sans FB" pitchFamily="34" charset="0"/>
              </a:rPr>
              <a:t>de cultiver 3 cultures graines en 2 ans</a:t>
            </a:r>
          </a:p>
        </p:txBody>
      </p:sp>
      <p:sp>
        <p:nvSpPr>
          <p:cNvPr id="2" name="ZoneTexte 1"/>
          <p:cNvSpPr txBox="1"/>
          <p:nvPr/>
        </p:nvSpPr>
        <p:spPr>
          <a:xfrm>
            <a:off x="0" y="44624"/>
            <a:ext cx="2741881" cy="646331"/>
          </a:xfrm>
          <a:prstGeom prst="rect">
            <a:avLst/>
          </a:prstGeom>
          <a:noFill/>
        </p:spPr>
        <p:txBody>
          <a:bodyPr wrap="square" rtlCol="0">
            <a:spAutoFit/>
          </a:bodyPr>
          <a:lstStyle/>
          <a:p>
            <a:r>
              <a:rPr lang="fr-FR" sz="1400" dirty="0">
                <a:solidFill>
                  <a:schemeClr val="bg1"/>
                </a:solidFill>
                <a:latin typeface="Berlin Sans FB" pitchFamily="34" charset="0"/>
              </a:rPr>
              <a:t>MINETTE Sébastien</a:t>
            </a:r>
          </a:p>
          <a:p>
            <a:r>
              <a:rPr lang="fr-FR" sz="1100" dirty="0" smtClean="0">
                <a:solidFill>
                  <a:schemeClr val="bg1"/>
                </a:solidFill>
                <a:latin typeface="Berlin Sans FB" pitchFamily="34" charset="0"/>
              </a:rPr>
              <a:t>FERRAND Nicolas</a:t>
            </a:r>
          </a:p>
          <a:p>
            <a:r>
              <a:rPr lang="fr-FR" sz="1100" dirty="0" smtClean="0">
                <a:solidFill>
                  <a:schemeClr val="bg1"/>
                </a:solidFill>
                <a:latin typeface="Berlin Sans FB" pitchFamily="34" charset="0"/>
              </a:rPr>
              <a:t>CALLEWAERT Hélène</a:t>
            </a:r>
          </a:p>
        </p:txBody>
      </p:sp>
      <p:sp>
        <p:nvSpPr>
          <p:cNvPr id="21" name="ZoneTexte 20"/>
          <p:cNvSpPr txBox="1"/>
          <p:nvPr/>
        </p:nvSpPr>
        <p:spPr>
          <a:xfrm>
            <a:off x="7740352" y="6488668"/>
            <a:ext cx="1728192" cy="369332"/>
          </a:xfrm>
          <a:prstGeom prst="rect">
            <a:avLst/>
          </a:prstGeom>
          <a:noFill/>
        </p:spPr>
        <p:txBody>
          <a:bodyPr wrap="square" rtlCol="0">
            <a:spAutoFit/>
          </a:bodyPr>
          <a:lstStyle/>
          <a:p>
            <a:pPr algn="ctr"/>
            <a:r>
              <a:rPr lang="fr-FR" dirty="0" smtClean="0">
                <a:solidFill>
                  <a:schemeClr val="bg1"/>
                </a:solidFill>
                <a:latin typeface="Berlin Sans FB" pitchFamily="34" charset="0"/>
              </a:rPr>
              <a:t>11-2018</a:t>
            </a:r>
            <a:endParaRPr lang="fr-FR" dirty="0">
              <a:solidFill>
                <a:schemeClr val="bg1"/>
              </a:solidFill>
              <a:latin typeface="Berlin Sans FB" pitchFamily="34" charset="0"/>
            </a:endParaRPr>
          </a:p>
        </p:txBody>
      </p:sp>
      <p:pic>
        <p:nvPicPr>
          <p:cNvPr id="79874" name="Picture 2" descr="C:\SEBASTIEN\Seb_CRAPC\1. CRA_NA\2. CRA ALPC 2016\4. Logo\CRAs_vector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284345"/>
            <a:ext cx="2160240" cy="242934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339752" y="2564904"/>
            <a:ext cx="4752528" cy="923330"/>
          </a:xfrm>
          <a:prstGeom prst="rect">
            <a:avLst/>
          </a:prstGeom>
          <a:noFill/>
        </p:spPr>
        <p:txBody>
          <a:bodyPr wrap="square" rtlCol="0">
            <a:spAutoFit/>
          </a:bodyPr>
          <a:lstStyle/>
          <a:p>
            <a:pPr algn="ctr"/>
            <a:r>
              <a:rPr lang="fr-FR" sz="5400" b="1" dirty="0" smtClean="0">
                <a:solidFill>
                  <a:srgbClr val="006600"/>
                </a:solidFill>
              </a:rPr>
              <a:t>Tournesol</a:t>
            </a:r>
            <a:endParaRPr lang="fr-FR" sz="5400" b="1" dirty="0">
              <a:solidFill>
                <a:srgbClr val="006600"/>
              </a:solidFill>
            </a:endParaRPr>
          </a:p>
        </p:txBody>
      </p:sp>
    </p:spTree>
    <p:extLst>
      <p:ext uri="{BB962C8B-B14F-4D97-AF65-F5344CB8AC3E}">
        <p14:creationId xmlns:p14="http://schemas.microsoft.com/office/powerpoint/2010/main" val="1607976355"/>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51720" y="31237"/>
            <a:ext cx="5616624" cy="892552"/>
          </a:xfrm>
          <a:prstGeom prst="rect">
            <a:avLst/>
          </a:prstGeom>
          <a:noFill/>
        </p:spPr>
        <p:txBody>
          <a:bodyPr wrap="square" rtlCol="0">
            <a:spAutoFit/>
          </a:bodyPr>
          <a:lstStyle/>
          <a:p>
            <a:pPr algn="ctr"/>
            <a:r>
              <a:rPr lang="fr-FR" sz="2800" dirty="0" smtClean="0">
                <a:latin typeface="Berlin Sans FB" pitchFamily="34" charset="0"/>
                <a:ea typeface="Verdana" pitchFamily="34" charset="0"/>
                <a:cs typeface="Verdana" pitchFamily="34" charset="0"/>
              </a:rPr>
              <a:t>Risque climatique </a:t>
            </a:r>
            <a:r>
              <a:rPr lang="fr-FR" sz="2000" dirty="0" smtClean="0">
                <a:latin typeface="Verdana" pitchFamily="34" charset="0"/>
                <a:ea typeface="Verdana" pitchFamily="34" charset="0"/>
                <a:cs typeface="Verdana" pitchFamily="34" charset="0"/>
              </a:rPr>
              <a:t>:</a:t>
            </a:r>
          </a:p>
          <a:p>
            <a:pPr algn="ctr"/>
            <a:r>
              <a:rPr lang="fr-FR" sz="2400" dirty="0" smtClean="0">
                <a:latin typeface="Berlin Sans FB" pitchFamily="34" charset="0"/>
                <a:ea typeface="Verdana" pitchFamily="34" charset="0"/>
                <a:cs typeface="Verdana" pitchFamily="34" charset="0"/>
              </a:rPr>
              <a:t>Quels besoins en eau ?</a:t>
            </a:r>
            <a:endParaRPr lang="fr-FR" sz="2400" dirty="0">
              <a:latin typeface="Berlin Sans FB" pitchFamily="34" charset="0"/>
              <a:ea typeface="Verdana" pitchFamily="34" charset="0"/>
              <a:cs typeface="Verdana" pitchFamily="34" charset="0"/>
            </a:endParaRPr>
          </a:p>
        </p:txBody>
      </p:sp>
      <p:sp>
        <p:nvSpPr>
          <p:cNvPr id="38" name="ZoneTexte 37"/>
          <p:cNvSpPr txBox="1"/>
          <p:nvPr/>
        </p:nvSpPr>
        <p:spPr>
          <a:xfrm>
            <a:off x="319829" y="1196752"/>
            <a:ext cx="3895830" cy="400110"/>
          </a:xfrm>
          <a:prstGeom prst="rect">
            <a:avLst/>
          </a:prstGeom>
          <a:noFill/>
        </p:spPr>
        <p:txBody>
          <a:bodyPr wrap="square" rtlCol="0">
            <a:spAutoFit/>
          </a:bodyPr>
          <a:lstStyle/>
          <a:p>
            <a:pPr marL="285750" indent="-285750">
              <a:buFont typeface="Wingdings" pitchFamily="2" charset="2"/>
              <a:buChar char="Ø"/>
            </a:pPr>
            <a:r>
              <a:rPr lang="fr-FR" sz="2000" b="1" dirty="0" smtClean="0"/>
              <a:t>Arbres de décision</a:t>
            </a:r>
            <a:endParaRPr lang="fr-FR" sz="2000" b="1" dirty="0"/>
          </a:p>
        </p:txBody>
      </p:sp>
      <p:sp>
        <p:nvSpPr>
          <p:cNvPr id="40" name="ZoneTexte 39"/>
          <p:cNvSpPr txBox="1"/>
          <p:nvPr/>
        </p:nvSpPr>
        <p:spPr>
          <a:xfrm>
            <a:off x="3326759" y="1578017"/>
            <a:ext cx="3066546" cy="461665"/>
          </a:xfrm>
          <a:prstGeom prst="rect">
            <a:avLst/>
          </a:prstGeom>
          <a:noFill/>
        </p:spPr>
        <p:txBody>
          <a:bodyPr wrap="square" rtlCol="0">
            <a:spAutoFit/>
          </a:bodyPr>
          <a:lstStyle/>
          <a:p>
            <a:pPr algn="ctr"/>
            <a:r>
              <a:rPr lang="fr-FR" sz="2400" b="1" dirty="0" smtClean="0">
                <a:solidFill>
                  <a:srgbClr val="FFC000"/>
                </a:solidFill>
              </a:rPr>
              <a:t>TOURNESOL en sec</a:t>
            </a:r>
            <a:endParaRPr lang="fr-FR" sz="2400" b="1" dirty="0">
              <a:solidFill>
                <a:srgbClr val="FFC000"/>
              </a:solidFill>
            </a:endParaRPr>
          </a:p>
        </p:txBody>
      </p:sp>
      <p:pic>
        <p:nvPicPr>
          <p:cNvPr id="6" name="Image 5"/>
          <p:cNvPicPr/>
          <p:nvPr/>
        </p:nvPicPr>
        <p:blipFill rotWithShape="1">
          <a:blip r:embed="rId3" cstate="print">
            <a:extLst>
              <a:ext uri="{28A0092B-C50C-407E-A947-70E740481C1C}">
                <a14:useLocalDpi xmlns:a14="http://schemas.microsoft.com/office/drawing/2010/main" val="0"/>
              </a:ext>
            </a:extLst>
          </a:blip>
          <a:srcRect t="26006" b="35206"/>
          <a:stretch/>
        </p:blipFill>
        <p:spPr bwMode="auto">
          <a:xfrm>
            <a:off x="395536" y="2204864"/>
            <a:ext cx="8572651" cy="2664296"/>
          </a:xfrm>
          <a:prstGeom prst="rect">
            <a:avLst/>
          </a:prstGeom>
          <a:ln>
            <a:noFill/>
          </a:ln>
          <a:extLst>
            <a:ext uri="{53640926-AAD7-44D8-BBD7-CCE9431645EC}">
              <a14:shadowObscured xmlns:a14="http://schemas.microsoft.com/office/drawing/2010/main"/>
            </a:ext>
          </a:extLst>
        </p:spPr>
      </p:pic>
      <p:graphicFrame>
        <p:nvGraphicFramePr>
          <p:cNvPr id="8" name="Tableau 7"/>
          <p:cNvGraphicFramePr>
            <a:graphicFrameLocks noGrp="1"/>
          </p:cNvGraphicFramePr>
          <p:nvPr>
            <p:extLst>
              <p:ext uri="{D42A27DB-BD31-4B8C-83A1-F6EECF244321}">
                <p14:modId xmlns:p14="http://schemas.microsoft.com/office/powerpoint/2010/main" val="1877174678"/>
              </p:ext>
            </p:extLst>
          </p:nvPr>
        </p:nvGraphicFramePr>
        <p:xfrm>
          <a:off x="3081205" y="5465282"/>
          <a:ext cx="5739267" cy="556006"/>
        </p:xfrm>
        <a:graphic>
          <a:graphicData uri="http://schemas.openxmlformats.org/drawingml/2006/table">
            <a:tbl>
              <a:tblPr firstRow="1" firstCol="1" bandRow="1">
                <a:tableStyleId>{5C22544A-7EE6-4342-B048-85BDC9FD1C3A}</a:tableStyleId>
              </a:tblPr>
              <a:tblGrid>
                <a:gridCol w="1029072"/>
                <a:gridCol w="871201"/>
                <a:gridCol w="1008112"/>
                <a:gridCol w="818769"/>
                <a:gridCol w="1148017"/>
                <a:gridCol w="864096"/>
              </a:tblGrid>
              <a:tr h="190500">
                <a:tc>
                  <a:txBody>
                    <a:bodyPr/>
                    <a:lstStyle/>
                    <a:p>
                      <a:pPr algn="ctr">
                        <a:lnSpc>
                          <a:spcPct val="114000"/>
                        </a:lnSpc>
                        <a:spcAft>
                          <a:spcPts val="0"/>
                        </a:spcAft>
                      </a:pPr>
                      <a:r>
                        <a:rPr lang="fr-FR" sz="1600" dirty="0">
                          <a:effectLst/>
                        </a:rPr>
                        <a:t>Lusignan</a:t>
                      </a:r>
                      <a:endParaRPr lang="fr-FR" sz="1600" dirty="0">
                        <a:effectLst/>
                        <a:latin typeface="Calibri"/>
                        <a:ea typeface="Calibri"/>
                        <a:cs typeface="Times New Roman"/>
                      </a:endParaRPr>
                    </a:p>
                  </a:txBody>
                  <a:tcPr marL="68580" marR="68580" marT="0" marB="0" anchor="ctr">
                    <a:solidFill>
                      <a:srgbClr val="FFC000"/>
                    </a:solidFill>
                  </a:tcPr>
                </a:tc>
                <a:tc>
                  <a:txBody>
                    <a:bodyPr/>
                    <a:lstStyle/>
                    <a:p>
                      <a:pPr algn="ctr">
                        <a:lnSpc>
                          <a:spcPct val="114000"/>
                        </a:lnSpc>
                        <a:spcAft>
                          <a:spcPts val="0"/>
                        </a:spcAft>
                      </a:pPr>
                      <a:r>
                        <a:rPr lang="fr-FR" sz="1600" dirty="0">
                          <a:effectLst/>
                        </a:rPr>
                        <a:t>Saintes</a:t>
                      </a:r>
                      <a:endParaRPr lang="fr-FR" sz="1600" dirty="0">
                        <a:effectLst/>
                        <a:latin typeface="Calibri"/>
                        <a:ea typeface="Calibri"/>
                        <a:cs typeface="Times New Roman"/>
                      </a:endParaRPr>
                    </a:p>
                  </a:txBody>
                  <a:tcPr marL="68580" marR="68580" marT="0" marB="0" anchor="ctr">
                    <a:solidFill>
                      <a:srgbClr val="FFC000"/>
                    </a:solidFill>
                  </a:tcPr>
                </a:tc>
                <a:tc>
                  <a:txBody>
                    <a:bodyPr/>
                    <a:lstStyle/>
                    <a:p>
                      <a:pPr algn="ctr">
                        <a:lnSpc>
                          <a:spcPct val="114000"/>
                        </a:lnSpc>
                        <a:spcAft>
                          <a:spcPts val="0"/>
                        </a:spcAft>
                      </a:pPr>
                      <a:r>
                        <a:rPr lang="fr-FR" sz="1600" dirty="0">
                          <a:effectLst/>
                        </a:rPr>
                        <a:t>Thouars</a:t>
                      </a:r>
                      <a:endParaRPr lang="fr-FR" sz="1600" dirty="0">
                        <a:effectLst/>
                        <a:latin typeface="Calibri"/>
                        <a:ea typeface="Calibri"/>
                        <a:cs typeface="Times New Roman"/>
                      </a:endParaRPr>
                    </a:p>
                  </a:txBody>
                  <a:tcPr marL="68580" marR="68580" marT="0" marB="0" anchor="ctr">
                    <a:solidFill>
                      <a:srgbClr val="FFC000"/>
                    </a:solidFill>
                  </a:tcPr>
                </a:tc>
                <a:tc>
                  <a:txBody>
                    <a:bodyPr/>
                    <a:lstStyle/>
                    <a:p>
                      <a:pPr algn="ctr">
                        <a:lnSpc>
                          <a:spcPct val="114000"/>
                        </a:lnSpc>
                        <a:spcAft>
                          <a:spcPts val="0"/>
                        </a:spcAft>
                      </a:pPr>
                      <a:r>
                        <a:rPr lang="fr-FR" sz="1600" dirty="0">
                          <a:effectLst/>
                        </a:rPr>
                        <a:t>Poitiers</a:t>
                      </a:r>
                      <a:endParaRPr lang="fr-FR" sz="1600" dirty="0">
                        <a:effectLst/>
                        <a:latin typeface="Calibri"/>
                        <a:ea typeface="Calibri"/>
                        <a:cs typeface="Times New Roman"/>
                      </a:endParaRPr>
                    </a:p>
                  </a:txBody>
                  <a:tcPr marL="68580" marR="68580" marT="0" marB="0" anchor="ctr">
                    <a:solidFill>
                      <a:srgbClr val="FFC000"/>
                    </a:solidFill>
                  </a:tcPr>
                </a:tc>
                <a:tc>
                  <a:txBody>
                    <a:bodyPr/>
                    <a:lstStyle/>
                    <a:p>
                      <a:pPr algn="ctr">
                        <a:lnSpc>
                          <a:spcPct val="114000"/>
                        </a:lnSpc>
                        <a:spcAft>
                          <a:spcPts val="0"/>
                        </a:spcAft>
                      </a:pPr>
                      <a:r>
                        <a:rPr lang="fr-FR" sz="1600" dirty="0">
                          <a:effectLst/>
                        </a:rPr>
                        <a:t>Angoulême</a:t>
                      </a:r>
                      <a:endParaRPr lang="fr-FR" sz="1600" dirty="0">
                        <a:effectLst/>
                        <a:latin typeface="Calibri"/>
                        <a:ea typeface="Calibri"/>
                        <a:cs typeface="Times New Roman"/>
                      </a:endParaRPr>
                    </a:p>
                  </a:txBody>
                  <a:tcPr marL="68580" marR="68580" marT="0" marB="0" anchor="ctr">
                    <a:solidFill>
                      <a:srgbClr val="FFC000"/>
                    </a:solidFill>
                  </a:tcPr>
                </a:tc>
                <a:tc>
                  <a:txBody>
                    <a:bodyPr/>
                    <a:lstStyle/>
                    <a:p>
                      <a:pPr algn="ctr">
                        <a:lnSpc>
                          <a:spcPct val="114000"/>
                        </a:lnSpc>
                        <a:spcAft>
                          <a:spcPts val="0"/>
                        </a:spcAft>
                      </a:pPr>
                      <a:r>
                        <a:rPr lang="fr-FR" sz="1600" dirty="0">
                          <a:effectLst/>
                        </a:rPr>
                        <a:t>Niort</a:t>
                      </a:r>
                      <a:endParaRPr lang="fr-FR" sz="1600" dirty="0">
                        <a:effectLst/>
                        <a:latin typeface="Calibri"/>
                        <a:ea typeface="Calibri"/>
                        <a:cs typeface="Times New Roman"/>
                      </a:endParaRPr>
                    </a:p>
                  </a:txBody>
                  <a:tcPr marL="68580" marR="68580" marT="0" marB="0" anchor="ctr">
                    <a:solidFill>
                      <a:srgbClr val="FFC000"/>
                    </a:solidFill>
                  </a:tcPr>
                </a:tc>
              </a:tr>
              <a:tr h="190500">
                <a:tc>
                  <a:txBody>
                    <a:bodyPr/>
                    <a:lstStyle/>
                    <a:p>
                      <a:pPr algn="ctr">
                        <a:lnSpc>
                          <a:spcPct val="114000"/>
                        </a:lnSpc>
                        <a:spcAft>
                          <a:spcPts val="0"/>
                        </a:spcAft>
                      </a:pPr>
                      <a:r>
                        <a:rPr lang="fr-FR" sz="1600" b="0" dirty="0" smtClean="0">
                          <a:solidFill>
                            <a:schemeClr val="tx1"/>
                          </a:solidFill>
                          <a:effectLst/>
                        </a:rPr>
                        <a:t>4/10</a:t>
                      </a:r>
                      <a:endParaRPr lang="fr-FR" sz="1600" b="0" dirty="0">
                        <a:solidFill>
                          <a:schemeClr val="tx1"/>
                        </a:solidFill>
                        <a:effectLst/>
                        <a:latin typeface="Calibri"/>
                        <a:ea typeface="Calibri"/>
                        <a:cs typeface="Times New Roman"/>
                      </a:endParaRPr>
                    </a:p>
                  </a:txBody>
                  <a:tcPr marL="68580" marR="68580" marT="0" marB="0" anchor="b">
                    <a:solidFill>
                      <a:schemeClr val="accent6">
                        <a:lumMod val="40000"/>
                        <a:lumOff val="60000"/>
                      </a:schemeClr>
                    </a:solidFill>
                  </a:tcPr>
                </a:tc>
                <a:tc>
                  <a:txBody>
                    <a:bodyPr/>
                    <a:lstStyle/>
                    <a:p>
                      <a:pPr algn="ctr">
                        <a:lnSpc>
                          <a:spcPct val="114000"/>
                        </a:lnSpc>
                        <a:spcAft>
                          <a:spcPts val="0"/>
                        </a:spcAft>
                      </a:pPr>
                      <a:r>
                        <a:rPr lang="fr-FR" sz="1600" dirty="0" smtClean="0">
                          <a:effectLst/>
                        </a:rPr>
                        <a:t>5-6/10</a:t>
                      </a:r>
                      <a:endParaRPr lang="fr-FR" sz="1600" dirty="0">
                        <a:effectLst/>
                        <a:latin typeface="Calibri"/>
                        <a:ea typeface="Calibri"/>
                        <a:cs typeface="Times New Roman"/>
                      </a:endParaRPr>
                    </a:p>
                  </a:txBody>
                  <a:tcPr marL="68580" marR="68580" marT="0" marB="0" anchor="b">
                    <a:solidFill>
                      <a:schemeClr val="accent6">
                        <a:lumMod val="40000"/>
                        <a:lumOff val="60000"/>
                      </a:schemeClr>
                    </a:solidFill>
                  </a:tcPr>
                </a:tc>
                <a:tc>
                  <a:txBody>
                    <a:bodyPr/>
                    <a:lstStyle/>
                    <a:p>
                      <a:pPr algn="ctr">
                        <a:lnSpc>
                          <a:spcPct val="114000"/>
                        </a:lnSpc>
                        <a:spcAft>
                          <a:spcPts val="0"/>
                        </a:spcAft>
                      </a:pPr>
                      <a:r>
                        <a:rPr lang="fr-FR" sz="1600" dirty="0" smtClean="0">
                          <a:effectLst/>
                        </a:rPr>
                        <a:t>1/10</a:t>
                      </a:r>
                      <a:endParaRPr lang="fr-FR" sz="1600" dirty="0">
                        <a:effectLst/>
                        <a:latin typeface="Calibri"/>
                        <a:ea typeface="Calibri"/>
                        <a:cs typeface="Times New Roman"/>
                      </a:endParaRPr>
                    </a:p>
                  </a:txBody>
                  <a:tcPr marL="68580" marR="68580" marT="0" marB="0" anchor="b">
                    <a:solidFill>
                      <a:schemeClr val="accent6">
                        <a:lumMod val="40000"/>
                        <a:lumOff val="60000"/>
                      </a:schemeClr>
                    </a:solidFill>
                  </a:tcPr>
                </a:tc>
                <a:tc>
                  <a:txBody>
                    <a:bodyPr/>
                    <a:lstStyle/>
                    <a:p>
                      <a:pPr algn="ctr">
                        <a:lnSpc>
                          <a:spcPct val="114000"/>
                        </a:lnSpc>
                        <a:spcAft>
                          <a:spcPts val="0"/>
                        </a:spcAft>
                      </a:pPr>
                      <a:r>
                        <a:rPr lang="fr-FR" sz="1600" dirty="0" smtClean="0">
                          <a:effectLst/>
                        </a:rPr>
                        <a:t>3/10</a:t>
                      </a:r>
                      <a:endParaRPr lang="fr-FR" sz="1600" dirty="0">
                        <a:effectLst/>
                        <a:latin typeface="Calibri"/>
                        <a:ea typeface="Calibri"/>
                        <a:cs typeface="Times New Roman"/>
                      </a:endParaRPr>
                    </a:p>
                  </a:txBody>
                  <a:tcPr marL="68580" marR="68580" marT="0" marB="0" anchor="b">
                    <a:solidFill>
                      <a:schemeClr val="accent6">
                        <a:lumMod val="40000"/>
                        <a:lumOff val="60000"/>
                      </a:schemeClr>
                    </a:solidFill>
                  </a:tcPr>
                </a:tc>
                <a:tc>
                  <a:txBody>
                    <a:bodyPr/>
                    <a:lstStyle/>
                    <a:p>
                      <a:pPr algn="ctr">
                        <a:lnSpc>
                          <a:spcPct val="114000"/>
                        </a:lnSpc>
                        <a:spcAft>
                          <a:spcPts val="0"/>
                        </a:spcAft>
                      </a:pPr>
                      <a:r>
                        <a:rPr lang="fr-FR" sz="1600" dirty="0" smtClean="0">
                          <a:effectLst/>
                        </a:rPr>
                        <a:t>6-7/10</a:t>
                      </a:r>
                      <a:endParaRPr lang="fr-FR" sz="1600" dirty="0">
                        <a:effectLst/>
                        <a:latin typeface="Calibri"/>
                        <a:ea typeface="Calibri"/>
                        <a:cs typeface="Times New Roman"/>
                      </a:endParaRPr>
                    </a:p>
                  </a:txBody>
                  <a:tcPr marL="68580" marR="68580" marT="0" marB="0" anchor="b">
                    <a:solidFill>
                      <a:schemeClr val="accent6">
                        <a:lumMod val="40000"/>
                        <a:lumOff val="60000"/>
                      </a:schemeClr>
                    </a:solidFill>
                  </a:tcPr>
                </a:tc>
                <a:tc>
                  <a:txBody>
                    <a:bodyPr/>
                    <a:lstStyle/>
                    <a:p>
                      <a:pPr algn="ctr">
                        <a:lnSpc>
                          <a:spcPct val="114000"/>
                        </a:lnSpc>
                        <a:spcAft>
                          <a:spcPts val="0"/>
                        </a:spcAft>
                      </a:pPr>
                      <a:r>
                        <a:rPr lang="fr-FR" sz="1600" dirty="0" smtClean="0">
                          <a:effectLst/>
                        </a:rPr>
                        <a:t>4/10</a:t>
                      </a:r>
                      <a:endParaRPr lang="fr-FR" sz="1600" dirty="0">
                        <a:effectLst/>
                        <a:latin typeface="Calibri"/>
                        <a:ea typeface="Calibri"/>
                        <a:cs typeface="Times New Roman"/>
                      </a:endParaRPr>
                    </a:p>
                  </a:txBody>
                  <a:tcPr marL="68580" marR="68580" marT="0" marB="0" anchor="b">
                    <a:solidFill>
                      <a:schemeClr val="accent6">
                        <a:lumMod val="40000"/>
                        <a:lumOff val="60000"/>
                      </a:schemeClr>
                    </a:solidFill>
                  </a:tcPr>
                </a:tc>
              </a:tr>
            </a:tbl>
          </a:graphicData>
        </a:graphic>
      </p:graphicFrame>
      <p:sp>
        <p:nvSpPr>
          <p:cNvPr id="9" name="ZoneTexte 8"/>
          <p:cNvSpPr txBox="1"/>
          <p:nvPr/>
        </p:nvSpPr>
        <p:spPr>
          <a:xfrm>
            <a:off x="83441" y="5373216"/>
            <a:ext cx="2904383" cy="677108"/>
          </a:xfrm>
          <a:prstGeom prst="rect">
            <a:avLst/>
          </a:prstGeom>
          <a:noFill/>
        </p:spPr>
        <p:txBody>
          <a:bodyPr wrap="square" rtlCol="0">
            <a:spAutoFit/>
          </a:bodyPr>
          <a:lstStyle/>
          <a:p>
            <a:pPr marL="285750" indent="-285750" algn="ctr">
              <a:buFont typeface="Wingdings" pitchFamily="2" charset="2"/>
              <a:buChar char="à"/>
            </a:pPr>
            <a:r>
              <a:rPr lang="fr-FR" sz="2400" b="1" dirty="0" smtClean="0">
                <a:solidFill>
                  <a:srgbClr val="000099"/>
                </a:solidFill>
                <a:sym typeface="Wingdings" pitchFamily="2" charset="2"/>
              </a:rPr>
              <a:t>Fréquences </a:t>
            </a:r>
          </a:p>
          <a:p>
            <a:pPr algn="ctr"/>
            <a:r>
              <a:rPr lang="fr-FR" sz="1400" dirty="0" smtClean="0">
                <a:sym typeface="Wingdings" pitchFamily="2" charset="2"/>
              </a:rPr>
              <a:t>critère Température + Pluviométrie</a:t>
            </a:r>
            <a:endParaRPr lang="fr-FR" dirty="0"/>
          </a:p>
        </p:txBody>
      </p:sp>
      <p:pic>
        <p:nvPicPr>
          <p:cNvPr id="10" name="Picture 7"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5902" y="984794"/>
            <a:ext cx="862285" cy="1224136"/>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numéro de diapositive 4"/>
          <p:cNvSpPr txBox="1">
            <a:spLocks/>
          </p:cNvSpPr>
          <p:nvPr/>
        </p:nvSpPr>
        <p:spPr>
          <a:xfrm>
            <a:off x="8604448" y="6309321"/>
            <a:ext cx="432000" cy="432000"/>
          </a:xfrm>
          <a:prstGeom prst="flowChartConnector">
            <a:avLst/>
          </a:prstGeom>
          <a:solidFill>
            <a:srgbClr val="92D050"/>
          </a:solidFill>
        </p:spPr>
        <p:txBody>
          <a:bodyPr lIns="0" tIns="0" rIns="0" bIns="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37</a:t>
            </a:fld>
            <a:endParaRPr lang="fr-FR" sz="1400" b="1" dirty="0">
              <a:solidFill>
                <a:schemeClr val="bg1"/>
              </a:solidFill>
            </a:endParaRPr>
          </a:p>
        </p:txBody>
      </p:sp>
    </p:spTree>
    <p:extLst>
      <p:ext uri="{BB962C8B-B14F-4D97-AF65-F5344CB8AC3E}">
        <p14:creationId xmlns:p14="http://schemas.microsoft.com/office/powerpoint/2010/main" val="36818485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8168" y="908720"/>
            <a:ext cx="1075832" cy="15272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Espace réservé du contenu 3"/>
          <p:cNvGraphicFramePr>
            <a:graphicFrameLocks/>
          </p:cNvGraphicFramePr>
          <p:nvPr>
            <p:extLst>
              <p:ext uri="{D42A27DB-BD31-4B8C-83A1-F6EECF244321}">
                <p14:modId xmlns:p14="http://schemas.microsoft.com/office/powerpoint/2010/main" val="3712328756"/>
              </p:ext>
            </p:extLst>
          </p:nvPr>
        </p:nvGraphicFramePr>
        <p:xfrm>
          <a:off x="395536" y="1340768"/>
          <a:ext cx="8229600" cy="5805264"/>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p:cNvSpPr txBox="1"/>
          <p:nvPr/>
        </p:nvSpPr>
        <p:spPr>
          <a:xfrm>
            <a:off x="2290647" y="404664"/>
            <a:ext cx="5616624" cy="954107"/>
          </a:xfrm>
          <a:prstGeom prst="rect">
            <a:avLst/>
          </a:prstGeom>
          <a:noFill/>
        </p:spPr>
        <p:txBody>
          <a:bodyPr wrap="square" rtlCol="0">
            <a:spAutoFit/>
          </a:bodyPr>
          <a:lstStyle/>
          <a:p>
            <a:pPr algn="ctr"/>
            <a:r>
              <a:rPr lang="fr-FR" sz="2800" dirty="0" smtClean="0">
                <a:latin typeface="Berlin Sans FB" pitchFamily="34" charset="0"/>
                <a:ea typeface="Verdana" pitchFamily="34" charset="0"/>
                <a:cs typeface="Verdana" pitchFamily="34" charset="0"/>
              </a:rPr>
              <a:t>Influence du risque climatique </a:t>
            </a:r>
          </a:p>
          <a:p>
            <a:pPr algn="ctr"/>
            <a:r>
              <a:rPr lang="fr-FR" sz="2800" dirty="0" smtClean="0">
                <a:latin typeface="Berlin Sans FB" pitchFamily="34" charset="0"/>
                <a:ea typeface="Verdana" pitchFamily="34" charset="0"/>
                <a:cs typeface="Verdana" pitchFamily="34" charset="0"/>
              </a:rPr>
              <a:t>sur le rendement seuil</a:t>
            </a:r>
            <a:endParaRPr lang="fr-FR" sz="2800" dirty="0">
              <a:latin typeface="Berlin Sans FB" pitchFamily="34" charset="0"/>
              <a:ea typeface="Verdana" pitchFamily="34" charset="0"/>
              <a:cs typeface="Verdana" pitchFamily="34" charset="0"/>
            </a:endParaRPr>
          </a:p>
        </p:txBody>
      </p:sp>
      <p:sp>
        <p:nvSpPr>
          <p:cNvPr id="5" name="Rectangle 4"/>
          <p:cNvSpPr/>
          <p:nvPr/>
        </p:nvSpPr>
        <p:spPr>
          <a:xfrm rot="21076000">
            <a:off x="49164" y="463471"/>
            <a:ext cx="2737021" cy="85660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b="1" dirty="0" smtClean="0"/>
              <a:t>Rendements seuils pluriannuelles</a:t>
            </a:r>
          </a:p>
          <a:p>
            <a:pPr algn="ctr"/>
            <a:r>
              <a:rPr lang="fr-FR" b="1" dirty="0" smtClean="0"/>
              <a:t>(critères T° et eau)</a:t>
            </a:r>
          </a:p>
        </p:txBody>
      </p:sp>
      <p:sp>
        <p:nvSpPr>
          <p:cNvPr id="6" name="Flèche courbée vers le bas 5"/>
          <p:cNvSpPr/>
          <p:nvPr/>
        </p:nvSpPr>
        <p:spPr>
          <a:xfrm rot="21023177">
            <a:off x="2898323" y="4338076"/>
            <a:ext cx="1556211" cy="379702"/>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solidFill>
                <a:schemeClr val="tx1"/>
              </a:solidFill>
            </a:endParaRPr>
          </a:p>
        </p:txBody>
      </p:sp>
      <p:sp>
        <p:nvSpPr>
          <p:cNvPr id="7" name="ZoneTexte 1"/>
          <p:cNvSpPr txBox="1"/>
          <p:nvPr/>
        </p:nvSpPr>
        <p:spPr>
          <a:xfrm>
            <a:off x="1547664" y="2167007"/>
            <a:ext cx="1728192" cy="648072"/>
          </a:xfrm>
          <a:prstGeom prst="rect">
            <a:avLst/>
          </a:prstGeom>
          <a:solidFill>
            <a:schemeClr val="bg1"/>
          </a:solidFill>
          <a:ln w="28575">
            <a:solidFill>
              <a:srgbClr val="92D050"/>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100" b="1" dirty="0" smtClean="0"/>
              <a:t>Rendement seuil  annuel</a:t>
            </a:r>
            <a:r>
              <a:rPr lang="fr-FR" sz="1100" dirty="0" smtClean="0"/>
              <a:t> : </a:t>
            </a:r>
          </a:p>
          <a:p>
            <a:pPr algn="ctr"/>
            <a:r>
              <a:rPr lang="fr-FR" sz="1100" dirty="0" smtClean="0"/>
              <a:t>à atteindre pour couvrir  les charges de l’année</a:t>
            </a:r>
            <a:endParaRPr lang="fr-FR" sz="1100" dirty="0"/>
          </a:p>
        </p:txBody>
      </p:sp>
      <p:sp>
        <p:nvSpPr>
          <p:cNvPr id="8" name="ZoneTexte 1"/>
          <p:cNvSpPr txBox="1"/>
          <p:nvPr/>
        </p:nvSpPr>
        <p:spPr>
          <a:xfrm>
            <a:off x="3635896" y="2167055"/>
            <a:ext cx="5066878" cy="432000"/>
          </a:xfrm>
          <a:prstGeom prst="rect">
            <a:avLst/>
          </a:prstGeom>
          <a:solidFill>
            <a:schemeClr val="bg1"/>
          </a:solidFill>
          <a:ln w="28575">
            <a:solidFill>
              <a:schemeClr val="accent2">
                <a:lumMod val="60000"/>
                <a:lumOff val="40000"/>
              </a:schemeClr>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100" b="1" dirty="0" smtClean="0"/>
              <a:t>Rendements seuils pluriannuels</a:t>
            </a:r>
            <a:r>
              <a:rPr lang="fr-FR" sz="1100" dirty="0" smtClean="0"/>
              <a:t> : </a:t>
            </a:r>
          </a:p>
          <a:p>
            <a:pPr algn="ctr"/>
            <a:r>
              <a:rPr lang="fr-FR" sz="1100" dirty="0" smtClean="0"/>
              <a:t>à atteindre les années de réussite, pour couvrir  les charges des années d’échec .</a:t>
            </a:r>
          </a:p>
        </p:txBody>
      </p:sp>
      <p:sp>
        <p:nvSpPr>
          <p:cNvPr id="9" name="ZoneTexte 1"/>
          <p:cNvSpPr txBox="1"/>
          <p:nvPr/>
        </p:nvSpPr>
        <p:spPr>
          <a:xfrm>
            <a:off x="3635499" y="2707119"/>
            <a:ext cx="2378252" cy="468000"/>
          </a:xfrm>
          <a:prstGeom prst="rect">
            <a:avLst/>
          </a:prstGeom>
          <a:solidFill>
            <a:schemeClr val="bg1"/>
          </a:solidFill>
          <a:ln w="28575">
            <a:solidFill>
              <a:srgbClr val="FFC000"/>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dirty="0" smtClean="0"/>
              <a:t>Fréquence de réussite en fonction des </a:t>
            </a:r>
            <a:r>
              <a:rPr lang="fr-FR" b="1" dirty="0" smtClean="0"/>
              <a:t>températures (degrés-jours)</a:t>
            </a:r>
            <a:endParaRPr lang="fr-FR" sz="1100" b="1" dirty="0" smtClean="0"/>
          </a:p>
        </p:txBody>
      </p:sp>
      <p:sp>
        <p:nvSpPr>
          <p:cNvPr id="10" name="ZoneTexte 1"/>
          <p:cNvSpPr txBox="1"/>
          <p:nvPr/>
        </p:nvSpPr>
        <p:spPr>
          <a:xfrm>
            <a:off x="6169335" y="2707119"/>
            <a:ext cx="2533439" cy="468000"/>
          </a:xfrm>
          <a:prstGeom prst="rect">
            <a:avLst/>
          </a:prstGeom>
          <a:solidFill>
            <a:schemeClr val="bg1"/>
          </a:solidFill>
          <a:ln w="28575">
            <a:solidFill>
              <a:srgbClr val="C00000"/>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dirty="0" smtClean="0"/>
              <a:t>Fréquence de réussite en fonction des </a:t>
            </a:r>
            <a:r>
              <a:rPr lang="fr-FR" b="1" dirty="0" smtClean="0"/>
              <a:t>températures</a:t>
            </a:r>
            <a:r>
              <a:rPr lang="fr-FR" dirty="0" smtClean="0"/>
              <a:t> et de</a:t>
            </a:r>
            <a:r>
              <a:rPr lang="fr-FR" b="1" dirty="0" smtClean="0"/>
              <a:t> la pluviométrie</a:t>
            </a:r>
            <a:endParaRPr lang="fr-FR" sz="1100" dirty="0" smtClean="0"/>
          </a:p>
        </p:txBody>
      </p:sp>
      <p:sp>
        <p:nvSpPr>
          <p:cNvPr id="11" name="Flèche courbée vers le bas 10"/>
          <p:cNvSpPr/>
          <p:nvPr/>
        </p:nvSpPr>
        <p:spPr>
          <a:xfrm rot="20595056">
            <a:off x="2628025" y="3410652"/>
            <a:ext cx="4021282" cy="922312"/>
          </a:xfrm>
          <a:prstGeom prst="curvedDownArrow">
            <a:avLst>
              <a:gd name="adj1" fmla="val 12777"/>
              <a:gd name="adj2" fmla="val 25413"/>
              <a:gd name="adj3" fmla="val 1619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solidFill>
                <a:schemeClr val="tx1"/>
              </a:solidFill>
            </a:endParaRPr>
          </a:p>
        </p:txBody>
      </p:sp>
      <p:sp>
        <p:nvSpPr>
          <p:cNvPr id="12" name="ZoneTexte 11"/>
          <p:cNvSpPr txBox="1"/>
          <p:nvPr/>
        </p:nvSpPr>
        <p:spPr>
          <a:xfrm>
            <a:off x="3131840" y="4941168"/>
            <a:ext cx="1512170" cy="600164"/>
          </a:xfrm>
          <a:prstGeom prst="rect">
            <a:avLst/>
          </a:prstGeom>
          <a:solidFill>
            <a:schemeClr val="bg1"/>
          </a:solidFill>
          <a:ln>
            <a:solidFill>
              <a:schemeClr val="accent6">
                <a:lumMod val="75000"/>
              </a:schemeClr>
            </a:solidFill>
          </a:ln>
        </p:spPr>
        <p:txBody>
          <a:bodyPr wrap="square" rtlCol="0">
            <a:spAutoFit/>
          </a:bodyPr>
          <a:lstStyle/>
          <a:p>
            <a:pPr algn="ctr"/>
            <a:r>
              <a:rPr lang="fr-FR" sz="1100" dirty="0" smtClean="0">
                <a:solidFill>
                  <a:schemeClr val="accent6">
                    <a:lumMod val="75000"/>
                  </a:schemeClr>
                </a:solidFill>
              </a:rPr>
              <a:t>Réussite </a:t>
            </a:r>
            <a:r>
              <a:rPr lang="fr-FR" sz="1100" b="1" dirty="0" smtClean="0">
                <a:solidFill>
                  <a:schemeClr val="accent6">
                    <a:lumMod val="75000"/>
                  </a:schemeClr>
                </a:solidFill>
              </a:rPr>
              <a:t>8 années/10</a:t>
            </a:r>
          </a:p>
          <a:p>
            <a:pPr algn="ctr"/>
            <a:r>
              <a:rPr lang="fr-FR" sz="1100" dirty="0" smtClean="0">
                <a:solidFill>
                  <a:schemeClr val="accent6">
                    <a:lumMod val="75000"/>
                  </a:schemeClr>
                </a:solidFill>
                <a:sym typeface="Wingdings" pitchFamily="2" charset="2"/>
              </a:rPr>
              <a:t> Besoin de </a:t>
            </a:r>
            <a:r>
              <a:rPr lang="fr-FR" sz="1100" b="1" dirty="0" smtClean="0">
                <a:solidFill>
                  <a:schemeClr val="accent6">
                    <a:lumMod val="75000"/>
                  </a:schemeClr>
                </a:solidFill>
                <a:sym typeface="Wingdings" pitchFamily="2" charset="2"/>
              </a:rPr>
              <a:t>+1qx/ha </a:t>
            </a:r>
            <a:r>
              <a:rPr lang="fr-FR" sz="1100" dirty="0" smtClean="0">
                <a:solidFill>
                  <a:schemeClr val="accent6">
                    <a:lumMod val="75000"/>
                  </a:schemeClr>
                </a:solidFill>
                <a:sym typeface="Wingdings" pitchFamily="2" charset="2"/>
              </a:rPr>
              <a:t>les 8 années de récolte</a:t>
            </a:r>
            <a:endParaRPr lang="fr-FR" sz="1100" dirty="0">
              <a:solidFill>
                <a:schemeClr val="accent6">
                  <a:lumMod val="75000"/>
                </a:schemeClr>
              </a:solidFill>
            </a:endParaRPr>
          </a:p>
        </p:txBody>
      </p:sp>
      <p:sp>
        <p:nvSpPr>
          <p:cNvPr id="13" name="ZoneTexte 12"/>
          <p:cNvSpPr txBox="1"/>
          <p:nvPr/>
        </p:nvSpPr>
        <p:spPr>
          <a:xfrm>
            <a:off x="4501581" y="3509549"/>
            <a:ext cx="1512170" cy="600164"/>
          </a:xfrm>
          <a:prstGeom prst="rect">
            <a:avLst/>
          </a:prstGeom>
          <a:solidFill>
            <a:schemeClr val="bg1"/>
          </a:solidFill>
          <a:ln w="12700">
            <a:solidFill>
              <a:srgbClr val="C00000"/>
            </a:solidFill>
          </a:ln>
        </p:spPr>
        <p:txBody>
          <a:bodyPr wrap="square" rtlCol="0">
            <a:spAutoFit/>
          </a:bodyPr>
          <a:lstStyle/>
          <a:p>
            <a:pPr algn="ctr"/>
            <a:r>
              <a:rPr lang="fr-FR" sz="1100" dirty="0" smtClean="0">
                <a:solidFill>
                  <a:srgbClr val="C00000"/>
                </a:solidFill>
              </a:rPr>
              <a:t>Réussite </a:t>
            </a:r>
            <a:r>
              <a:rPr lang="fr-FR" sz="1100" b="1" dirty="0" smtClean="0">
                <a:solidFill>
                  <a:srgbClr val="C00000"/>
                </a:solidFill>
              </a:rPr>
              <a:t>4 années/10</a:t>
            </a:r>
          </a:p>
          <a:p>
            <a:pPr algn="ctr"/>
            <a:r>
              <a:rPr lang="fr-FR" sz="1100" dirty="0" smtClean="0">
                <a:solidFill>
                  <a:srgbClr val="C00000"/>
                </a:solidFill>
                <a:sym typeface="Wingdings" pitchFamily="2" charset="2"/>
              </a:rPr>
              <a:t> Besoin de </a:t>
            </a:r>
            <a:r>
              <a:rPr lang="fr-FR" sz="1100" b="1" dirty="0" smtClean="0">
                <a:solidFill>
                  <a:srgbClr val="C00000"/>
                </a:solidFill>
                <a:sym typeface="Wingdings" pitchFamily="2" charset="2"/>
              </a:rPr>
              <a:t>+7qx/ha </a:t>
            </a:r>
            <a:r>
              <a:rPr lang="fr-FR" sz="1100" dirty="0" smtClean="0">
                <a:solidFill>
                  <a:srgbClr val="C00000"/>
                </a:solidFill>
                <a:sym typeface="Wingdings" pitchFamily="2" charset="2"/>
              </a:rPr>
              <a:t>les 4 années de récolte</a:t>
            </a:r>
            <a:endParaRPr lang="fr-FR" sz="1100" dirty="0">
              <a:solidFill>
                <a:srgbClr val="C00000"/>
              </a:solidFill>
            </a:endParaRPr>
          </a:p>
        </p:txBody>
      </p:sp>
      <p:pic>
        <p:nvPicPr>
          <p:cNvPr id="14" name="Picture 5" descr="Afficher l'image d'ori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26542">
            <a:off x="8622831" y="2983382"/>
            <a:ext cx="220428" cy="367773"/>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4781">
            <a:off x="3579720" y="2856692"/>
            <a:ext cx="111557" cy="432549"/>
          </a:xfrm>
          <a:prstGeom prst="rect">
            <a:avLst/>
          </a:prstGeom>
        </p:spPr>
      </p:pic>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4105">
            <a:off x="8639877" y="2533901"/>
            <a:ext cx="125581" cy="486926"/>
          </a:xfrm>
          <a:prstGeom prst="rect">
            <a:avLst/>
          </a:prstGeom>
        </p:spPr>
      </p:pic>
      <p:sp>
        <p:nvSpPr>
          <p:cNvPr id="17" name="ZoneTexte 16"/>
          <p:cNvSpPr txBox="1"/>
          <p:nvPr/>
        </p:nvSpPr>
        <p:spPr>
          <a:xfrm>
            <a:off x="554460" y="3532632"/>
            <a:ext cx="792088" cy="276999"/>
          </a:xfrm>
          <a:prstGeom prst="rect">
            <a:avLst/>
          </a:prstGeom>
          <a:noFill/>
        </p:spPr>
        <p:txBody>
          <a:bodyPr wrap="square" rtlCol="0">
            <a:spAutoFit/>
          </a:bodyPr>
          <a:lstStyle/>
          <a:p>
            <a:r>
              <a:rPr lang="fr-FR" sz="1200" dirty="0" err="1" smtClean="0"/>
              <a:t>qx</a:t>
            </a:r>
            <a:r>
              <a:rPr lang="fr-FR" sz="1200" dirty="0" smtClean="0"/>
              <a:t>/ha</a:t>
            </a:r>
            <a:endParaRPr lang="fr-FR" sz="1200" dirty="0"/>
          </a:p>
        </p:txBody>
      </p:sp>
      <p:sp>
        <p:nvSpPr>
          <p:cNvPr id="20" name="Espace réservé du numéro de diapositive 4"/>
          <p:cNvSpPr txBox="1">
            <a:spLocks/>
          </p:cNvSpPr>
          <p:nvPr/>
        </p:nvSpPr>
        <p:spPr>
          <a:xfrm>
            <a:off x="8604448" y="6309321"/>
            <a:ext cx="432000" cy="432000"/>
          </a:xfrm>
          <a:prstGeom prst="flowChartConnector">
            <a:avLst/>
          </a:prstGeom>
          <a:solidFill>
            <a:srgbClr val="92D050"/>
          </a:solidFill>
        </p:spPr>
        <p:txBody>
          <a:bodyPr lIns="0" tIns="0" rIns="0" bIns="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38</a:t>
            </a:fld>
            <a:endParaRPr lang="fr-FR" sz="1400" b="1" dirty="0">
              <a:solidFill>
                <a:schemeClr val="bg1"/>
              </a:solidFill>
            </a:endParaRPr>
          </a:p>
        </p:txBody>
      </p:sp>
      <p:sp>
        <p:nvSpPr>
          <p:cNvPr id="21" name="Rectangle 20"/>
          <p:cNvSpPr/>
          <p:nvPr/>
        </p:nvSpPr>
        <p:spPr>
          <a:xfrm>
            <a:off x="3347864" y="3429000"/>
            <a:ext cx="2232248" cy="295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solidFill>
                  <a:srgbClr val="FFFFCC"/>
                </a:solidFill>
              </a:ln>
              <a:solidFill>
                <a:schemeClr val="bg1"/>
              </a:solidFill>
            </a:endParaRPr>
          </a:p>
        </p:txBody>
      </p:sp>
      <p:sp>
        <p:nvSpPr>
          <p:cNvPr id="22" name="Rectangle 21"/>
          <p:cNvSpPr/>
          <p:nvPr/>
        </p:nvSpPr>
        <p:spPr>
          <a:xfrm>
            <a:off x="5580112" y="3429000"/>
            <a:ext cx="3024336" cy="295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solidFill>
                  <a:srgbClr val="FFFFCC"/>
                </a:solidFill>
              </a:ln>
              <a:solidFill>
                <a:schemeClr val="bg1"/>
              </a:solidFill>
            </a:endParaRPr>
          </a:p>
        </p:txBody>
      </p:sp>
    </p:spTree>
    <p:extLst>
      <p:ext uri="{BB962C8B-B14F-4D97-AF65-F5344CB8AC3E}">
        <p14:creationId xmlns:p14="http://schemas.microsoft.com/office/powerpoint/2010/main" val="22768810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hidden"/>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8" fill="hold" grpId="0" nodeType="clickEffect">
                                  <p:stCondLst>
                                    <p:cond delay="0"/>
                                  </p:stCondLst>
                                  <p:childTnLst>
                                    <p:animEffect transition="out" filter="wipe(left)">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par>
                                <p:cTn id="40" presetID="2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90647" y="404664"/>
            <a:ext cx="5616624" cy="1600438"/>
          </a:xfrm>
          <a:prstGeom prst="rect">
            <a:avLst/>
          </a:prstGeom>
          <a:noFill/>
        </p:spPr>
        <p:txBody>
          <a:bodyPr wrap="square" rtlCol="0">
            <a:spAutoFit/>
          </a:bodyPr>
          <a:lstStyle/>
          <a:p>
            <a:pPr algn="ctr"/>
            <a:r>
              <a:rPr lang="fr-FR" sz="2800" dirty="0" smtClean="0">
                <a:latin typeface="Berlin Sans FB" pitchFamily="34" charset="0"/>
                <a:ea typeface="Verdana" pitchFamily="34" charset="0"/>
                <a:cs typeface="Verdana" pitchFamily="34" charset="0"/>
              </a:rPr>
              <a:t>Influence du risque climatique </a:t>
            </a:r>
          </a:p>
          <a:p>
            <a:pPr algn="ctr"/>
            <a:r>
              <a:rPr lang="fr-FR" sz="2800" dirty="0" smtClean="0">
                <a:latin typeface="Berlin Sans FB" pitchFamily="34" charset="0"/>
                <a:ea typeface="Verdana" pitchFamily="34" charset="0"/>
                <a:cs typeface="Verdana" pitchFamily="34" charset="0"/>
              </a:rPr>
              <a:t>sur le rendement seuil</a:t>
            </a:r>
          </a:p>
          <a:p>
            <a:pPr algn="ctr"/>
            <a:endParaRPr lang="fr-FR" sz="1100" dirty="0">
              <a:latin typeface="Berlin Sans FB" pitchFamily="34" charset="0"/>
              <a:ea typeface="Verdana" pitchFamily="34" charset="0"/>
              <a:cs typeface="Verdana" pitchFamily="34" charset="0"/>
            </a:endParaRPr>
          </a:p>
          <a:p>
            <a:pPr algn="ctr"/>
            <a:endParaRPr lang="fr-FR" sz="2800" dirty="0">
              <a:latin typeface="Berlin Sans FB" pitchFamily="34" charset="0"/>
              <a:ea typeface="Verdana" pitchFamily="34" charset="0"/>
              <a:cs typeface="Verdana" pitchFamily="34" charset="0"/>
            </a:endParaRPr>
          </a:p>
        </p:txBody>
      </p:sp>
      <p:sp>
        <p:nvSpPr>
          <p:cNvPr id="5" name="Rectangle 4"/>
          <p:cNvSpPr/>
          <p:nvPr/>
        </p:nvSpPr>
        <p:spPr>
          <a:xfrm rot="21076000">
            <a:off x="228678" y="1183550"/>
            <a:ext cx="2737021" cy="85660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b="1" dirty="0" smtClean="0"/>
              <a:t>Rendements seuils pluriannuelles</a:t>
            </a:r>
          </a:p>
          <a:p>
            <a:pPr algn="ctr"/>
            <a:r>
              <a:rPr lang="fr-FR" sz="2000" b="1" dirty="0" smtClean="0"/>
              <a:t>(critères T° et eau)</a:t>
            </a:r>
          </a:p>
        </p:txBody>
      </p:sp>
      <p:grpSp>
        <p:nvGrpSpPr>
          <p:cNvPr id="6" name="Groupe 5"/>
          <p:cNvGrpSpPr/>
          <p:nvPr/>
        </p:nvGrpSpPr>
        <p:grpSpPr>
          <a:xfrm>
            <a:off x="2756061" y="2556297"/>
            <a:ext cx="3330345" cy="3609007"/>
            <a:chOff x="2900077" y="1582053"/>
            <a:chExt cx="3330345" cy="3609007"/>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0077" y="1582053"/>
              <a:ext cx="3330345" cy="3609007"/>
            </a:xfrm>
            <a:prstGeom prst="rect">
              <a:avLst/>
            </a:prstGeom>
          </p:spPr>
        </p:pic>
        <p:sp>
          <p:nvSpPr>
            <p:cNvPr id="8" name="Organigramme : Connecteur 7"/>
            <p:cNvSpPr/>
            <p:nvPr/>
          </p:nvSpPr>
          <p:spPr>
            <a:xfrm>
              <a:off x="5137260" y="2780928"/>
              <a:ext cx="144016" cy="144016"/>
            </a:xfrm>
            <a:prstGeom prst="flowChartConnector">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9" name="Organigramme : Connecteur 8"/>
            <p:cNvSpPr/>
            <p:nvPr/>
          </p:nvSpPr>
          <p:spPr>
            <a:xfrm>
              <a:off x="4927572" y="4169028"/>
              <a:ext cx="144016" cy="144016"/>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0" name="Organigramme : Connecteur 9"/>
            <p:cNvSpPr/>
            <p:nvPr/>
          </p:nvSpPr>
          <p:spPr>
            <a:xfrm>
              <a:off x="3923928" y="3973964"/>
              <a:ext cx="144016" cy="144016"/>
            </a:xfrm>
            <a:prstGeom prst="flowChartConnector">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1" name="Organigramme : Connecteur 10"/>
            <p:cNvSpPr/>
            <p:nvPr/>
          </p:nvSpPr>
          <p:spPr>
            <a:xfrm>
              <a:off x="4201156" y="3068960"/>
              <a:ext cx="144016" cy="144016"/>
            </a:xfrm>
            <a:prstGeom prst="flowChartConnector">
              <a:avLst/>
            </a:prstGeom>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2" name="Organigramme : Connecteur 11"/>
            <p:cNvSpPr/>
            <p:nvPr/>
          </p:nvSpPr>
          <p:spPr>
            <a:xfrm>
              <a:off x="4417180" y="1988840"/>
              <a:ext cx="144016" cy="144016"/>
            </a:xfrm>
            <a:prstGeom prst="flowChartConnector">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3" name="Organigramme : Connecteur 12"/>
            <p:cNvSpPr/>
            <p:nvPr/>
          </p:nvSpPr>
          <p:spPr>
            <a:xfrm>
              <a:off x="4788024" y="2924944"/>
              <a:ext cx="144016" cy="144016"/>
            </a:xfrm>
            <a:prstGeom prst="flowChartConnector">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ZoneTexte 13"/>
          <p:cNvSpPr txBox="1"/>
          <p:nvPr/>
        </p:nvSpPr>
        <p:spPr>
          <a:xfrm>
            <a:off x="1331640" y="2492896"/>
            <a:ext cx="1190632" cy="369332"/>
          </a:xfrm>
          <a:prstGeom prst="rect">
            <a:avLst/>
          </a:prstGeom>
          <a:noFill/>
        </p:spPr>
        <p:txBody>
          <a:bodyPr wrap="square" rtlCol="0">
            <a:spAutoFit/>
          </a:bodyPr>
          <a:lstStyle/>
          <a:p>
            <a:pPr algn="ctr"/>
            <a:r>
              <a:rPr lang="fr-FR" b="1" dirty="0" smtClean="0">
                <a:solidFill>
                  <a:schemeClr val="accent2">
                    <a:lumMod val="75000"/>
                  </a:schemeClr>
                </a:solidFill>
              </a:rPr>
              <a:t>Thouars</a:t>
            </a:r>
            <a:endParaRPr lang="fr-FR" b="1" dirty="0">
              <a:solidFill>
                <a:schemeClr val="accent2">
                  <a:lumMod val="75000"/>
                </a:schemeClr>
              </a:solidFill>
            </a:endParaRPr>
          </a:p>
        </p:txBody>
      </p:sp>
      <p:sp>
        <p:nvSpPr>
          <p:cNvPr id="15" name="ZoneTexte 14"/>
          <p:cNvSpPr txBox="1"/>
          <p:nvPr/>
        </p:nvSpPr>
        <p:spPr>
          <a:xfrm>
            <a:off x="6444208" y="2420888"/>
            <a:ext cx="1190632" cy="369332"/>
          </a:xfrm>
          <a:prstGeom prst="rect">
            <a:avLst/>
          </a:prstGeom>
          <a:noFill/>
        </p:spPr>
        <p:txBody>
          <a:bodyPr wrap="square" rtlCol="0">
            <a:spAutoFit/>
          </a:bodyPr>
          <a:lstStyle/>
          <a:p>
            <a:pPr algn="ctr"/>
            <a:r>
              <a:rPr lang="fr-FR" b="1" dirty="0" smtClean="0">
                <a:solidFill>
                  <a:schemeClr val="accent4">
                    <a:lumMod val="75000"/>
                  </a:schemeClr>
                </a:solidFill>
              </a:rPr>
              <a:t>Poitiers</a:t>
            </a:r>
            <a:endParaRPr lang="fr-FR" b="1" dirty="0">
              <a:solidFill>
                <a:schemeClr val="accent4">
                  <a:lumMod val="75000"/>
                </a:schemeClr>
              </a:solidFill>
            </a:endParaRPr>
          </a:p>
        </p:txBody>
      </p:sp>
      <p:sp>
        <p:nvSpPr>
          <p:cNvPr id="16" name="ZoneTexte 15"/>
          <p:cNvSpPr txBox="1"/>
          <p:nvPr/>
        </p:nvSpPr>
        <p:spPr>
          <a:xfrm>
            <a:off x="6444208" y="3789040"/>
            <a:ext cx="1190632" cy="369332"/>
          </a:xfrm>
          <a:prstGeom prst="rect">
            <a:avLst/>
          </a:prstGeom>
          <a:noFill/>
        </p:spPr>
        <p:txBody>
          <a:bodyPr wrap="square" rtlCol="0">
            <a:spAutoFit/>
          </a:bodyPr>
          <a:lstStyle/>
          <a:p>
            <a:pPr algn="ctr"/>
            <a:r>
              <a:rPr lang="fr-FR" b="1" dirty="0" smtClean="0">
                <a:solidFill>
                  <a:schemeClr val="tx2">
                    <a:lumMod val="60000"/>
                    <a:lumOff val="40000"/>
                  </a:schemeClr>
                </a:solidFill>
              </a:rPr>
              <a:t>Lusignan</a:t>
            </a:r>
            <a:endParaRPr lang="fr-FR" b="1" dirty="0">
              <a:solidFill>
                <a:schemeClr val="tx2">
                  <a:lumMod val="60000"/>
                  <a:lumOff val="40000"/>
                </a:schemeClr>
              </a:solidFill>
            </a:endParaRPr>
          </a:p>
        </p:txBody>
      </p:sp>
      <p:sp>
        <p:nvSpPr>
          <p:cNvPr id="18" name="ZoneTexte 17"/>
          <p:cNvSpPr txBox="1"/>
          <p:nvPr/>
        </p:nvSpPr>
        <p:spPr>
          <a:xfrm>
            <a:off x="1331640" y="5013176"/>
            <a:ext cx="1190632" cy="369332"/>
          </a:xfrm>
          <a:prstGeom prst="rect">
            <a:avLst/>
          </a:prstGeom>
          <a:noFill/>
        </p:spPr>
        <p:txBody>
          <a:bodyPr wrap="square" rtlCol="0">
            <a:spAutoFit/>
          </a:bodyPr>
          <a:lstStyle/>
          <a:p>
            <a:pPr algn="ctr"/>
            <a:r>
              <a:rPr lang="fr-FR" b="1" dirty="0" smtClean="0">
                <a:solidFill>
                  <a:schemeClr val="accent6">
                    <a:lumMod val="75000"/>
                  </a:schemeClr>
                </a:solidFill>
              </a:rPr>
              <a:t>Saintes</a:t>
            </a:r>
            <a:endParaRPr lang="fr-FR" b="1" dirty="0">
              <a:solidFill>
                <a:schemeClr val="accent6">
                  <a:lumMod val="75000"/>
                </a:schemeClr>
              </a:solidFill>
            </a:endParaRPr>
          </a:p>
        </p:txBody>
      </p:sp>
      <p:sp>
        <p:nvSpPr>
          <p:cNvPr id="19" name="ZoneTexte 18"/>
          <p:cNvSpPr txBox="1"/>
          <p:nvPr/>
        </p:nvSpPr>
        <p:spPr>
          <a:xfrm>
            <a:off x="6300192" y="5013176"/>
            <a:ext cx="1458527" cy="369332"/>
          </a:xfrm>
          <a:prstGeom prst="rect">
            <a:avLst/>
          </a:prstGeom>
          <a:noFill/>
        </p:spPr>
        <p:txBody>
          <a:bodyPr wrap="square" rtlCol="0">
            <a:spAutoFit/>
          </a:bodyPr>
          <a:lstStyle/>
          <a:p>
            <a:pPr algn="ctr"/>
            <a:r>
              <a:rPr lang="fr-FR" b="1" dirty="0" smtClean="0">
                <a:solidFill>
                  <a:schemeClr val="accent3">
                    <a:lumMod val="75000"/>
                  </a:schemeClr>
                </a:solidFill>
              </a:rPr>
              <a:t>Angoulême</a:t>
            </a:r>
            <a:endParaRPr lang="fr-FR" b="1" dirty="0">
              <a:solidFill>
                <a:schemeClr val="accent3">
                  <a:lumMod val="75000"/>
                </a:schemeClr>
              </a:solidFill>
            </a:endParaRPr>
          </a:p>
        </p:txBody>
      </p:sp>
      <p:sp>
        <p:nvSpPr>
          <p:cNvPr id="20" name="Légende sans bordure 2 19"/>
          <p:cNvSpPr/>
          <p:nvPr/>
        </p:nvSpPr>
        <p:spPr>
          <a:xfrm>
            <a:off x="683568" y="3140968"/>
            <a:ext cx="2052000" cy="324000"/>
          </a:xfrm>
          <a:prstGeom prst="callout2">
            <a:avLst>
              <a:gd name="adj1" fmla="val 61974"/>
              <a:gd name="adj2" fmla="val 99508"/>
              <a:gd name="adj3" fmla="val 63867"/>
              <a:gd name="adj4" fmla="val 129126"/>
              <a:gd name="adj5" fmla="val -29434"/>
              <a:gd name="adj6" fmla="val 178976"/>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44 </a:t>
            </a:r>
            <a:r>
              <a:rPr lang="fr-FR" dirty="0" err="1" smtClean="0">
                <a:solidFill>
                  <a:schemeClr val="bg1"/>
                </a:solidFill>
              </a:rPr>
              <a:t>qx</a:t>
            </a:r>
            <a:r>
              <a:rPr lang="fr-FR" dirty="0" smtClean="0">
                <a:solidFill>
                  <a:schemeClr val="bg1"/>
                </a:solidFill>
              </a:rPr>
              <a:t>/ha</a:t>
            </a:r>
            <a:endParaRPr lang="fr-FR" dirty="0">
              <a:solidFill>
                <a:schemeClr val="bg1"/>
              </a:solidFill>
            </a:endParaRPr>
          </a:p>
        </p:txBody>
      </p:sp>
      <p:sp>
        <p:nvSpPr>
          <p:cNvPr id="21" name="Légende sans bordure 2 20"/>
          <p:cNvSpPr/>
          <p:nvPr/>
        </p:nvSpPr>
        <p:spPr>
          <a:xfrm>
            <a:off x="6372200" y="2996952"/>
            <a:ext cx="1813044" cy="324000"/>
          </a:xfrm>
          <a:prstGeom prst="callout2">
            <a:avLst>
              <a:gd name="adj1" fmla="val 55870"/>
              <a:gd name="adj2" fmla="val -11591"/>
              <a:gd name="adj3" fmla="val 55870"/>
              <a:gd name="adj4" fmla="val -34756"/>
              <a:gd name="adj5" fmla="val 254658"/>
              <a:gd name="adj6" fmla="val -70168"/>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18 </a:t>
            </a:r>
            <a:r>
              <a:rPr lang="fr-FR" dirty="0" err="1" smtClean="0">
                <a:solidFill>
                  <a:schemeClr val="bg1"/>
                </a:solidFill>
              </a:rPr>
              <a:t>qx</a:t>
            </a:r>
            <a:r>
              <a:rPr lang="fr-FR" dirty="0" smtClean="0">
                <a:solidFill>
                  <a:schemeClr val="bg1"/>
                </a:solidFill>
              </a:rPr>
              <a:t>/ha</a:t>
            </a:r>
            <a:endParaRPr lang="fr-FR" sz="1200" dirty="0">
              <a:solidFill>
                <a:schemeClr val="bg1"/>
              </a:solidFill>
            </a:endParaRPr>
          </a:p>
        </p:txBody>
      </p:sp>
      <p:sp>
        <p:nvSpPr>
          <p:cNvPr id="22" name="Légende sans bordure 2 21"/>
          <p:cNvSpPr/>
          <p:nvPr/>
        </p:nvSpPr>
        <p:spPr>
          <a:xfrm>
            <a:off x="6156176" y="4293096"/>
            <a:ext cx="2016000" cy="324000"/>
          </a:xfrm>
          <a:prstGeom prst="callout2">
            <a:avLst>
              <a:gd name="adj1" fmla="val 53550"/>
              <a:gd name="adj2" fmla="val -1017"/>
              <a:gd name="adj3" fmla="val 53550"/>
              <a:gd name="adj4" fmla="val -38433"/>
              <a:gd name="adj5" fmla="val -95011"/>
              <a:gd name="adj6" fmla="val -71766"/>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14 </a:t>
            </a:r>
            <a:r>
              <a:rPr lang="fr-FR" dirty="0" err="1" smtClean="0">
                <a:solidFill>
                  <a:schemeClr val="bg1"/>
                </a:solidFill>
              </a:rPr>
              <a:t>qx</a:t>
            </a:r>
            <a:r>
              <a:rPr lang="fr-FR" dirty="0" smtClean="0">
                <a:solidFill>
                  <a:schemeClr val="bg1"/>
                </a:solidFill>
              </a:rPr>
              <a:t>/ha</a:t>
            </a:r>
            <a:endParaRPr lang="fr-FR" sz="1200" dirty="0">
              <a:solidFill>
                <a:schemeClr val="bg1"/>
              </a:solidFill>
            </a:endParaRPr>
          </a:p>
        </p:txBody>
      </p:sp>
      <p:sp>
        <p:nvSpPr>
          <p:cNvPr id="23" name="Légende sans bordure 2 22"/>
          <p:cNvSpPr/>
          <p:nvPr/>
        </p:nvSpPr>
        <p:spPr>
          <a:xfrm>
            <a:off x="899592" y="4293096"/>
            <a:ext cx="1836000" cy="324000"/>
          </a:xfrm>
          <a:prstGeom prst="callout2">
            <a:avLst>
              <a:gd name="adj1" fmla="val 50610"/>
              <a:gd name="adj2" fmla="val 99209"/>
              <a:gd name="adj3" fmla="val 51230"/>
              <a:gd name="adj4" fmla="val 128477"/>
              <a:gd name="adj5" fmla="val -47961"/>
              <a:gd name="adj6" fmla="val 173630"/>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14 </a:t>
            </a:r>
            <a:r>
              <a:rPr lang="fr-FR" dirty="0" err="1" smtClean="0">
                <a:solidFill>
                  <a:schemeClr val="bg1"/>
                </a:solidFill>
              </a:rPr>
              <a:t>qx</a:t>
            </a:r>
            <a:r>
              <a:rPr lang="fr-FR" dirty="0" smtClean="0">
                <a:solidFill>
                  <a:schemeClr val="bg1"/>
                </a:solidFill>
              </a:rPr>
              <a:t>/ha</a:t>
            </a:r>
            <a:endParaRPr lang="fr-FR" sz="1200" dirty="0">
              <a:solidFill>
                <a:schemeClr val="bg1"/>
              </a:solidFill>
            </a:endParaRPr>
          </a:p>
        </p:txBody>
      </p:sp>
      <p:sp>
        <p:nvSpPr>
          <p:cNvPr id="24" name="Légende sans bordure 2 23"/>
          <p:cNvSpPr/>
          <p:nvPr/>
        </p:nvSpPr>
        <p:spPr>
          <a:xfrm>
            <a:off x="683568" y="5221754"/>
            <a:ext cx="2016000" cy="324000"/>
          </a:xfrm>
          <a:prstGeom prst="callout2">
            <a:avLst>
              <a:gd name="adj1" fmla="val 54170"/>
              <a:gd name="adj2" fmla="val 100488"/>
              <a:gd name="adj3" fmla="val 51230"/>
              <a:gd name="adj4" fmla="val 122943"/>
              <a:gd name="adj5" fmla="val -53317"/>
              <a:gd name="adj6" fmla="val 154970"/>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11 </a:t>
            </a:r>
            <a:r>
              <a:rPr lang="fr-FR" dirty="0" err="1" smtClean="0">
                <a:solidFill>
                  <a:schemeClr val="bg1"/>
                </a:solidFill>
              </a:rPr>
              <a:t>qx</a:t>
            </a:r>
            <a:r>
              <a:rPr lang="fr-FR" dirty="0" smtClean="0">
                <a:solidFill>
                  <a:schemeClr val="bg1"/>
                </a:solidFill>
              </a:rPr>
              <a:t>/ha</a:t>
            </a:r>
            <a:endParaRPr lang="fr-FR" sz="1200" dirty="0">
              <a:solidFill>
                <a:schemeClr val="bg1"/>
              </a:solidFill>
            </a:endParaRPr>
          </a:p>
        </p:txBody>
      </p:sp>
      <p:sp>
        <p:nvSpPr>
          <p:cNvPr id="25" name="Légende sans bordure 2 24"/>
          <p:cNvSpPr/>
          <p:nvPr/>
        </p:nvSpPr>
        <p:spPr>
          <a:xfrm>
            <a:off x="6136704" y="5384453"/>
            <a:ext cx="2016000" cy="324000"/>
          </a:xfrm>
          <a:prstGeom prst="callout2">
            <a:avLst>
              <a:gd name="adj1" fmla="val 52930"/>
              <a:gd name="adj2" fmla="val 366"/>
              <a:gd name="adj3" fmla="val 53550"/>
              <a:gd name="adj4" fmla="val -14457"/>
              <a:gd name="adj5" fmla="val -44197"/>
              <a:gd name="adj6" fmla="val -61896"/>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10 </a:t>
            </a:r>
            <a:r>
              <a:rPr lang="fr-FR" dirty="0" err="1" smtClean="0">
                <a:solidFill>
                  <a:schemeClr val="bg1"/>
                </a:solidFill>
              </a:rPr>
              <a:t>qx</a:t>
            </a:r>
            <a:r>
              <a:rPr lang="fr-FR" dirty="0" smtClean="0">
                <a:solidFill>
                  <a:schemeClr val="bg1"/>
                </a:solidFill>
              </a:rPr>
              <a:t>/ha</a:t>
            </a:r>
            <a:endParaRPr lang="fr-FR" sz="1200" dirty="0">
              <a:solidFill>
                <a:schemeClr val="bg1"/>
              </a:solidFill>
            </a:endParaRPr>
          </a:p>
        </p:txBody>
      </p:sp>
      <p:pic>
        <p:nvPicPr>
          <p:cNvPr id="26" name="Picture 7"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8168" y="908720"/>
            <a:ext cx="1075832" cy="1527296"/>
          </a:xfrm>
          <a:prstGeom prst="rect">
            <a:avLst/>
          </a:prstGeom>
          <a:noFill/>
          <a:extLst>
            <a:ext uri="{909E8E84-426E-40DD-AFC4-6F175D3DCCD1}">
              <a14:hiddenFill xmlns:a14="http://schemas.microsoft.com/office/drawing/2010/main">
                <a:solidFill>
                  <a:srgbClr val="FFFFFF"/>
                </a:solidFill>
              </a14:hiddenFill>
            </a:ext>
          </a:extLst>
        </p:spPr>
      </p:pic>
      <p:sp>
        <p:nvSpPr>
          <p:cNvPr id="42" name="ZoneTexte 41"/>
          <p:cNvSpPr txBox="1"/>
          <p:nvPr/>
        </p:nvSpPr>
        <p:spPr>
          <a:xfrm>
            <a:off x="3221013" y="1565473"/>
            <a:ext cx="3384376" cy="646331"/>
          </a:xfrm>
          <a:prstGeom prst="rect">
            <a:avLst/>
          </a:prstGeom>
          <a:noFill/>
        </p:spPr>
        <p:txBody>
          <a:bodyPr wrap="square" rtlCol="0">
            <a:spAutoFit/>
          </a:bodyPr>
          <a:lstStyle/>
          <a:p>
            <a:pPr algn="ctr"/>
            <a:r>
              <a:rPr lang="fr-FR" sz="2000" b="1" dirty="0" smtClean="0">
                <a:solidFill>
                  <a:srgbClr val="008000"/>
                </a:solidFill>
              </a:rPr>
              <a:t>Tournesol </a:t>
            </a:r>
          </a:p>
          <a:p>
            <a:pPr algn="ctr"/>
            <a:r>
              <a:rPr lang="fr-FR" sz="1600" b="1" dirty="0" smtClean="0">
                <a:solidFill>
                  <a:srgbClr val="008000"/>
                </a:solidFill>
              </a:rPr>
              <a:t>Semence certifiée</a:t>
            </a:r>
            <a:endParaRPr lang="fr-FR" sz="1600" b="1" dirty="0">
              <a:solidFill>
                <a:srgbClr val="008000"/>
              </a:solidFill>
            </a:endParaRPr>
          </a:p>
        </p:txBody>
      </p:sp>
      <p:graphicFrame>
        <p:nvGraphicFramePr>
          <p:cNvPr id="45" name="Tableau 44"/>
          <p:cNvGraphicFramePr>
            <a:graphicFrameLocks noGrp="1"/>
          </p:cNvGraphicFramePr>
          <p:nvPr/>
        </p:nvGraphicFramePr>
        <p:xfrm>
          <a:off x="1187624" y="4149080"/>
          <a:ext cx="1440160" cy="767080"/>
        </p:xfrm>
        <a:graphic>
          <a:graphicData uri="http://schemas.openxmlformats.org/drawingml/2006/table">
            <a:tbl>
              <a:tblPr firstRow="1" bandRow="1">
                <a:tableStyleId>{22838BEF-8BB2-4498-84A7-C5851F593DF1}</a:tableStyleId>
              </a:tblPr>
              <a:tblGrid>
                <a:gridCol w="1440160"/>
              </a:tblGrid>
              <a:tr h="370840">
                <a:tc>
                  <a:txBody>
                    <a:bodyPr/>
                    <a:lstStyle/>
                    <a:p>
                      <a:pPr algn="ctr"/>
                      <a:r>
                        <a:rPr lang="fr-FR" sz="1600" b="0" dirty="0" smtClean="0">
                          <a:solidFill>
                            <a:schemeClr val="bg1"/>
                          </a:solidFill>
                        </a:rPr>
                        <a:t>8,5</a:t>
                      </a:r>
                      <a:r>
                        <a:rPr lang="fr-FR" sz="1600" b="0" baseline="0" dirty="0" smtClean="0">
                          <a:solidFill>
                            <a:schemeClr val="bg1"/>
                          </a:solidFill>
                        </a:rPr>
                        <a:t> </a:t>
                      </a:r>
                      <a:r>
                        <a:rPr lang="fr-FR" sz="1600" b="0" baseline="0" dirty="0" err="1" smtClean="0">
                          <a:solidFill>
                            <a:schemeClr val="bg1"/>
                          </a:solidFill>
                        </a:rPr>
                        <a:t>qx</a:t>
                      </a:r>
                      <a:r>
                        <a:rPr lang="fr-FR" sz="1600" b="0" baseline="0" dirty="0" smtClean="0">
                          <a:solidFill>
                            <a:schemeClr val="bg1"/>
                          </a:solidFill>
                        </a:rPr>
                        <a:t>/ha</a:t>
                      </a:r>
                      <a:endParaRPr lang="fr-FR" sz="1600" b="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r>
              <a:tr h="370840">
                <a:tc>
                  <a:txBody>
                    <a:bodyPr/>
                    <a:lstStyle/>
                    <a:p>
                      <a:pPr algn="ctr"/>
                      <a:r>
                        <a:rPr lang="fr-FR" sz="2000" b="1" dirty="0" smtClean="0">
                          <a:solidFill>
                            <a:schemeClr val="bg1"/>
                          </a:solidFill>
                        </a:rPr>
                        <a:t>14 </a:t>
                      </a:r>
                      <a:r>
                        <a:rPr lang="fr-FR" sz="2000" b="1" dirty="0" err="1" smtClean="0">
                          <a:solidFill>
                            <a:schemeClr val="bg1"/>
                          </a:solidFill>
                        </a:rPr>
                        <a:t>qx</a:t>
                      </a:r>
                      <a:r>
                        <a:rPr lang="fr-FR" sz="2000" b="1" dirty="0" smtClean="0">
                          <a:solidFill>
                            <a:schemeClr val="bg1"/>
                          </a:solidFill>
                        </a:rPr>
                        <a:t>/ha</a:t>
                      </a:r>
                      <a:endParaRPr lang="fr-FR" sz="20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r>
            </a:tbl>
          </a:graphicData>
        </a:graphic>
      </p:graphicFrame>
      <p:sp>
        <p:nvSpPr>
          <p:cNvPr id="17" name="ZoneTexte 16"/>
          <p:cNvSpPr txBox="1"/>
          <p:nvPr/>
        </p:nvSpPr>
        <p:spPr>
          <a:xfrm>
            <a:off x="1331640" y="3789040"/>
            <a:ext cx="1190632" cy="369332"/>
          </a:xfrm>
          <a:prstGeom prst="rect">
            <a:avLst/>
          </a:prstGeom>
          <a:noFill/>
        </p:spPr>
        <p:txBody>
          <a:bodyPr wrap="square" rtlCol="0">
            <a:spAutoFit/>
          </a:bodyPr>
          <a:lstStyle/>
          <a:p>
            <a:pPr algn="ctr"/>
            <a:r>
              <a:rPr lang="fr-FR" b="1" dirty="0" smtClean="0">
                <a:solidFill>
                  <a:schemeClr val="accent5">
                    <a:lumMod val="75000"/>
                  </a:schemeClr>
                </a:solidFill>
              </a:rPr>
              <a:t>Niort</a:t>
            </a:r>
            <a:endParaRPr lang="fr-FR" b="1" dirty="0">
              <a:solidFill>
                <a:schemeClr val="accent5">
                  <a:lumMod val="75000"/>
                </a:schemeClr>
              </a:solidFill>
            </a:endParaRPr>
          </a:p>
        </p:txBody>
      </p:sp>
      <p:pic>
        <p:nvPicPr>
          <p:cNvPr id="46" name="Imag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4781">
            <a:off x="1002921" y="3949870"/>
            <a:ext cx="133131" cy="516200"/>
          </a:xfrm>
          <a:prstGeom prst="rect">
            <a:avLst/>
          </a:prstGeom>
        </p:spPr>
      </p:pic>
      <p:pic>
        <p:nvPicPr>
          <p:cNvPr id="47" name="Picture 5"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26542">
            <a:off x="880418" y="4613541"/>
            <a:ext cx="246874" cy="371543"/>
          </a:xfrm>
          <a:prstGeom prst="rect">
            <a:avLst/>
          </a:prstGeom>
          <a:noFill/>
          <a:extLst>
            <a:ext uri="{909E8E84-426E-40DD-AFC4-6F175D3DCCD1}">
              <a14:hiddenFill xmlns:a14="http://schemas.microsoft.com/office/drawing/2010/main">
                <a:solidFill>
                  <a:srgbClr val="FFFFFF"/>
                </a:solidFill>
              </a14:hiddenFill>
            </a:ext>
          </a:extLst>
        </p:spPr>
      </p:pic>
      <p:pic>
        <p:nvPicPr>
          <p:cNvPr id="49" name="Imag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4781">
            <a:off x="1083565" y="4496970"/>
            <a:ext cx="133131" cy="516200"/>
          </a:xfrm>
          <a:prstGeom prst="rect">
            <a:avLst/>
          </a:prstGeom>
        </p:spPr>
      </p:pic>
      <p:graphicFrame>
        <p:nvGraphicFramePr>
          <p:cNvPr id="51" name="Tableau 50"/>
          <p:cNvGraphicFramePr>
            <a:graphicFrameLocks noGrp="1"/>
          </p:cNvGraphicFramePr>
          <p:nvPr/>
        </p:nvGraphicFramePr>
        <p:xfrm>
          <a:off x="1187624" y="5373216"/>
          <a:ext cx="1440160" cy="767080"/>
        </p:xfrm>
        <a:graphic>
          <a:graphicData uri="http://schemas.openxmlformats.org/drawingml/2006/table">
            <a:tbl>
              <a:tblPr firstRow="1" bandRow="1">
                <a:tableStyleId>{22838BEF-8BB2-4498-84A7-C5851F593DF1}</a:tableStyleId>
              </a:tblPr>
              <a:tblGrid>
                <a:gridCol w="1440160"/>
              </a:tblGrid>
              <a:tr h="370840">
                <a:tc>
                  <a:txBody>
                    <a:bodyPr/>
                    <a:lstStyle/>
                    <a:p>
                      <a:pPr algn="ctr"/>
                      <a:r>
                        <a:rPr lang="fr-FR" sz="1600" b="0" dirty="0" smtClean="0">
                          <a:solidFill>
                            <a:schemeClr val="bg1"/>
                          </a:solidFill>
                        </a:rPr>
                        <a:t>7,5</a:t>
                      </a:r>
                      <a:r>
                        <a:rPr lang="fr-FR" sz="1600" b="0" baseline="0" dirty="0" smtClean="0">
                          <a:solidFill>
                            <a:schemeClr val="bg1"/>
                          </a:solidFill>
                        </a:rPr>
                        <a:t> </a:t>
                      </a:r>
                      <a:r>
                        <a:rPr lang="fr-FR" sz="1600" b="0" baseline="0" dirty="0" err="1" smtClean="0">
                          <a:solidFill>
                            <a:schemeClr val="bg1"/>
                          </a:solidFill>
                        </a:rPr>
                        <a:t>qx</a:t>
                      </a:r>
                      <a:r>
                        <a:rPr lang="fr-FR" sz="1600" b="0" baseline="0" dirty="0" smtClean="0">
                          <a:solidFill>
                            <a:schemeClr val="bg1"/>
                          </a:solidFill>
                        </a:rPr>
                        <a:t>/ha</a:t>
                      </a:r>
                      <a:endParaRPr lang="fr-FR" sz="1600" b="0" dirty="0">
                        <a:solidFill>
                          <a:schemeClr val="bg1"/>
                        </a:solidFill>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370840">
                <a:tc>
                  <a:txBody>
                    <a:bodyPr/>
                    <a:lstStyle/>
                    <a:p>
                      <a:pPr algn="ctr"/>
                      <a:r>
                        <a:rPr lang="fr-FR" sz="2000" b="1" dirty="0" smtClean="0">
                          <a:solidFill>
                            <a:schemeClr val="bg1"/>
                          </a:solidFill>
                        </a:rPr>
                        <a:t>11 </a:t>
                      </a:r>
                      <a:r>
                        <a:rPr lang="fr-FR" sz="2000" b="1" dirty="0" err="1" smtClean="0">
                          <a:solidFill>
                            <a:schemeClr val="bg1"/>
                          </a:solidFill>
                        </a:rPr>
                        <a:t>qx</a:t>
                      </a:r>
                      <a:r>
                        <a:rPr lang="fr-FR" sz="2000" b="1" dirty="0" smtClean="0">
                          <a:solidFill>
                            <a:schemeClr val="bg1"/>
                          </a:solidFill>
                        </a:rPr>
                        <a:t>/ha</a:t>
                      </a:r>
                      <a:endParaRPr lang="fr-FR" sz="2000" b="1"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r>
            </a:tbl>
          </a:graphicData>
        </a:graphic>
      </p:graphicFrame>
      <p:graphicFrame>
        <p:nvGraphicFramePr>
          <p:cNvPr id="52" name="Tableau 51"/>
          <p:cNvGraphicFramePr>
            <a:graphicFrameLocks noGrp="1"/>
          </p:cNvGraphicFramePr>
          <p:nvPr>
            <p:extLst>
              <p:ext uri="{D42A27DB-BD31-4B8C-83A1-F6EECF244321}">
                <p14:modId xmlns:p14="http://schemas.microsoft.com/office/powerpoint/2010/main" val="3942176759"/>
              </p:ext>
            </p:extLst>
          </p:nvPr>
        </p:nvGraphicFramePr>
        <p:xfrm>
          <a:off x="6300192" y="5373216"/>
          <a:ext cx="1440160" cy="767080"/>
        </p:xfrm>
        <a:graphic>
          <a:graphicData uri="http://schemas.openxmlformats.org/drawingml/2006/table">
            <a:tbl>
              <a:tblPr firstRow="1" bandRow="1">
                <a:tableStyleId>{22838BEF-8BB2-4498-84A7-C5851F593DF1}</a:tableStyleId>
              </a:tblPr>
              <a:tblGrid>
                <a:gridCol w="1440160"/>
              </a:tblGrid>
              <a:tr h="370840">
                <a:tc>
                  <a:txBody>
                    <a:bodyPr/>
                    <a:lstStyle/>
                    <a:p>
                      <a:pPr algn="ctr"/>
                      <a:r>
                        <a:rPr lang="fr-FR" sz="1600" b="0" dirty="0" smtClean="0">
                          <a:solidFill>
                            <a:schemeClr val="bg1"/>
                          </a:solidFill>
                        </a:rPr>
                        <a:t>7,5</a:t>
                      </a:r>
                      <a:r>
                        <a:rPr lang="fr-FR" sz="1600" b="0" baseline="0" dirty="0" smtClean="0">
                          <a:solidFill>
                            <a:schemeClr val="bg1"/>
                          </a:solidFill>
                        </a:rPr>
                        <a:t> </a:t>
                      </a:r>
                      <a:r>
                        <a:rPr lang="fr-FR" sz="1600" b="0" baseline="0" dirty="0" err="1" smtClean="0">
                          <a:solidFill>
                            <a:schemeClr val="bg1"/>
                          </a:solidFill>
                        </a:rPr>
                        <a:t>qx</a:t>
                      </a:r>
                      <a:r>
                        <a:rPr lang="fr-FR" sz="1600" b="0" baseline="0" dirty="0" smtClean="0">
                          <a:solidFill>
                            <a:schemeClr val="bg1"/>
                          </a:solidFill>
                        </a:rPr>
                        <a:t>/ha</a:t>
                      </a:r>
                      <a:endParaRPr lang="fr-FR" sz="1600" b="0" dirty="0">
                        <a:solidFill>
                          <a:schemeClr val="bg1"/>
                        </a:solidFill>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370840">
                <a:tc>
                  <a:txBody>
                    <a:bodyPr/>
                    <a:lstStyle/>
                    <a:p>
                      <a:pPr algn="ctr"/>
                      <a:r>
                        <a:rPr lang="fr-FR" sz="2000" b="1" dirty="0" smtClean="0">
                          <a:solidFill>
                            <a:schemeClr val="bg1"/>
                          </a:solidFill>
                        </a:rPr>
                        <a:t>10 </a:t>
                      </a:r>
                      <a:r>
                        <a:rPr lang="fr-FR" sz="2000" b="1" dirty="0" err="1" smtClean="0">
                          <a:solidFill>
                            <a:schemeClr val="bg1"/>
                          </a:solidFill>
                        </a:rPr>
                        <a:t>qx</a:t>
                      </a:r>
                      <a:r>
                        <a:rPr lang="fr-FR" sz="2000" b="1" dirty="0" smtClean="0">
                          <a:solidFill>
                            <a:schemeClr val="bg1"/>
                          </a:solidFill>
                        </a:rPr>
                        <a:t>/ha</a:t>
                      </a:r>
                      <a:endParaRPr lang="fr-FR" sz="2000" b="1"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C00"/>
                    </a:solidFill>
                  </a:tcPr>
                </a:tc>
              </a:tr>
            </a:tbl>
          </a:graphicData>
        </a:graphic>
      </p:graphicFrame>
      <p:graphicFrame>
        <p:nvGraphicFramePr>
          <p:cNvPr id="53" name="Tableau 52"/>
          <p:cNvGraphicFramePr>
            <a:graphicFrameLocks noGrp="1"/>
          </p:cNvGraphicFramePr>
          <p:nvPr/>
        </p:nvGraphicFramePr>
        <p:xfrm>
          <a:off x="6300192" y="4149080"/>
          <a:ext cx="1440160" cy="767080"/>
        </p:xfrm>
        <a:graphic>
          <a:graphicData uri="http://schemas.openxmlformats.org/drawingml/2006/table">
            <a:tbl>
              <a:tblPr firstRow="1" bandRow="1">
                <a:tableStyleId>{22838BEF-8BB2-4498-84A7-C5851F593DF1}</a:tableStyleId>
              </a:tblPr>
              <a:tblGrid>
                <a:gridCol w="1440160"/>
              </a:tblGrid>
              <a:tr h="370840">
                <a:tc>
                  <a:txBody>
                    <a:bodyPr/>
                    <a:lstStyle/>
                    <a:p>
                      <a:pPr algn="ctr"/>
                      <a:r>
                        <a:rPr lang="fr-FR" sz="1600" b="0" dirty="0" smtClean="0">
                          <a:solidFill>
                            <a:schemeClr val="bg1"/>
                          </a:solidFill>
                        </a:rPr>
                        <a:t>9,5</a:t>
                      </a:r>
                      <a:r>
                        <a:rPr lang="fr-FR" sz="1600" b="0" baseline="0" dirty="0" smtClean="0">
                          <a:solidFill>
                            <a:schemeClr val="bg1"/>
                          </a:solidFill>
                        </a:rPr>
                        <a:t> </a:t>
                      </a:r>
                      <a:r>
                        <a:rPr lang="fr-FR" sz="1600" b="0" baseline="0" dirty="0" err="1" smtClean="0">
                          <a:solidFill>
                            <a:schemeClr val="bg1"/>
                          </a:solidFill>
                        </a:rPr>
                        <a:t>qx</a:t>
                      </a:r>
                      <a:r>
                        <a:rPr lang="fr-FR" sz="1600" b="0" baseline="0" dirty="0" smtClean="0">
                          <a:solidFill>
                            <a:schemeClr val="bg1"/>
                          </a:solidFill>
                        </a:rPr>
                        <a:t>/ha</a:t>
                      </a:r>
                      <a:endParaRPr lang="fr-FR" sz="1600" b="0" dirty="0">
                        <a:solidFill>
                          <a:schemeClr val="bg1"/>
                        </a:solidFill>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370840">
                <a:tc>
                  <a:txBody>
                    <a:bodyPr/>
                    <a:lstStyle/>
                    <a:p>
                      <a:pPr algn="ctr"/>
                      <a:r>
                        <a:rPr lang="fr-FR" sz="2000" b="1" dirty="0" smtClean="0">
                          <a:solidFill>
                            <a:schemeClr val="bg1"/>
                          </a:solidFill>
                        </a:rPr>
                        <a:t>14 </a:t>
                      </a:r>
                      <a:r>
                        <a:rPr lang="fr-FR" sz="2000" b="1" dirty="0" err="1" smtClean="0">
                          <a:solidFill>
                            <a:schemeClr val="bg1"/>
                          </a:solidFill>
                        </a:rPr>
                        <a:t>qx</a:t>
                      </a:r>
                      <a:r>
                        <a:rPr lang="fr-FR" sz="2000" b="1" dirty="0" smtClean="0">
                          <a:solidFill>
                            <a:schemeClr val="bg1"/>
                          </a:solidFill>
                        </a:rPr>
                        <a:t>/ha</a:t>
                      </a:r>
                      <a:endParaRPr lang="fr-FR" sz="2000" b="1"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r>
            </a:tbl>
          </a:graphicData>
        </a:graphic>
      </p:graphicFrame>
      <p:graphicFrame>
        <p:nvGraphicFramePr>
          <p:cNvPr id="54" name="Tableau 53"/>
          <p:cNvGraphicFramePr>
            <a:graphicFrameLocks noGrp="1"/>
          </p:cNvGraphicFramePr>
          <p:nvPr/>
        </p:nvGraphicFramePr>
        <p:xfrm>
          <a:off x="6300192" y="2780928"/>
          <a:ext cx="1440160" cy="767080"/>
        </p:xfrm>
        <a:graphic>
          <a:graphicData uri="http://schemas.openxmlformats.org/drawingml/2006/table">
            <a:tbl>
              <a:tblPr firstRow="1" bandRow="1">
                <a:tableStyleId>{22838BEF-8BB2-4498-84A7-C5851F593DF1}</a:tableStyleId>
              </a:tblPr>
              <a:tblGrid>
                <a:gridCol w="1440160"/>
              </a:tblGrid>
              <a:tr h="370840">
                <a:tc>
                  <a:txBody>
                    <a:bodyPr/>
                    <a:lstStyle/>
                    <a:p>
                      <a:pPr algn="ctr"/>
                      <a:r>
                        <a:rPr lang="fr-FR" sz="1600" b="0" dirty="0" smtClean="0">
                          <a:solidFill>
                            <a:schemeClr val="bg1"/>
                          </a:solidFill>
                        </a:rPr>
                        <a:t>9,5</a:t>
                      </a:r>
                      <a:r>
                        <a:rPr lang="fr-FR" sz="1600" b="0" baseline="0" dirty="0" smtClean="0">
                          <a:solidFill>
                            <a:schemeClr val="bg1"/>
                          </a:solidFill>
                        </a:rPr>
                        <a:t> </a:t>
                      </a:r>
                      <a:r>
                        <a:rPr lang="fr-FR" sz="1600" b="0" baseline="0" dirty="0" err="1" smtClean="0">
                          <a:solidFill>
                            <a:schemeClr val="bg1"/>
                          </a:solidFill>
                        </a:rPr>
                        <a:t>qx</a:t>
                      </a:r>
                      <a:r>
                        <a:rPr lang="fr-FR" sz="1600" b="0" baseline="0" dirty="0" smtClean="0">
                          <a:solidFill>
                            <a:schemeClr val="bg1"/>
                          </a:solidFill>
                        </a:rPr>
                        <a:t>/ha</a:t>
                      </a:r>
                      <a:endParaRPr lang="fr-FR" sz="1600" b="0" dirty="0">
                        <a:solidFill>
                          <a:schemeClr val="bg1"/>
                        </a:solidFill>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370840">
                <a:tc>
                  <a:txBody>
                    <a:bodyPr/>
                    <a:lstStyle/>
                    <a:p>
                      <a:pPr algn="ctr"/>
                      <a:r>
                        <a:rPr lang="fr-FR" sz="2000" b="1" dirty="0" smtClean="0">
                          <a:solidFill>
                            <a:schemeClr val="bg1"/>
                          </a:solidFill>
                        </a:rPr>
                        <a:t>18,5 </a:t>
                      </a:r>
                      <a:r>
                        <a:rPr lang="fr-FR" sz="2000" b="1" dirty="0" err="1" smtClean="0">
                          <a:solidFill>
                            <a:schemeClr val="bg1"/>
                          </a:solidFill>
                        </a:rPr>
                        <a:t>qx</a:t>
                      </a:r>
                      <a:r>
                        <a:rPr lang="fr-FR" sz="2000" b="1" dirty="0" smtClean="0">
                          <a:solidFill>
                            <a:schemeClr val="bg1"/>
                          </a:solidFill>
                        </a:rPr>
                        <a:t>/ha</a:t>
                      </a:r>
                      <a:endParaRPr lang="fr-FR" sz="2000" b="1"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r>
            </a:tbl>
          </a:graphicData>
        </a:graphic>
      </p:graphicFrame>
      <p:graphicFrame>
        <p:nvGraphicFramePr>
          <p:cNvPr id="55" name="Tableau 54"/>
          <p:cNvGraphicFramePr>
            <a:graphicFrameLocks noGrp="1"/>
          </p:cNvGraphicFramePr>
          <p:nvPr/>
        </p:nvGraphicFramePr>
        <p:xfrm>
          <a:off x="1187624" y="2852936"/>
          <a:ext cx="1440160" cy="767080"/>
        </p:xfrm>
        <a:graphic>
          <a:graphicData uri="http://schemas.openxmlformats.org/drawingml/2006/table">
            <a:tbl>
              <a:tblPr firstRow="1" bandRow="1">
                <a:tableStyleId>{22838BEF-8BB2-4498-84A7-C5851F593DF1}</a:tableStyleId>
              </a:tblPr>
              <a:tblGrid>
                <a:gridCol w="1440160"/>
              </a:tblGrid>
              <a:tr h="370840">
                <a:tc>
                  <a:txBody>
                    <a:bodyPr/>
                    <a:lstStyle/>
                    <a:p>
                      <a:pPr algn="ctr"/>
                      <a:r>
                        <a:rPr lang="fr-FR" sz="1600" b="0" dirty="0" smtClean="0">
                          <a:solidFill>
                            <a:schemeClr val="bg1"/>
                          </a:solidFill>
                        </a:rPr>
                        <a:t>9,5</a:t>
                      </a:r>
                      <a:r>
                        <a:rPr lang="fr-FR" sz="1600" b="0" baseline="0" dirty="0" smtClean="0">
                          <a:solidFill>
                            <a:schemeClr val="bg1"/>
                          </a:solidFill>
                        </a:rPr>
                        <a:t> </a:t>
                      </a:r>
                      <a:r>
                        <a:rPr lang="fr-FR" sz="1600" b="0" baseline="0" dirty="0" err="1" smtClean="0">
                          <a:solidFill>
                            <a:schemeClr val="bg1"/>
                          </a:solidFill>
                        </a:rPr>
                        <a:t>qx</a:t>
                      </a:r>
                      <a:r>
                        <a:rPr lang="fr-FR" sz="1600" b="0" baseline="0" dirty="0" smtClean="0">
                          <a:solidFill>
                            <a:schemeClr val="bg1"/>
                          </a:solidFill>
                        </a:rPr>
                        <a:t>/ha</a:t>
                      </a:r>
                      <a:endParaRPr lang="fr-FR" sz="1600" b="0" dirty="0">
                        <a:solidFill>
                          <a:schemeClr val="bg1"/>
                        </a:solidFill>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370840">
                <a:tc>
                  <a:txBody>
                    <a:bodyPr/>
                    <a:lstStyle/>
                    <a:p>
                      <a:pPr algn="ctr"/>
                      <a:r>
                        <a:rPr lang="fr-FR" sz="2000" b="1" dirty="0" smtClean="0">
                          <a:solidFill>
                            <a:schemeClr val="bg1"/>
                          </a:solidFill>
                        </a:rPr>
                        <a:t>44 </a:t>
                      </a:r>
                      <a:r>
                        <a:rPr lang="fr-FR" sz="2000" b="1" dirty="0" err="1" smtClean="0">
                          <a:solidFill>
                            <a:schemeClr val="bg1"/>
                          </a:solidFill>
                        </a:rPr>
                        <a:t>qx</a:t>
                      </a:r>
                      <a:r>
                        <a:rPr lang="fr-FR" sz="2000" b="1" dirty="0" smtClean="0">
                          <a:solidFill>
                            <a:schemeClr val="bg1"/>
                          </a:solidFill>
                        </a:rPr>
                        <a:t>/ha</a:t>
                      </a:r>
                      <a:endParaRPr lang="fr-FR" sz="2000" b="1"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tr>
            </a:tbl>
          </a:graphicData>
        </a:graphic>
      </p:graphicFrame>
      <p:sp>
        <p:nvSpPr>
          <p:cNvPr id="36" name="Espace réservé du numéro de diapositive 4"/>
          <p:cNvSpPr txBox="1">
            <a:spLocks/>
          </p:cNvSpPr>
          <p:nvPr/>
        </p:nvSpPr>
        <p:spPr>
          <a:xfrm>
            <a:off x="8604448" y="6309321"/>
            <a:ext cx="432000" cy="432000"/>
          </a:xfrm>
          <a:prstGeom prst="flowChartConnector">
            <a:avLst/>
          </a:prstGeom>
          <a:solidFill>
            <a:srgbClr val="92D050"/>
          </a:solidFill>
        </p:spPr>
        <p:txBody>
          <a:bodyPr lIns="0" tIns="0" rIns="0" bIns="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39</a:t>
            </a:fld>
            <a:endParaRPr lang="fr-FR" sz="1400" b="1" dirty="0">
              <a:solidFill>
                <a:schemeClr val="bg1"/>
              </a:solidFill>
            </a:endParaRPr>
          </a:p>
        </p:txBody>
      </p:sp>
      <p:sp>
        <p:nvSpPr>
          <p:cNvPr id="37" name="ZoneTexte 36"/>
          <p:cNvSpPr txBox="1"/>
          <p:nvPr/>
        </p:nvSpPr>
        <p:spPr>
          <a:xfrm>
            <a:off x="0" y="6309320"/>
            <a:ext cx="2987824" cy="338554"/>
          </a:xfrm>
          <a:prstGeom prst="rect">
            <a:avLst/>
          </a:prstGeom>
          <a:solidFill>
            <a:schemeClr val="accent2">
              <a:lumMod val="40000"/>
              <a:lumOff val="60000"/>
            </a:schemeClr>
          </a:solidFill>
        </p:spPr>
        <p:txBody>
          <a:bodyPr wrap="square" rtlCol="0">
            <a:spAutoFit/>
          </a:bodyPr>
          <a:lstStyle/>
          <a:p>
            <a:r>
              <a:rPr lang="fr-FR" sz="1600" i="1" dirty="0" smtClean="0"/>
              <a:t>Rendement cas-types : 10 </a:t>
            </a:r>
            <a:r>
              <a:rPr lang="fr-FR" sz="1600" i="1" dirty="0" err="1" smtClean="0"/>
              <a:t>qx</a:t>
            </a:r>
            <a:r>
              <a:rPr lang="fr-FR" sz="1600" i="1" dirty="0" smtClean="0"/>
              <a:t>/ha</a:t>
            </a:r>
            <a:endParaRPr lang="fr-FR" sz="1600" i="1" dirty="0"/>
          </a:p>
        </p:txBody>
      </p:sp>
      <p:pic>
        <p:nvPicPr>
          <p:cNvPr id="38" name="Imag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4781">
            <a:off x="937290" y="2683185"/>
            <a:ext cx="133131" cy="516200"/>
          </a:xfrm>
          <a:prstGeom prst="rect">
            <a:avLst/>
          </a:prstGeom>
        </p:spPr>
      </p:pic>
      <p:pic>
        <p:nvPicPr>
          <p:cNvPr id="39" name="Picture 5"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26542">
            <a:off x="819485" y="3355536"/>
            <a:ext cx="246874" cy="371543"/>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4781">
            <a:off x="1017934" y="3230285"/>
            <a:ext cx="133131" cy="516200"/>
          </a:xfrm>
          <a:prstGeom prst="rect">
            <a:avLst/>
          </a:prstGeom>
        </p:spPr>
      </p:pic>
      <p:pic>
        <p:nvPicPr>
          <p:cNvPr id="41" name="Imag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4781">
            <a:off x="933393" y="5201607"/>
            <a:ext cx="133131" cy="516200"/>
          </a:xfrm>
          <a:prstGeom prst="rect">
            <a:avLst/>
          </a:prstGeom>
        </p:spPr>
      </p:pic>
      <p:pic>
        <p:nvPicPr>
          <p:cNvPr id="43" name="Picture 5"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26542">
            <a:off x="841693" y="5872316"/>
            <a:ext cx="246874" cy="371543"/>
          </a:xfrm>
          <a:prstGeom prst="rect">
            <a:avLst/>
          </a:prstGeom>
          <a:noFill/>
          <a:extLst>
            <a:ext uri="{909E8E84-426E-40DD-AFC4-6F175D3DCCD1}">
              <a14:hiddenFill xmlns:a14="http://schemas.microsoft.com/office/drawing/2010/main">
                <a:solidFill>
                  <a:srgbClr val="FFFFFF"/>
                </a:solidFill>
              </a14:hiddenFill>
            </a:ext>
          </a:extLst>
        </p:spPr>
      </p:pic>
      <p:pic>
        <p:nvPicPr>
          <p:cNvPr id="44" name="Imag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4781">
            <a:off x="1014037" y="5748707"/>
            <a:ext cx="133131" cy="516200"/>
          </a:xfrm>
          <a:prstGeom prst="rect">
            <a:avLst/>
          </a:prstGeom>
        </p:spPr>
      </p:pic>
      <p:pic>
        <p:nvPicPr>
          <p:cNvPr id="48" name="Imag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4781">
            <a:off x="7736349" y="2563343"/>
            <a:ext cx="133131" cy="516200"/>
          </a:xfrm>
          <a:prstGeom prst="rect">
            <a:avLst/>
          </a:prstGeom>
        </p:spPr>
      </p:pic>
      <p:pic>
        <p:nvPicPr>
          <p:cNvPr id="56" name="Picture 5"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26542">
            <a:off x="7932747" y="3156142"/>
            <a:ext cx="246874" cy="371543"/>
          </a:xfrm>
          <a:prstGeom prst="rect">
            <a:avLst/>
          </a:prstGeom>
          <a:noFill/>
          <a:extLst>
            <a:ext uri="{909E8E84-426E-40DD-AFC4-6F175D3DCCD1}">
              <a14:hiddenFill xmlns:a14="http://schemas.microsoft.com/office/drawing/2010/main">
                <a:solidFill>
                  <a:srgbClr val="FFFFFF"/>
                </a:solidFill>
              </a14:hiddenFill>
            </a:ext>
          </a:extLst>
        </p:spPr>
      </p:pic>
      <p:pic>
        <p:nvPicPr>
          <p:cNvPr id="57" name="Imag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4781">
            <a:off x="7816993" y="3110443"/>
            <a:ext cx="133131" cy="516200"/>
          </a:xfrm>
          <a:prstGeom prst="rect">
            <a:avLst/>
          </a:prstGeom>
        </p:spPr>
      </p:pic>
      <p:pic>
        <p:nvPicPr>
          <p:cNvPr id="58" name="Imag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4781">
            <a:off x="7731147" y="3877484"/>
            <a:ext cx="133131" cy="516200"/>
          </a:xfrm>
          <a:prstGeom prst="rect">
            <a:avLst/>
          </a:prstGeom>
        </p:spPr>
      </p:pic>
      <p:pic>
        <p:nvPicPr>
          <p:cNvPr id="59" name="Picture 5"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26542">
            <a:off x="7927545" y="4470283"/>
            <a:ext cx="246874" cy="371543"/>
          </a:xfrm>
          <a:prstGeom prst="rect">
            <a:avLst/>
          </a:prstGeom>
          <a:noFill/>
          <a:extLst>
            <a:ext uri="{909E8E84-426E-40DD-AFC4-6F175D3DCCD1}">
              <a14:hiddenFill xmlns:a14="http://schemas.microsoft.com/office/drawing/2010/main">
                <a:solidFill>
                  <a:srgbClr val="FFFFFF"/>
                </a:solidFill>
              </a14:hiddenFill>
            </a:ext>
          </a:extLst>
        </p:spPr>
      </p:pic>
      <p:pic>
        <p:nvPicPr>
          <p:cNvPr id="60" name="Imag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4781">
            <a:off x="7811791" y="4424584"/>
            <a:ext cx="133131" cy="516200"/>
          </a:xfrm>
          <a:prstGeom prst="rect">
            <a:avLst/>
          </a:prstGeom>
        </p:spPr>
      </p:pic>
      <p:pic>
        <p:nvPicPr>
          <p:cNvPr id="61" name="Imag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4781">
            <a:off x="7736350" y="5094681"/>
            <a:ext cx="133131" cy="516200"/>
          </a:xfrm>
          <a:prstGeom prst="rect">
            <a:avLst/>
          </a:prstGeom>
        </p:spPr>
      </p:pic>
      <p:pic>
        <p:nvPicPr>
          <p:cNvPr id="62" name="Picture 5"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26542">
            <a:off x="7932748" y="5687480"/>
            <a:ext cx="246874" cy="371543"/>
          </a:xfrm>
          <a:prstGeom prst="rect">
            <a:avLst/>
          </a:prstGeom>
          <a:noFill/>
          <a:extLst>
            <a:ext uri="{909E8E84-426E-40DD-AFC4-6F175D3DCCD1}">
              <a14:hiddenFill xmlns:a14="http://schemas.microsoft.com/office/drawing/2010/main">
                <a:solidFill>
                  <a:srgbClr val="FFFFFF"/>
                </a:solidFill>
              </a14:hiddenFill>
            </a:ext>
          </a:extLst>
        </p:spPr>
      </p:pic>
      <p:pic>
        <p:nvPicPr>
          <p:cNvPr id="63" name="Imag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4781">
            <a:off x="7816994" y="5641781"/>
            <a:ext cx="133131" cy="516200"/>
          </a:xfrm>
          <a:prstGeom prst="rect">
            <a:avLst/>
          </a:prstGeom>
        </p:spPr>
      </p:pic>
    </p:spTree>
    <p:extLst>
      <p:ext uri="{BB962C8B-B14F-4D97-AF65-F5344CB8AC3E}">
        <p14:creationId xmlns:p14="http://schemas.microsoft.com/office/powerpoint/2010/main" val="1079636515"/>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descr="C:\SEBASTIEN\Seb_CRAPC\8. Références_biblio\2_cartes_photos_data\photos_matériel_agri\3_IC_photos\sarrasin_photos\sarrasin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2271801"/>
            <a:ext cx="6830127" cy="456764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619672" y="116632"/>
            <a:ext cx="6334702" cy="523220"/>
          </a:xfrm>
          <a:prstGeom prst="rect">
            <a:avLst/>
          </a:prstGeom>
          <a:noFill/>
        </p:spPr>
        <p:txBody>
          <a:bodyPr wrap="square" rtlCol="0">
            <a:spAutoFit/>
          </a:bodyPr>
          <a:lstStyle/>
          <a:p>
            <a:pPr algn="ctr"/>
            <a:r>
              <a:rPr lang="fr-FR" sz="2800" dirty="0" smtClean="0">
                <a:latin typeface="Berlin Sans FB" pitchFamily="34" charset="0"/>
                <a:ea typeface="Verdana" pitchFamily="34" charset="0"/>
                <a:cs typeface="Verdana" pitchFamily="34" charset="0"/>
              </a:rPr>
              <a:t>Pourquoi développer cette technique ?</a:t>
            </a:r>
            <a:endParaRPr lang="fr-FR" sz="2800" dirty="0">
              <a:latin typeface="Berlin Sans FB" pitchFamily="34" charset="0"/>
              <a:ea typeface="Verdana" pitchFamily="34" charset="0"/>
              <a:cs typeface="Verdana" pitchFamily="34" charset="0"/>
            </a:endParaRPr>
          </a:p>
        </p:txBody>
      </p:sp>
      <p:sp>
        <p:nvSpPr>
          <p:cNvPr id="23" name="Espace réservé du numéro de diapositive 4"/>
          <p:cNvSpPr txBox="1">
            <a:spLocks/>
          </p:cNvSpPr>
          <p:nvPr/>
        </p:nvSpPr>
        <p:spPr>
          <a:xfrm>
            <a:off x="8604448" y="6309321"/>
            <a:ext cx="432000" cy="432000"/>
          </a:xfrm>
          <a:prstGeom prst="flowChartConnector">
            <a:avLst/>
          </a:prstGeom>
          <a:solidFill>
            <a:srgbClr val="92D050"/>
          </a:solidFill>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4</a:t>
            </a:fld>
            <a:endParaRPr lang="fr-FR" sz="1600" b="1" dirty="0">
              <a:solidFill>
                <a:schemeClr val="bg1"/>
              </a:solidFill>
            </a:endParaRPr>
          </a:p>
        </p:txBody>
      </p:sp>
      <p:pic>
        <p:nvPicPr>
          <p:cNvPr id="7" name="Picture 2" descr="C:\Users\guibertm79d\AppData\Local\Microsoft\Windows\Temporary Internet Files\Content.IE5\JPA4Y5KC\idee[1].gif"/>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313" t="32401"/>
          <a:stretch>
            <a:fillRect/>
          </a:stretch>
        </p:blipFill>
        <p:spPr bwMode="auto">
          <a:xfrm>
            <a:off x="486197" y="809898"/>
            <a:ext cx="11334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1739986" y="4293096"/>
            <a:ext cx="7224502" cy="504056"/>
          </a:xfrm>
          <a:prstGeom prst="rect">
            <a:avLst/>
          </a:prstGeom>
          <a:solidFill>
            <a:schemeClr val="accent6">
              <a:lumMod val="40000"/>
              <a:lumOff val="60000"/>
            </a:schemeClr>
          </a:solidFill>
        </p:spPr>
        <p:txBody>
          <a:bodyPr wrap="square" rtlCol="0">
            <a:noAutofit/>
          </a:bodyPr>
          <a:lstStyle/>
          <a:p>
            <a:pPr marL="342900" indent="-342900">
              <a:buFont typeface="Wingdings"/>
              <a:buChar char="F"/>
            </a:pPr>
            <a:r>
              <a:rPr lang="fr-FR" sz="2400" b="1" dirty="0" smtClean="0">
                <a:sym typeface="Wingdings"/>
              </a:rPr>
              <a:t> Opportunités de « 3 cultures en 2 campagnes » ?</a:t>
            </a:r>
          </a:p>
        </p:txBody>
      </p:sp>
      <p:pic>
        <p:nvPicPr>
          <p:cNvPr id="12" name="Picture 2" descr="C:\SEBASTIEN\Seb_CRAPC\8. Références_biblio\2_cartes_photos_data\Données_région\cartes PC\Carte P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7631" y="1628800"/>
            <a:ext cx="2098865" cy="201622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5651760" y="4869160"/>
            <a:ext cx="3312368" cy="504056"/>
          </a:xfrm>
          <a:prstGeom prst="rect">
            <a:avLst/>
          </a:prstGeom>
          <a:solidFill>
            <a:schemeClr val="accent6">
              <a:lumMod val="40000"/>
              <a:lumOff val="60000"/>
            </a:schemeClr>
          </a:solidFill>
        </p:spPr>
        <p:txBody>
          <a:bodyPr wrap="square" rtlCol="0">
            <a:noAutofit/>
          </a:bodyPr>
          <a:lstStyle/>
          <a:p>
            <a:pPr marL="342900" indent="-342900">
              <a:buFont typeface="Wingdings"/>
              <a:buChar char="F"/>
            </a:pPr>
            <a:r>
              <a:rPr lang="fr-FR" sz="2400" b="1" dirty="0" smtClean="0">
                <a:sym typeface="Wingdings"/>
              </a:rPr>
              <a:t> Lesquelles  ?</a:t>
            </a:r>
          </a:p>
        </p:txBody>
      </p:sp>
      <p:sp>
        <p:nvSpPr>
          <p:cNvPr id="10" name="Rectangle 9"/>
          <p:cNvSpPr/>
          <p:nvPr/>
        </p:nvSpPr>
        <p:spPr>
          <a:xfrm>
            <a:off x="5004048" y="1052736"/>
            <a:ext cx="3960080" cy="461665"/>
          </a:xfrm>
          <a:prstGeom prst="rect">
            <a:avLst/>
          </a:prstGeom>
          <a:gradFill flip="none" rotWithShape="1">
            <a:gsLst>
              <a:gs pos="0">
                <a:schemeClr val="accent1">
                  <a:tint val="66000"/>
                  <a:satMod val="160000"/>
                </a:schemeClr>
              </a:gs>
              <a:gs pos="84000">
                <a:srgbClr val="DDE5F4"/>
              </a:gs>
              <a:gs pos="68000">
                <a:schemeClr val="accent1">
                  <a:tint val="44500"/>
                  <a:satMod val="160000"/>
                </a:schemeClr>
              </a:gs>
              <a:gs pos="100000">
                <a:schemeClr val="accent1">
                  <a:tint val="23500"/>
                  <a:satMod val="160000"/>
                </a:schemeClr>
              </a:gs>
            </a:gsLst>
            <a:path path="rect">
              <a:fillToRect r="100000" b="100000"/>
            </a:path>
            <a:tileRect l="-100000" t="-100000"/>
          </a:gradFill>
          <a:effectLst>
            <a:glow>
              <a:schemeClr val="accent1">
                <a:alpha val="40000"/>
              </a:schemeClr>
            </a:glow>
            <a:softEdge rad="63500"/>
          </a:effectLst>
        </p:spPr>
        <p:txBody>
          <a:bodyPr wrap="square">
            <a:spAutoFit/>
          </a:bodyPr>
          <a:lstStyle/>
          <a:p>
            <a:r>
              <a:rPr lang="fr-FR" sz="2400" i="1" dirty="0" smtClean="0">
                <a:solidFill>
                  <a:schemeClr val="tx2"/>
                </a:solidFill>
              </a:rPr>
              <a:t> en nord Nouvelle Aquitaine</a:t>
            </a:r>
            <a:endParaRPr lang="fr-FR" sz="2400" i="1" dirty="0">
              <a:solidFill>
                <a:schemeClr val="tx2"/>
              </a:solidFill>
            </a:endParaRPr>
          </a:p>
        </p:txBody>
      </p:sp>
    </p:spTree>
    <p:extLst>
      <p:ext uri="{BB962C8B-B14F-4D97-AF65-F5344CB8AC3E}">
        <p14:creationId xmlns:p14="http://schemas.microsoft.com/office/powerpoint/2010/main" val="3881154897"/>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0"/>
            <a:ext cx="2133600" cy="365125"/>
          </a:xfrm>
        </p:spPr>
        <p:txBody>
          <a:bodyPr/>
          <a:lstStyle/>
          <a:p>
            <a:fld id="{158EBF25-1E81-4656-BBEC-1D192ACD98C0}" type="slidenum">
              <a:rPr lang="fr-FR" smtClean="0">
                <a:solidFill>
                  <a:prstClr val="black">
                    <a:tint val="75000"/>
                  </a:prstClr>
                </a:solidFill>
              </a:rPr>
              <a:pPr/>
              <a:t>40</a:t>
            </a:fld>
            <a:endParaRPr lang="fr-FR">
              <a:solidFill>
                <a:prstClr val="black">
                  <a:tint val="75000"/>
                </a:prstClr>
              </a:solidFill>
            </a:endParaRPr>
          </a:p>
        </p:txBody>
      </p:sp>
      <p:sp>
        <p:nvSpPr>
          <p:cNvPr id="4" name="ZoneTexte 3"/>
          <p:cNvSpPr txBox="1"/>
          <p:nvPr/>
        </p:nvSpPr>
        <p:spPr>
          <a:xfrm>
            <a:off x="2741914" y="169476"/>
            <a:ext cx="4710405" cy="523220"/>
          </a:xfrm>
          <a:prstGeom prst="rect">
            <a:avLst/>
          </a:prstGeom>
          <a:noFill/>
        </p:spPr>
        <p:txBody>
          <a:bodyPr wrap="square" rtlCol="0">
            <a:spAutoFit/>
          </a:bodyPr>
          <a:lstStyle/>
          <a:p>
            <a:pPr algn="ctr"/>
            <a:r>
              <a:rPr lang="fr-FR" sz="2800" dirty="0" smtClean="0">
                <a:latin typeface="Berlin Sans FB" pitchFamily="34" charset="0"/>
                <a:ea typeface="Verdana" pitchFamily="34" charset="0"/>
                <a:cs typeface="Verdana" pitchFamily="34" charset="0"/>
              </a:rPr>
              <a:t>Valorisation et conclusion</a:t>
            </a:r>
          </a:p>
        </p:txBody>
      </p:sp>
      <p:sp>
        <p:nvSpPr>
          <p:cNvPr id="6" name="Espace réservé du numéro de diapositive 4"/>
          <p:cNvSpPr txBox="1">
            <a:spLocks/>
          </p:cNvSpPr>
          <p:nvPr/>
        </p:nvSpPr>
        <p:spPr>
          <a:xfrm>
            <a:off x="8604448" y="6309321"/>
            <a:ext cx="432000" cy="432000"/>
          </a:xfrm>
          <a:prstGeom prst="flowChartConnector">
            <a:avLst/>
          </a:prstGeom>
          <a:solidFill>
            <a:srgbClr val="92D050"/>
          </a:solidFill>
        </p:spPr>
        <p:txBody>
          <a:bodyPr lIns="0" tIns="0" rIns="0" bIns="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40</a:t>
            </a:fld>
            <a:endParaRPr lang="fr-FR" sz="1400" b="1" dirty="0">
              <a:solidFill>
                <a:schemeClr val="bg1"/>
              </a:solidFill>
            </a:endParaRPr>
          </a:p>
        </p:txBody>
      </p:sp>
      <p:sp>
        <p:nvSpPr>
          <p:cNvPr id="2" name="ZoneTexte 1"/>
          <p:cNvSpPr txBox="1"/>
          <p:nvPr/>
        </p:nvSpPr>
        <p:spPr>
          <a:xfrm>
            <a:off x="467544" y="951111"/>
            <a:ext cx="7848872" cy="461665"/>
          </a:xfrm>
          <a:prstGeom prst="rect">
            <a:avLst/>
          </a:prstGeom>
          <a:noFill/>
        </p:spPr>
        <p:txBody>
          <a:bodyPr wrap="square" rtlCol="0">
            <a:spAutoFit/>
          </a:bodyPr>
          <a:lstStyle/>
          <a:p>
            <a:pPr marL="285750" indent="-285750">
              <a:buFont typeface="Wingdings"/>
              <a:buChar char="à"/>
            </a:pPr>
            <a:r>
              <a:rPr lang="fr-FR" sz="2400" dirty="0" smtClean="0">
                <a:sym typeface="Wingdings" pitchFamily="2" charset="2"/>
              </a:rPr>
              <a:t>Fiches-cultures</a:t>
            </a:r>
          </a:p>
        </p:txBody>
      </p:sp>
      <p:pic>
        <p:nvPicPr>
          <p:cNvPr id="2051" name="Picture 3" descr="C:\Users\callewah86r\Documents\HELENE\7 Résultats et Fiches-culture\Fiches-cultures\Fiche Millet 1\Diapositiv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63772">
            <a:off x="4636654" y="1486584"/>
            <a:ext cx="3544057" cy="5014726"/>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2050" name="Picture 2" descr="C:\Users\callewah86r\Documents\HELENE\7 Résultats et Fiches-culture\Fiches-cultures\Fiche Sarrasin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69345">
            <a:off x="698441" y="1564642"/>
            <a:ext cx="3561225" cy="5039018"/>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6666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907704" y="116632"/>
            <a:ext cx="6768752" cy="523220"/>
          </a:xfrm>
          <a:prstGeom prst="rect">
            <a:avLst/>
          </a:prstGeom>
          <a:noFill/>
        </p:spPr>
        <p:txBody>
          <a:bodyPr wrap="square" rtlCol="0">
            <a:spAutoFit/>
          </a:bodyPr>
          <a:lstStyle/>
          <a:p>
            <a:r>
              <a:rPr lang="fr-FR" sz="2800" dirty="0" smtClean="0">
                <a:latin typeface="Berlin Sans FB" pitchFamily="34" charset="0"/>
                <a:ea typeface="Verdana" pitchFamily="34" charset="0"/>
                <a:cs typeface="Verdana" pitchFamily="34" charset="0"/>
              </a:rPr>
              <a:t>De nombreuses questions à éclaircir ….</a:t>
            </a:r>
            <a:endParaRPr lang="fr-FR" sz="2800" dirty="0">
              <a:latin typeface="Berlin Sans FB" pitchFamily="34" charset="0"/>
              <a:ea typeface="Verdana" pitchFamily="34" charset="0"/>
              <a:cs typeface="Verdana" pitchFamily="34" charset="0"/>
            </a:endParaRPr>
          </a:p>
        </p:txBody>
      </p:sp>
      <p:sp>
        <p:nvSpPr>
          <p:cNvPr id="9" name="ZoneTexte 8"/>
          <p:cNvSpPr txBox="1"/>
          <p:nvPr/>
        </p:nvSpPr>
        <p:spPr>
          <a:xfrm rot="21226887">
            <a:off x="312276" y="1224243"/>
            <a:ext cx="1872208" cy="646331"/>
          </a:xfrm>
          <a:prstGeom prst="rect">
            <a:avLst/>
          </a:prstGeom>
          <a:solidFill>
            <a:srgbClr val="FF5D5D"/>
          </a:solidFill>
          <a:effectLst>
            <a:outerShdw blurRad="50800" algn="l" rotWithShape="0">
              <a:prstClr val="black">
                <a:alpha val="40000"/>
              </a:prstClr>
            </a:outerShdw>
          </a:effectLst>
        </p:spPr>
        <p:txBody>
          <a:bodyPr wrap="square" rtlCol="0">
            <a:spAutoFit/>
          </a:bodyPr>
          <a:lstStyle/>
          <a:p>
            <a:pPr algn="ctr"/>
            <a:r>
              <a:rPr lang="fr-FR" dirty="0" smtClean="0"/>
              <a:t>Quelles cultures dérobées ?</a:t>
            </a:r>
            <a:endParaRPr lang="fr-FR" dirty="0"/>
          </a:p>
        </p:txBody>
      </p:sp>
      <p:sp>
        <p:nvSpPr>
          <p:cNvPr id="11" name="ZoneTexte 10"/>
          <p:cNvSpPr txBox="1"/>
          <p:nvPr/>
        </p:nvSpPr>
        <p:spPr>
          <a:xfrm rot="533807">
            <a:off x="2243265" y="1071976"/>
            <a:ext cx="1916307" cy="369332"/>
          </a:xfrm>
          <a:prstGeom prst="rect">
            <a:avLst/>
          </a:prstGeom>
          <a:solidFill>
            <a:schemeClr val="accent4">
              <a:lumMod val="40000"/>
              <a:lumOff val="60000"/>
            </a:schemeClr>
          </a:solidFill>
          <a:effectLst>
            <a:outerShdw blurRad="50800" algn="l" rotWithShape="0">
              <a:prstClr val="black">
                <a:alpha val="40000"/>
              </a:prstClr>
            </a:outerShdw>
          </a:effectLst>
        </p:spPr>
        <p:txBody>
          <a:bodyPr wrap="square" rtlCol="0">
            <a:spAutoFit/>
          </a:bodyPr>
          <a:lstStyle/>
          <a:p>
            <a:pPr algn="ctr"/>
            <a:r>
              <a:rPr lang="fr-FR" dirty="0"/>
              <a:t>D</a:t>
            </a:r>
            <a:r>
              <a:rPr lang="fr-FR" dirty="0" smtClean="0"/>
              <a:t>ates de semis ?</a:t>
            </a:r>
            <a:endParaRPr lang="fr-FR" dirty="0"/>
          </a:p>
        </p:txBody>
      </p:sp>
      <p:sp>
        <p:nvSpPr>
          <p:cNvPr id="13" name="ZoneTexte 12"/>
          <p:cNvSpPr txBox="1"/>
          <p:nvPr/>
        </p:nvSpPr>
        <p:spPr>
          <a:xfrm rot="20864713">
            <a:off x="3688074" y="1630773"/>
            <a:ext cx="2119659" cy="369332"/>
          </a:xfrm>
          <a:prstGeom prst="rect">
            <a:avLst/>
          </a:prstGeom>
          <a:solidFill>
            <a:srgbClr val="008000">
              <a:alpha val="27059"/>
            </a:srgbClr>
          </a:solidFill>
          <a:effectLst>
            <a:outerShdw blurRad="50800" algn="l" rotWithShape="0">
              <a:prstClr val="black">
                <a:alpha val="40000"/>
              </a:prstClr>
            </a:outerShdw>
          </a:effectLst>
        </p:spPr>
        <p:txBody>
          <a:bodyPr wrap="square" rtlCol="0">
            <a:spAutoFit/>
          </a:bodyPr>
          <a:lstStyle/>
          <a:p>
            <a:pPr algn="ctr"/>
            <a:r>
              <a:rPr lang="fr-FR" dirty="0" smtClean="0"/>
              <a:t>Quelle rentabilité ?</a:t>
            </a:r>
            <a:endParaRPr lang="fr-FR" dirty="0"/>
          </a:p>
        </p:txBody>
      </p:sp>
      <p:sp>
        <p:nvSpPr>
          <p:cNvPr id="14" name="ZoneTexte 13"/>
          <p:cNvSpPr txBox="1"/>
          <p:nvPr/>
        </p:nvSpPr>
        <p:spPr>
          <a:xfrm rot="390938">
            <a:off x="5818089" y="2385754"/>
            <a:ext cx="1503798" cy="646331"/>
          </a:xfrm>
          <a:prstGeom prst="rect">
            <a:avLst/>
          </a:prstGeom>
          <a:solidFill>
            <a:schemeClr val="accent6">
              <a:lumMod val="40000"/>
              <a:lumOff val="60000"/>
              <a:alpha val="69804"/>
            </a:schemeClr>
          </a:solidFill>
          <a:effectLst>
            <a:outerShdw blurRad="50800" algn="l" rotWithShape="0">
              <a:prstClr val="black">
                <a:alpha val="40000"/>
              </a:prstClr>
            </a:outerShdw>
          </a:effectLst>
        </p:spPr>
        <p:txBody>
          <a:bodyPr wrap="square" rtlCol="0">
            <a:spAutoFit/>
          </a:bodyPr>
          <a:lstStyle/>
          <a:p>
            <a:pPr algn="ctr"/>
            <a:r>
              <a:rPr lang="fr-FR" dirty="0" smtClean="0"/>
              <a:t>Rôle de piège à nitrates ?</a:t>
            </a:r>
            <a:endParaRPr lang="fr-FR" dirty="0"/>
          </a:p>
        </p:txBody>
      </p:sp>
      <p:sp>
        <p:nvSpPr>
          <p:cNvPr id="16" name="Espace réservé du numéro de diapositive 4"/>
          <p:cNvSpPr txBox="1">
            <a:spLocks/>
          </p:cNvSpPr>
          <p:nvPr/>
        </p:nvSpPr>
        <p:spPr>
          <a:xfrm>
            <a:off x="8604448" y="6309321"/>
            <a:ext cx="432000" cy="432000"/>
          </a:xfrm>
          <a:prstGeom prst="flowChartConnector">
            <a:avLst/>
          </a:prstGeom>
          <a:solidFill>
            <a:srgbClr val="92D050"/>
          </a:solidFill>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b="1" dirty="0" smtClean="0">
                <a:solidFill>
                  <a:schemeClr val="bg1"/>
                </a:solidFill>
              </a:rPr>
              <a:t>6</a:t>
            </a:r>
            <a:endParaRPr lang="fr-FR" sz="1600" b="1" dirty="0">
              <a:solidFill>
                <a:schemeClr val="bg1"/>
              </a:solidFill>
            </a:endParaRPr>
          </a:p>
        </p:txBody>
      </p:sp>
      <p:pic>
        <p:nvPicPr>
          <p:cNvPr id="1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268" y="921958"/>
            <a:ext cx="1489732" cy="178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ZoneTexte 18"/>
          <p:cNvSpPr txBox="1"/>
          <p:nvPr/>
        </p:nvSpPr>
        <p:spPr>
          <a:xfrm rot="20971406">
            <a:off x="985208" y="1855373"/>
            <a:ext cx="2457550" cy="369332"/>
          </a:xfrm>
          <a:prstGeom prst="rect">
            <a:avLst/>
          </a:prstGeom>
          <a:solidFill>
            <a:schemeClr val="accent4">
              <a:lumMod val="40000"/>
              <a:lumOff val="60000"/>
            </a:schemeClr>
          </a:solidFill>
          <a:effectLst>
            <a:outerShdw blurRad="50800" algn="l" rotWithShape="0">
              <a:prstClr val="black">
                <a:alpha val="40000"/>
              </a:prstClr>
            </a:outerShdw>
          </a:effectLst>
        </p:spPr>
        <p:txBody>
          <a:bodyPr wrap="square" rtlCol="0">
            <a:spAutoFit/>
          </a:bodyPr>
          <a:lstStyle/>
          <a:p>
            <a:pPr algn="ctr"/>
            <a:r>
              <a:rPr lang="fr-FR" dirty="0" smtClean="0"/>
              <a:t>Techniques de semis ?</a:t>
            </a:r>
            <a:endParaRPr lang="fr-FR" dirty="0"/>
          </a:p>
        </p:txBody>
      </p:sp>
      <p:sp>
        <p:nvSpPr>
          <p:cNvPr id="20" name="ZoneTexte 19"/>
          <p:cNvSpPr txBox="1"/>
          <p:nvPr/>
        </p:nvSpPr>
        <p:spPr>
          <a:xfrm rot="21116146">
            <a:off x="4762721" y="1885844"/>
            <a:ext cx="2733182" cy="369332"/>
          </a:xfrm>
          <a:prstGeom prst="rect">
            <a:avLst/>
          </a:prstGeom>
          <a:solidFill>
            <a:srgbClr val="008000">
              <a:alpha val="27059"/>
            </a:srgbClr>
          </a:solidFill>
          <a:effectLst>
            <a:outerShdw blurRad="50800" algn="l" rotWithShape="0">
              <a:prstClr val="black">
                <a:alpha val="40000"/>
              </a:prstClr>
            </a:outerShdw>
          </a:effectLst>
        </p:spPr>
        <p:txBody>
          <a:bodyPr wrap="square" rtlCol="0">
            <a:spAutoFit/>
          </a:bodyPr>
          <a:lstStyle/>
          <a:p>
            <a:pPr algn="ctr"/>
            <a:r>
              <a:rPr lang="fr-FR" dirty="0" smtClean="0"/>
              <a:t>Quelle temps nécessaires ?</a:t>
            </a:r>
            <a:endParaRPr lang="fr-FR" dirty="0"/>
          </a:p>
        </p:txBody>
      </p:sp>
      <p:sp>
        <p:nvSpPr>
          <p:cNvPr id="27" name="ZoneTexte 26"/>
          <p:cNvSpPr txBox="1"/>
          <p:nvPr/>
        </p:nvSpPr>
        <p:spPr>
          <a:xfrm rot="21382029">
            <a:off x="2728118" y="2254196"/>
            <a:ext cx="1889816" cy="646331"/>
          </a:xfrm>
          <a:prstGeom prst="rect">
            <a:avLst/>
          </a:prstGeom>
          <a:solidFill>
            <a:schemeClr val="accent6">
              <a:lumMod val="40000"/>
              <a:lumOff val="60000"/>
              <a:alpha val="69804"/>
            </a:schemeClr>
          </a:solidFill>
          <a:effectLst>
            <a:outerShdw blurRad="50800" algn="l" rotWithShape="0">
              <a:prstClr val="black">
                <a:alpha val="40000"/>
              </a:prstClr>
            </a:outerShdw>
          </a:effectLst>
        </p:spPr>
        <p:txBody>
          <a:bodyPr wrap="square" rtlCol="0">
            <a:spAutoFit/>
          </a:bodyPr>
          <a:lstStyle/>
          <a:p>
            <a:pPr algn="ctr"/>
            <a:r>
              <a:rPr lang="fr-FR" dirty="0" smtClean="0"/>
              <a:t>Impact sur culture suivante ?</a:t>
            </a:r>
            <a:endParaRPr lang="fr-FR" dirty="0"/>
          </a:p>
        </p:txBody>
      </p:sp>
      <p:sp>
        <p:nvSpPr>
          <p:cNvPr id="28" name="ZoneTexte 27"/>
          <p:cNvSpPr txBox="1"/>
          <p:nvPr/>
        </p:nvSpPr>
        <p:spPr>
          <a:xfrm rot="533807">
            <a:off x="5651830" y="1118540"/>
            <a:ext cx="1967141" cy="369332"/>
          </a:xfrm>
          <a:prstGeom prst="rect">
            <a:avLst/>
          </a:prstGeom>
          <a:solidFill>
            <a:schemeClr val="tx2">
              <a:lumMod val="40000"/>
              <a:lumOff val="60000"/>
            </a:schemeClr>
          </a:solidFill>
          <a:effectLst>
            <a:outerShdw blurRad="50800" algn="l" rotWithShape="0">
              <a:prstClr val="black">
                <a:alpha val="40000"/>
              </a:prstClr>
            </a:outerShdw>
          </a:effectLst>
        </p:spPr>
        <p:txBody>
          <a:bodyPr wrap="square" rtlCol="0">
            <a:spAutoFit/>
          </a:bodyPr>
          <a:lstStyle/>
          <a:p>
            <a:pPr algn="ctr"/>
            <a:r>
              <a:rPr lang="fr-FR" dirty="0" smtClean="0"/>
              <a:t>Pluies suffisantes ?</a:t>
            </a:r>
            <a:endParaRPr lang="fr-FR" dirty="0"/>
          </a:p>
        </p:txBody>
      </p:sp>
      <p:sp>
        <p:nvSpPr>
          <p:cNvPr id="29" name="ZoneTexte 28"/>
          <p:cNvSpPr txBox="1"/>
          <p:nvPr/>
        </p:nvSpPr>
        <p:spPr>
          <a:xfrm>
            <a:off x="870002" y="3573016"/>
            <a:ext cx="7632848" cy="707886"/>
          </a:xfrm>
          <a:prstGeom prst="rect">
            <a:avLst/>
          </a:prstGeom>
          <a:noFill/>
        </p:spPr>
        <p:txBody>
          <a:bodyPr wrap="square" rtlCol="0">
            <a:spAutoFit/>
          </a:bodyPr>
          <a:lstStyle/>
          <a:p>
            <a:pPr algn="ctr"/>
            <a:r>
              <a:rPr lang="fr-FR" sz="2000" b="1" dirty="0"/>
              <a:t>Dans quelle mesure est-il intéressant pour les agriculteurs d’intégrer une culture dérobée graines dans leur système de culture ?</a:t>
            </a:r>
          </a:p>
        </p:txBody>
      </p:sp>
      <p:sp>
        <p:nvSpPr>
          <p:cNvPr id="30" name="ZoneTexte 29"/>
          <p:cNvSpPr txBox="1"/>
          <p:nvPr/>
        </p:nvSpPr>
        <p:spPr>
          <a:xfrm>
            <a:off x="1953095" y="5229200"/>
            <a:ext cx="5544616" cy="369332"/>
          </a:xfrm>
          <a:prstGeom prst="rect">
            <a:avLst/>
          </a:prstGeom>
          <a:noFill/>
        </p:spPr>
        <p:txBody>
          <a:bodyPr wrap="square" rtlCol="0">
            <a:spAutoFit/>
          </a:bodyPr>
          <a:lstStyle/>
          <a:p>
            <a:pPr algn="ctr"/>
            <a:r>
              <a:rPr lang="fr-FR" dirty="0"/>
              <a:t>Quel est le rendement seuil de rentabilité ?</a:t>
            </a:r>
          </a:p>
        </p:txBody>
      </p:sp>
      <p:sp>
        <p:nvSpPr>
          <p:cNvPr id="31" name="ZoneTexte 30"/>
          <p:cNvSpPr txBox="1"/>
          <p:nvPr/>
        </p:nvSpPr>
        <p:spPr>
          <a:xfrm>
            <a:off x="1379757" y="4427820"/>
            <a:ext cx="6669655" cy="369332"/>
          </a:xfrm>
          <a:prstGeom prst="rect">
            <a:avLst/>
          </a:prstGeom>
          <a:noFill/>
        </p:spPr>
        <p:txBody>
          <a:bodyPr wrap="square" rtlCol="0">
            <a:spAutoFit/>
          </a:bodyPr>
          <a:lstStyle/>
          <a:p>
            <a:pPr algn="ctr"/>
            <a:r>
              <a:rPr lang="fr-FR" dirty="0"/>
              <a:t>Quels sont les itinéraires techniques (ITK) les plus favorables ?</a:t>
            </a:r>
          </a:p>
        </p:txBody>
      </p:sp>
      <p:sp>
        <p:nvSpPr>
          <p:cNvPr id="32" name="ZoneTexte 31"/>
          <p:cNvSpPr txBox="1"/>
          <p:nvPr/>
        </p:nvSpPr>
        <p:spPr>
          <a:xfrm>
            <a:off x="2019151" y="4859868"/>
            <a:ext cx="5334551" cy="369332"/>
          </a:xfrm>
          <a:prstGeom prst="rect">
            <a:avLst/>
          </a:prstGeom>
          <a:noFill/>
        </p:spPr>
        <p:txBody>
          <a:bodyPr wrap="square" rtlCol="0">
            <a:spAutoFit/>
          </a:bodyPr>
          <a:lstStyle/>
          <a:p>
            <a:pPr algn="ctr"/>
            <a:r>
              <a:rPr lang="fr-FR" dirty="0"/>
              <a:t>Quelle est la fréquence de réussite de la culture ?</a:t>
            </a:r>
          </a:p>
        </p:txBody>
      </p:sp>
      <p:sp>
        <p:nvSpPr>
          <p:cNvPr id="33" name="ZoneTexte 32"/>
          <p:cNvSpPr txBox="1"/>
          <p:nvPr/>
        </p:nvSpPr>
        <p:spPr>
          <a:xfrm>
            <a:off x="2080629" y="5651956"/>
            <a:ext cx="5334551" cy="338554"/>
          </a:xfrm>
          <a:prstGeom prst="rect">
            <a:avLst/>
          </a:prstGeom>
          <a:noFill/>
        </p:spPr>
        <p:txBody>
          <a:bodyPr wrap="square" rtlCol="0">
            <a:spAutoFit/>
          </a:bodyPr>
          <a:lstStyle/>
          <a:p>
            <a:pPr algn="ctr"/>
            <a:r>
              <a:rPr lang="fr-FR" sz="1600" dirty="0"/>
              <a:t>Quelle influence de l’évolution du climat ?</a:t>
            </a:r>
          </a:p>
        </p:txBody>
      </p:sp>
      <p:pic>
        <p:nvPicPr>
          <p:cNvPr id="34" name="Picture 10" descr="ques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32" y="4731719"/>
            <a:ext cx="1369939" cy="13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P spid="19" grpId="0" animBg="1"/>
      <p:bldP spid="20" grpId="0" animBg="1"/>
      <p:bldP spid="27" grpId="0" animBg="1"/>
      <p:bldP spid="28" grpId="0" animBg="1"/>
      <p:bldP spid="29"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56351"/>
            <a:ext cx="2133600" cy="365125"/>
          </a:xfrm>
        </p:spPr>
        <p:txBody>
          <a:bodyPr/>
          <a:lstStyle/>
          <a:p>
            <a:fld id="{158EBF25-1E81-4656-BBEC-1D192ACD98C0}" type="slidenum">
              <a:rPr lang="fr-FR" smtClean="0">
                <a:solidFill>
                  <a:prstClr val="black">
                    <a:tint val="75000"/>
                  </a:prstClr>
                </a:solidFill>
              </a:rPr>
              <a:pPr/>
              <a:t>6</a:t>
            </a:fld>
            <a:endParaRPr lang="fr-FR" dirty="0">
              <a:solidFill>
                <a:prstClr val="black">
                  <a:tint val="75000"/>
                </a:prstClr>
              </a:solidFill>
            </a:endParaRPr>
          </a:p>
        </p:txBody>
      </p:sp>
      <p:sp>
        <p:nvSpPr>
          <p:cNvPr id="13" name="Espace réservé du numéro de diapositive 4"/>
          <p:cNvSpPr txBox="1">
            <a:spLocks/>
          </p:cNvSpPr>
          <p:nvPr/>
        </p:nvSpPr>
        <p:spPr>
          <a:xfrm>
            <a:off x="8604448" y="6309321"/>
            <a:ext cx="432000" cy="432000"/>
          </a:xfrm>
          <a:prstGeom prst="flowChartConnector">
            <a:avLst/>
          </a:prstGeom>
          <a:solidFill>
            <a:srgbClr val="92D050"/>
          </a:solidFill>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prstClr val="white"/>
                </a:solidFill>
              </a:rPr>
              <a:pPr algn="ctr"/>
              <a:t>6</a:t>
            </a:fld>
            <a:endParaRPr lang="fr-FR" sz="1600" b="1" dirty="0">
              <a:solidFill>
                <a:prstClr val="white"/>
              </a:solidFill>
            </a:endParaRPr>
          </a:p>
        </p:txBody>
      </p:sp>
      <p:sp>
        <p:nvSpPr>
          <p:cNvPr id="3" name="ZoneTexte 2"/>
          <p:cNvSpPr txBox="1"/>
          <p:nvPr/>
        </p:nvSpPr>
        <p:spPr>
          <a:xfrm>
            <a:off x="2644489" y="169476"/>
            <a:ext cx="5000636" cy="523220"/>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r>
              <a:rPr lang="fr-FR" dirty="0"/>
              <a:t>Démarche globale de l’étude</a:t>
            </a:r>
          </a:p>
        </p:txBody>
      </p:sp>
      <p:sp>
        <p:nvSpPr>
          <p:cNvPr id="28" name="Flèche droite 27"/>
          <p:cNvSpPr/>
          <p:nvPr/>
        </p:nvSpPr>
        <p:spPr>
          <a:xfrm rot="1867102">
            <a:off x="3924967" y="3743320"/>
            <a:ext cx="1459559" cy="144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6" name="Zone de texte 2"/>
          <p:cNvSpPr txBox="1">
            <a:spLocks noChangeArrowheads="1"/>
          </p:cNvSpPr>
          <p:nvPr/>
        </p:nvSpPr>
        <p:spPr bwMode="auto">
          <a:xfrm>
            <a:off x="4860032" y="1083316"/>
            <a:ext cx="2785093" cy="386027"/>
          </a:xfrm>
          <a:prstGeom prst="roundRect">
            <a:avLst/>
          </a:prstGeom>
          <a:solidFill>
            <a:srgbClr val="ED7D31">
              <a:lumMod val="60000"/>
              <a:lumOff val="40000"/>
            </a:srgbClr>
          </a:solidFill>
          <a:ln w="12700" cap="flat" cmpd="sng" algn="ctr">
            <a:solidFill>
              <a:srgbClr val="ED7D31"/>
            </a:solidFill>
            <a:prstDash val="solid"/>
            <a:miter lim="800000"/>
            <a:headEnd/>
            <a:tailEnd/>
          </a:ln>
          <a:effectLst/>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smtClean="0">
                <a:ln>
                  <a:noFill/>
                </a:ln>
                <a:solidFill>
                  <a:sysClr val="windowText" lastClr="000000"/>
                </a:solidFill>
                <a:effectLst/>
                <a:uLnTx/>
                <a:uFillTx/>
                <a:latin typeface="Times New Roman"/>
                <a:ea typeface="Calibri"/>
                <a:cs typeface="Times New Roman"/>
              </a:rPr>
              <a:t>Enquêtes agriculteurs</a:t>
            </a:r>
            <a:endParaRPr kumimoji="0" lang="fr-FR" sz="20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sp>
        <p:nvSpPr>
          <p:cNvPr id="47" name="Zone de texte 36"/>
          <p:cNvSpPr txBox="1">
            <a:spLocks noChangeArrowheads="1"/>
          </p:cNvSpPr>
          <p:nvPr/>
        </p:nvSpPr>
        <p:spPr bwMode="auto">
          <a:xfrm>
            <a:off x="2195736" y="1076860"/>
            <a:ext cx="1735912" cy="396246"/>
          </a:xfrm>
          <a:prstGeom prst="roundRect">
            <a:avLst/>
          </a:prstGeom>
          <a:solidFill>
            <a:srgbClr val="70AD47">
              <a:lumMod val="60000"/>
              <a:lumOff val="40000"/>
            </a:srgbClr>
          </a:solidFill>
          <a:ln w="12700" cap="flat" cmpd="sng" algn="ctr">
            <a:solidFill>
              <a:srgbClr val="70AD47"/>
            </a:solidFill>
            <a:prstDash val="solid"/>
            <a:miter lim="800000"/>
            <a:headEnd/>
            <a:tailEnd/>
          </a:ln>
          <a:effectLst/>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a:ln>
                  <a:noFill/>
                </a:ln>
                <a:solidFill>
                  <a:sysClr val="windowText" lastClr="000000"/>
                </a:solidFill>
                <a:effectLst/>
                <a:uLnTx/>
                <a:uFillTx/>
                <a:latin typeface="Times New Roman"/>
                <a:ea typeface="Calibri"/>
                <a:cs typeface="Times New Roman"/>
              </a:rPr>
              <a:t>Bibliographie</a:t>
            </a:r>
          </a:p>
        </p:txBody>
      </p:sp>
      <p:sp>
        <p:nvSpPr>
          <p:cNvPr id="48" name="Zone de texte 2"/>
          <p:cNvSpPr txBox="1">
            <a:spLocks noChangeArrowheads="1"/>
          </p:cNvSpPr>
          <p:nvPr/>
        </p:nvSpPr>
        <p:spPr bwMode="auto">
          <a:xfrm>
            <a:off x="5285259" y="3930851"/>
            <a:ext cx="2030602" cy="646526"/>
          </a:xfrm>
          <a:prstGeom prst="roundRect">
            <a:avLst/>
          </a:prstGeom>
          <a:solidFill>
            <a:srgbClr val="FFC000"/>
          </a:solidFill>
          <a:ln w="12700" cap="flat" cmpd="sng" algn="ctr">
            <a:solidFill>
              <a:srgbClr val="ED7D31"/>
            </a:solidFill>
            <a:prstDash val="solid"/>
            <a:miter lim="800000"/>
            <a:headEnd/>
            <a:tailEnd/>
          </a:ln>
          <a:effectLst/>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a:ln>
                  <a:noFill/>
                </a:ln>
                <a:solidFill>
                  <a:srgbClr val="0D0D0D"/>
                </a:solidFill>
                <a:effectLst/>
                <a:uLnTx/>
                <a:uFillTx/>
                <a:latin typeface="Times New Roman"/>
                <a:ea typeface="Calibri"/>
                <a:cs typeface="Times New Roman"/>
              </a:rPr>
              <a:t>Conception des cas-types d’ITK</a:t>
            </a:r>
            <a:endParaRPr kumimoji="0" lang="fr-FR" sz="20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sp>
        <p:nvSpPr>
          <p:cNvPr id="49" name="Zone de texte 2"/>
          <p:cNvSpPr txBox="1">
            <a:spLocks noChangeArrowheads="1"/>
          </p:cNvSpPr>
          <p:nvPr/>
        </p:nvSpPr>
        <p:spPr bwMode="auto">
          <a:xfrm>
            <a:off x="1271137" y="4785409"/>
            <a:ext cx="2006081" cy="482161"/>
          </a:xfrm>
          <a:prstGeom prst="roundRect">
            <a:avLst/>
          </a:prstGeom>
          <a:solidFill>
            <a:srgbClr val="92D050"/>
          </a:solidFill>
          <a:ln w="12700" cap="flat" cmpd="sng" algn="ctr">
            <a:solidFill>
              <a:srgbClr val="00B050"/>
            </a:solidFill>
            <a:prstDash val="solid"/>
            <a:miter lim="800000"/>
            <a:headEnd/>
            <a:tailEnd/>
          </a:ln>
          <a:effectLst/>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Times New Roman"/>
                <a:ea typeface="Calibri"/>
                <a:cs typeface="Times New Roman"/>
              </a:rPr>
              <a:t>Rendement seuil de rentabilité</a:t>
            </a:r>
            <a:endParaRPr kumimoji="0" lang="fr-FR"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sp>
        <p:nvSpPr>
          <p:cNvPr id="50" name="Zone de texte 2"/>
          <p:cNvSpPr txBox="1">
            <a:spLocks noChangeArrowheads="1"/>
          </p:cNvSpPr>
          <p:nvPr/>
        </p:nvSpPr>
        <p:spPr bwMode="auto">
          <a:xfrm>
            <a:off x="3633836" y="5736490"/>
            <a:ext cx="1628232" cy="638663"/>
          </a:xfrm>
          <a:prstGeom prst="roundRect">
            <a:avLst/>
          </a:prstGeom>
          <a:solidFill>
            <a:srgbClr val="ED7D31"/>
          </a:solidFill>
          <a:ln>
            <a:noFill/>
          </a:ln>
          <a:effectLst/>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b="1" i="0" u="none" strike="noStrike" kern="0" cap="none" spc="0" normalizeH="0" baseline="0" noProof="0" dirty="0">
                <a:ln>
                  <a:noFill/>
                </a:ln>
                <a:solidFill>
                  <a:sysClr val="windowText" lastClr="000000"/>
                </a:solidFill>
                <a:effectLst/>
                <a:uLnTx/>
                <a:uFillTx/>
                <a:latin typeface="Times New Roman"/>
                <a:ea typeface="Calibri"/>
                <a:cs typeface="Times New Roman"/>
              </a:rPr>
              <a:t>Impacts agronomiques</a:t>
            </a:r>
            <a:endParaRPr kumimoji="0" lang="fr-FR" sz="20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sp>
        <p:nvSpPr>
          <p:cNvPr id="51" name="Zone de texte 2"/>
          <p:cNvSpPr txBox="1">
            <a:spLocks noChangeArrowheads="1"/>
          </p:cNvSpPr>
          <p:nvPr/>
        </p:nvSpPr>
        <p:spPr bwMode="auto">
          <a:xfrm>
            <a:off x="6300561" y="5736490"/>
            <a:ext cx="2071216" cy="646255"/>
          </a:xfrm>
          <a:prstGeom prst="roundRect">
            <a:avLst/>
          </a:prstGeom>
          <a:solidFill>
            <a:srgbClr val="ED7D31"/>
          </a:solidFill>
          <a:ln>
            <a:noFill/>
          </a:ln>
          <a:effectLst/>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b="1" i="0" u="none" strike="noStrike" kern="0" cap="none" spc="0" normalizeH="0" baseline="0" noProof="0" dirty="0">
                <a:ln>
                  <a:noFill/>
                </a:ln>
                <a:solidFill>
                  <a:sysClr val="windowText" lastClr="000000"/>
                </a:solidFill>
                <a:effectLst/>
                <a:uLnTx/>
                <a:uFillTx/>
                <a:latin typeface="Times New Roman"/>
                <a:ea typeface="Calibri"/>
                <a:cs typeface="Times New Roman"/>
              </a:rPr>
              <a:t>Impacts environnementaux</a:t>
            </a:r>
            <a:endParaRPr kumimoji="0" lang="fr-FR" sz="20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sp>
        <p:nvSpPr>
          <p:cNvPr id="52" name="Zone de texte 2"/>
          <p:cNvSpPr txBox="1">
            <a:spLocks noChangeArrowheads="1"/>
          </p:cNvSpPr>
          <p:nvPr/>
        </p:nvSpPr>
        <p:spPr bwMode="auto">
          <a:xfrm>
            <a:off x="971600" y="5733033"/>
            <a:ext cx="1642480" cy="607975"/>
          </a:xfrm>
          <a:prstGeom prst="roundRect">
            <a:avLst/>
          </a:prstGeom>
          <a:solidFill>
            <a:srgbClr val="ED7D31"/>
          </a:solidFill>
          <a:ln>
            <a:noFill/>
          </a:ln>
          <a:effectLst/>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b="1" i="0" u="none" strike="noStrike" kern="0" cap="none" spc="0" normalizeH="0" baseline="0" noProof="0" dirty="0">
                <a:ln>
                  <a:noFill/>
                </a:ln>
                <a:solidFill>
                  <a:sysClr val="windowText" lastClr="000000"/>
                </a:solidFill>
                <a:effectLst/>
                <a:uLnTx/>
                <a:uFillTx/>
                <a:latin typeface="Times New Roman"/>
                <a:ea typeface="Calibri"/>
                <a:cs typeface="Times New Roman"/>
              </a:rPr>
              <a:t>Impact économique</a:t>
            </a:r>
            <a:endParaRPr kumimoji="0" lang="fr-FR" sz="20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sp>
        <p:nvSpPr>
          <p:cNvPr id="4" name="ZoneTexte 3"/>
          <p:cNvSpPr txBox="1"/>
          <p:nvPr/>
        </p:nvSpPr>
        <p:spPr>
          <a:xfrm>
            <a:off x="2381357" y="1975926"/>
            <a:ext cx="4598170" cy="769082"/>
          </a:xfrm>
          <a:prstGeom prst="rect">
            <a:avLst/>
          </a:prstGeom>
          <a:solidFill>
            <a:schemeClr val="accent3">
              <a:lumMod val="60000"/>
              <a:lumOff val="40000"/>
            </a:schemeClr>
          </a:solidFill>
        </p:spPr>
        <p:txBody>
          <a:bodyPr wrap="square" numCol="2" rtlCol="0">
            <a:spAutoFit/>
          </a:bodyPr>
          <a:lstStyle/>
          <a:p>
            <a:pPr marL="171450" indent="-171450">
              <a:buFont typeface="Wingdings" panose="05000000000000000000" pitchFamily="2" charset="2"/>
              <a:buChar char="§"/>
            </a:pPr>
            <a:r>
              <a:rPr lang="fr-FR" sz="1400" dirty="0"/>
              <a:t>Références techniques </a:t>
            </a:r>
          </a:p>
          <a:p>
            <a:pPr marL="171450" indent="-171450">
              <a:buFont typeface="Wingdings" panose="05000000000000000000" pitchFamily="2" charset="2"/>
              <a:buChar char="§"/>
            </a:pPr>
            <a:r>
              <a:rPr lang="fr-FR" sz="1400" dirty="0"/>
              <a:t>Successions régionales</a:t>
            </a:r>
          </a:p>
          <a:p>
            <a:pPr marL="171450" indent="-171450">
              <a:buFont typeface="Wingdings" panose="05000000000000000000" pitchFamily="2" charset="2"/>
              <a:buChar char="§"/>
            </a:pPr>
            <a:r>
              <a:rPr lang="fr-FR" sz="1400" dirty="0"/>
              <a:t>Réglementation</a:t>
            </a:r>
          </a:p>
          <a:p>
            <a:pPr marL="171450" indent="-171450">
              <a:buFont typeface="Wingdings" panose="05000000000000000000" pitchFamily="2" charset="2"/>
              <a:buChar char="§"/>
            </a:pPr>
            <a:r>
              <a:rPr lang="fr-FR" sz="1400" dirty="0"/>
              <a:t>Physiologie des cultures</a:t>
            </a:r>
          </a:p>
          <a:p>
            <a:pPr marL="171450" indent="-171450">
              <a:buFont typeface="Wingdings" panose="05000000000000000000" pitchFamily="2" charset="2"/>
              <a:buChar char="§"/>
            </a:pPr>
            <a:r>
              <a:rPr lang="fr-FR" sz="1400" dirty="0"/>
              <a:t>Débouchés des cultures</a:t>
            </a:r>
          </a:p>
          <a:p>
            <a:pPr marL="171450" indent="-171450">
              <a:buFont typeface="Wingdings" panose="05000000000000000000" pitchFamily="2" charset="2"/>
              <a:buChar char="§"/>
            </a:pPr>
            <a:r>
              <a:rPr lang="fr-FR" sz="1400" dirty="0"/>
              <a:t>Contexte climatique</a:t>
            </a:r>
          </a:p>
        </p:txBody>
      </p:sp>
      <p:sp>
        <p:nvSpPr>
          <p:cNvPr id="53" name="Zone de texte 2"/>
          <p:cNvSpPr txBox="1">
            <a:spLocks noChangeArrowheads="1"/>
          </p:cNvSpPr>
          <p:nvPr/>
        </p:nvSpPr>
        <p:spPr bwMode="auto">
          <a:xfrm>
            <a:off x="2038109" y="3122716"/>
            <a:ext cx="2018852" cy="645930"/>
          </a:xfrm>
          <a:prstGeom prst="roundRect">
            <a:avLst/>
          </a:prstGeom>
          <a:solidFill>
            <a:schemeClr val="accent5">
              <a:lumMod val="60000"/>
              <a:lumOff val="40000"/>
            </a:schemeClr>
          </a:solidFill>
          <a:ln w="12700" cap="flat" cmpd="sng" algn="ctr">
            <a:solidFill>
              <a:schemeClr val="accent5">
                <a:lumMod val="75000"/>
              </a:schemeClr>
            </a:solidFill>
            <a:prstDash val="solid"/>
            <a:miter lim="800000"/>
            <a:headEnd/>
            <a:tailEnd/>
          </a:ln>
          <a:effectLst/>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a:ln>
                  <a:noFill/>
                </a:ln>
                <a:solidFill>
                  <a:srgbClr val="000000"/>
                </a:solidFill>
                <a:effectLst/>
                <a:uLnTx/>
                <a:uFillTx/>
                <a:latin typeface="Times New Roman"/>
                <a:ea typeface="Calibri"/>
                <a:cs typeface="Times New Roman"/>
              </a:rPr>
              <a:t>Arbre de décision</a:t>
            </a:r>
            <a:r>
              <a:rPr kumimoji="0" lang="fr-FR" b="0" i="0" u="none" strike="noStrike" kern="0" cap="none" spc="0" normalizeH="0" noProof="0" dirty="0">
                <a:ln>
                  <a:noFill/>
                </a:ln>
                <a:solidFill>
                  <a:srgbClr val="000000"/>
                </a:solidFill>
                <a:effectLst/>
                <a:uLnTx/>
                <a:uFillTx/>
                <a:latin typeface="Times New Roman"/>
                <a:ea typeface="Calibri"/>
                <a:cs typeface="Times New Roman"/>
              </a:rPr>
              <a:t> de la réussite</a:t>
            </a:r>
            <a:endParaRPr kumimoji="0" lang="fr-FR" sz="20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sp>
        <p:nvSpPr>
          <p:cNvPr id="54" name="Zone de texte 2"/>
          <p:cNvSpPr txBox="1">
            <a:spLocks noChangeArrowheads="1"/>
          </p:cNvSpPr>
          <p:nvPr/>
        </p:nvSpPr>
        <p:spPr bwMode="auto">
          <a:xfrm>
            <a:off x="1514842" y="4081865"/>
            <a:ext cx="2316240" cy="344500"/>
          </a:xfrm>
          <a:prstGeom prst="roundRect">
            <a:avLst/>
          </a:prstGeom>
          <a:solidFill>
            <a:schemeClr val="accent5">
              <a:lumMod val="60000"/>
              <a:lumOff val="40000"/>
            </a:schemeClr>
          </a:solidFill>
          <a:ln w="12700" cap="flat" cmpd="sng" algn="ctr">
            <a:solidFill>
              <a:schemeClr val="accent5">
                <a:lumMod val="75000"/>
              </a:schemeClr>
            </a:solidFill>
            <a:prstDash val="solid"/>
            <a:miter lim="800000"/>
            <a:headEnd/>
            <a:tailEnd/>
          </a:ln>
          <a:effectLst/>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a:ln>
                  <a:noFill/>
                </a:ln>
                <a:solidFill>
                  <a:srgbClr val="0D0D0D"/>
                </a:solidFill>
                <a:effectLst/>
                <a:uLnTx/>
                <a:uFillTx/>
                <a:latin typeface="Times New Roman"/>
                <a:ea typeface="Calibri"/>
                <a:cs typeface="Times New Roman"/>
              </a:rPr>
              <a:t>Fréquence de réussite</a:t>
            </a:r>
            <a:endParaRPr kumimoji="0" lang="fr-FR" sz="20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sp>
        <p:nvSpPr>
          <p:cNvPr id="57" name="Flèche droite 56"/>
          <p:cNvSpPr/>
          <p:nvPr/>
        </p:nvSpPr>
        <p:spPr>
          <a:xfrm rot="5400000">
            <a:off x="2810000" y="1588395"/>
            <a:ext cx="478071" cy="257534"/>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58" name="Flèche droite 57"/>
          <p:cNvSpPr/>
          <p:nvPr/>
        </p:nvSpPr>
        <p:spPr>
          <a:xfrm rot="4577691" flipV="1">
            <a:off x="6372710" y="5093729"/>
            <a:ext cx="1190769" cy="162805"/>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59" name="Flèche droite 58"/>
          <p:cNvSpPr/>
          <p:nvPr/>
        </p:nvSpPr>
        <p:spPr>
          <a:xfrm rot="7406728">
            <a:off x="4447154" y="5089756"/>
            <a:ext cx="1395307" cy="162805"/>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60" name="Flèche droite 59"/>
          <p:cNvSpPr/>
          <p:nvPr/>
        </p:nvSpPr>
        <p:spPr>
          <a:xfrm rot="9672813">
            <a:off x="3218520" y="4605774"/>
            <a:ext cx="2096364" cy="163095"/>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61" name="Flèche droite 60"/>
          <p:cNvSpPr/>
          <p:nvPr/>
        </p:nvSpPr>
        <p:spPr>
          <a:xfrm rot="5400000">
            <a:off x="2840784" y="2805992"/>
            <a:ext cx="382463" cy="260494"/>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62" name="Flèche droite 61"/>
          <p:cNvSpPr/>
          <p:nvPr/>
        </p:nvSpPr>
        <p:spPr>
          <a:xfrm rot="5400000">
            <a:off x="5687362" y="3207684"/>
            <a:ext cx="1185841" cy="260494"/>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63" name="Flèche droite 62"/>
          <p:cNvSpPr/>
          <p:nvPr/>
        </p:nvSpPr>
        <p:spPr>
          <a:xfrm rot="5400000">
            <a:off x="5918110" y="1593846"/>
            <a:ext cx="506629" cy="257534"/>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64" name="Flèche droite 63"/>
          <p:cNvSpPr/>
          <p:nvPr/>
        </p:nvSpPr>
        <p:spPr>
          <a:xfrm rot="5400000">
            <a:off x="2504719" y="3818057"/>
            <a:ext cx="336486" cy="260494"/>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65" name="Flèche droite 64"/>
          <p:cNvSpPr/>
          <p:nvPr/>
        </p:nvSpPr>
        <p:spPr>
          <a:xfrm rot="5400000">
            <a:off x="2085482" y="4487794"/>
            <a:ext cx="377388" cy="260494"/>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66" name="Flèche droite 65"/>
          <p:cNvSpPr/>
          <p:nvPr/>
        </p:nvSpPr>
        <p:spPr>
          <a:xfrm rot="5400000">
            <a:off x="1564107" y="5366056"/>
            <a:ext cx="457465" cy="260494"/>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6" name="ZoneTexte 5"/>
          <p:cNvSpPr txBox="1"/>
          <p:nvPr/>
        </p:nvSpPr>
        <p:spPr>
          <a:xfrm>
            <a:off x="129892" y="2929268"/>
            <a:ext cx="1671567" cy="817245"/>
          </a:xfrm>
          <a:prstGeom prst="roundRect">
            <a:avLst/>
          </a:prstGeom>
          <a:noFill/>
          <a:ln>
            <a:noFill/>
          </a:ln>
        </p:spPr>
        <p:txBody>
          <a:bodyPr wrap="square" rtlCol="0">
            <a:spAutoFit/>
          </a:bodyPr>
          <a:lstStyle/>
          <a:p>
            <a:pPr algn="ctr"/>
            <a:r>
              <a:rPr lang="fr-FR" sz="1400" b="1" dirty="0">
                <a:solidFill>
                  <a:schemeClr val="accent1"/>
                </a:solidFill>
              </a:rPr>
              <a:t>Données climatiques</a:t>
            </a:r>
          </a:p>
          <a:p>
            <a:pPr algn="ctr"/>
            <a:r>
              <a:rPr lang="fr-FR" sz="1400" b="1" dirty="0">
                <a:solidFill>
                  <a:schemeClr val="accent1"/>
                </a:solidFill>
              </a:rPr>
              <a:t>1990-2017</a:t>
            </a:r>
          </a:p>
        </p:txBody>
      </p:sp>
      <p:sp>
        <p:nvSpPr>
          <p:cNvPr id="30" name="Flèche droite 29"/>
          <p:cNvSpPr/>
          <p:nvPr/>
        </p:nvSpPr>
        <p:spPr>
          <a:xfrm rot="3081355">
            <a:off x="977536" y="3847029"/>
            <a:ext cx="642458" cy="260494"/>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Tree>
    <p:extLst>
      <p:ext uri="{BB962C8B-B14F-4D97-AF65-F5344CB8AC3E}">
        <p14:creationId xmlns:p14="http://schemas.microsoft.com/office/powerpoint/2010/main" val="2119175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barn(inVertical)">
                                      <p:cBhvr>
                                        <p:cTn id="24" dur="500"/>
                                        <p:tgtEl>
                                          <p:spTgt spid="6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barn(inVertical)">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wipe(down)">
                                      <p:cBhvr>
                                        <p:cTn id="49" dur="500"/>
                                        <p:tgtEl>
                                          <p:spTgt spid="62"/>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down)">
                                      <p:cBhvr>
                                        <p:cTn id="52" dur="500"/>
                                        <p:tgtEl>
                                          <p:spTgt spid="4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down)">
                                      <p:cBhvr>
                                        <p:cTn id="55" dur="500"/>
                                        <p:tgtEl>
                                          <p:spTgt spid="5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wipe(down)">
                                      <p:cBhvr>
                                        <p:cTn id="58" dur="500"/>
                                        <p:tgtEl>
                                          <p:spTgt spid="50"/>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wipe(down)">
                                      <p:cBhvr>
                                        <p:cTn id="61" dur="500"/>
                                        <p:tgtEl>
                                          <p:spTgt spid="5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wipe(down)">
                                      <p:cBhvr>
                                        <p:cTn id="64" dur="500"/>
                                        <p:tgtEl>
                                          <p:spTgt spid="5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500"/>
                                        <p:tgtEl>
                                          <p:spTgt spid="6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fade">
                                      <p:cBhvr>
                                        <p:cTn id="75" dur="500"/>
                                        <p:tgtEl>
                                          <p:spTgt spid="6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fade">
                                      <p:cBhvr>
                                        <p:cTn id="78" dur="500"/>
                                        <p:tgtEl>
                                          <p:spTgt spid="6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6" grpId="0" animBg="1"/>
      <p:bldP spid="47" grpId="0" animBg="1"/>
      <p:bldP spid="48" grpId="0" animBg="1"/>
      <p:bldP spid="49" grpId="0" animBg="1"/>
      <p:bldP spid="50" grpId="0" animBg="1"/>
      <p:bldP spid="51" grpId="0" animBg="1"/>
      <p:bldP spid="52" grpId="0" animBg="1"/>
      <p:bldP spid="4" grpId="0" animBg="1"/>
      <p:bldP spid="53" grpId="0" animBg="1"/>
      <p:bldP spid="54"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 grpId="0"/>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4"/>
          <p:cNvSpPr txBox="1">
            <a:spLocks/>
          </p:cNvSpPr>
          <p:nvPr/>
        </p:nvSpPr>
        <p:spPr>
          <a:xfrm>
            <a:off x="8604448" y="6309321"/>
            <a:ext cx="432000" cy="432000"/>
          </a:xfrm>
          <a:prstGeom prst="flowChartConnector">
            <a:avLst/>
          </a:prstGeom>
          <a:solidFill>
            <a:srgbClr val="92D050"/>
          </a:solidFill>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1600" b="1" dirty="0">
              <a:solidFill>
                <a:schemeClr val="bg1"/>
              </a:solidFill>
            </a:endParaRPr>
          </a:p>
        </p:txBody>
      </p:sp>
      <p:sp>
        <p:nvSpPr>
          <p:cNvPr id="9" name="Espace réservé du numéro de diapositive 4"/>
          <p:cNvSpPr txBox="1">
            <a:spLocks/>
          </p:cNvSpPr>
          <p:nvPr/>
        </p:nvSpPr>
        <p:spPr>
          <a:xfrm>
            <a:off x="8604448" y="6309321"/>
            <a:ext cx="432000" cy="432000"/>
          </a:xfrm>
          <a:prstGeom prst="flowChartConnector">
            <a:avLst/>
          </a:prstGeom>
          <a:solidFill>
            <a:srgbClr val="92D050"/>
          </a:solidFill>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7</a:t>
            </a:fld>
            <a:endParaRPr lang="fr-FR" sz="1600" b="1" dirty="0">
              <a:solidFill>
                <a:schemeClr val="bg1"/>
              </a:solidFill>
            </a:endParaRPr>
          </a:p>
        </p:txBody>
      </p:sp>
      <p:sp>
        <p:nvSpPr>
          <p:cNvPr id="14" name="ZoneTexte 13"/>
          <p:cNvSpPr txBox="1"/>
          <p:nvPr/>
        </p:nvSpPr>
        <p:spPr>
          <a:xfrm>
            <a:off x="3315780" y="164023"/>
            <a:ext cx="4568588" cy="523220"/>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r>
              <a:rPr lang="fr-FR" dirty="0" smtClean="0"/>
              <a:t>Les expériences d’agriculteurs</a:t>
            </a:r>
            <a:endParaRPr lang="fr-FR" dirty="0"/>
          </a:p>
        </p:txBody>
      </p:sp>
      <p:sp>
        <p:nvSpPr>
          <p:cNvPr id="26" name="Zone de texte 2"/>
          <p:cNvSpPr txBox="1">
            <a:spLocks noChangeArrowheads="1"/>
          </p:cNvSpPr>
          <p:nvPr/>
        </p:nvSpPr>
        <p:spPr bwMode="auto">
          <a:xfrm>
            <a:off x="755576" y="232619"/>
            <a:ext cx="2272172" cy="386027"/>
          </a:xfrm>
          <a:prstGeom prst="roundRect">
            <a:avLst/>
          </a:prstGeom>
          <a:solidFill>
            <a:srgbClr val="ED7D31">
              <a:lumMod val="60000"/>
              <a:lumOff val="40000"/>
            </a:srgbClr>
          </a:solidFill>
          <a:ln w="12700" cap="flat" cmpd="sng" algn="ctr">
            <a:solidFill>
              <a:srgbClr val="ED7D31"/>
            </a:solidFill>
            <a:prstDash val="solid"/>
            <a:miter lim="800000"/>
            <a:headEnd/>
            <a:tailEnd/>
          </a:ln>
          <a:effectLst/>
        </p:spPr>
        <p:txBody>
          <a:bodyPr rot="0" vert="horz" wrap="square" lIns="36000" tIns="18000" rIns="36000" bIns="18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smtClean="0">
                <a:ln>
                  <a:noFill/>
                </a:ln>
                <a:solidFill>
                  <a:sysClr val="windowText" lastClr="000000"/>
                </a:solidFill>
                <a:effectLst/>
                <a:uLnTx/>
                <a:uFillTx/>
                <a:latin typeface="Times New Roman"/>
                <a:ea typeface="Calibri"/>
                <a:cs typeface="Times New Roman"/>
              </a:rPr>
              <a:t>Enquêtes agriculteurs</a:t>
            </a:r>
            <a:endParaRPr kumimoji="0" lang="fr-FR" sz="2000" b="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grpSp>
        <p:nvGrpSpPr>
          <p:cNvPr id="30" name="Groupe 29"/>
          <p:cNvGrpSpPr/>
          <p:nvPr/>
        </p:nvGrpSpPr>
        <p:grpSpPr>
          <a:xfrm>
            <a:off x="5436096" y="1124744"/>
            <a:ext cx="3498853" cy="3758256"/>
            <a:chOff x="305763" y="1378315"/>
            <a:chExt cx="3806373" cy="3943696"/>
          </a:xfrm>
        </p:grpSpPr>
        <p:pic>
          <p:nvPicPr>
            <p:cNvPr id="31" name="Image 30"/>
            <p:cNvPicPr>
              <a:picLocks noChangeAspect="1"/>
            </p:cNvPicPr>
            <p:nvPr/>
          </p:nvPicPr>
          <p:blipFill rotWithShape="1">
            <a:blip r:embed="rId3" cstate="print">
              <a:extLst>
                <a:ext uri="{28A0092B-C50C-407E-A947-70E740481C1C}">
                  <a14:useLocalDpi xmlns:a14="http://schemas.microsoft.com/office/drawing/2010/main" val="0"/>
                </a:ext>
              </a:extLst>
            </a:blip>
            <a:srcRect l="33619" t="6075" r="18144" b="7833"/>
            <a:stretch/>
          </p:blipFill>
          <p:spPr bwMode="auto">
            <a:xfrm>
              <a:off x="305763" y="1378315"/>
              <a:ext cx="3716753" cy="3729509"/>
            </a:xfrm>
            <a:prstGeom prst="rect">
              <a:avLst/>
            </a:prstGeom>
            <a:ln>
              <a:noFill/>
            </a:ln>
            <a:extLst>
              <a:ext uri="{53640926-AAD7-44D8-BBD7-CCE9431645EC}">
                <a14:shadowObscured xmlns:a14="http://schemas.microsoft.com/office/drawing/2010/main"/>
              </a:ext>
            </a:extLst>
          </p:spPr>
        </p:pic>
        <p:sp>
          <p:nvSpPr>
            <p:cNvPr id="32" name="Zone de texte 2"/>
            <p:cNvSpPr txBox="1">
              <a:spLocks noChangeArrowheads="1"/>
            </p:cNvSpPr>
            <p:nvPr/>
          </p:nvSpPr>
          <p:spPr bwMode="auto">
            <a:xfrm>
              <a:off x="1175055" y="5107826"/>
              <a:ext cx="2937081" cy="21418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spcAft>
                  <a:spcPts val="0"/>
                </a:spcAft>
              </a:pPr>
              <a:r>
                <a:rPr lang="fr-FR" sz="700" dirty="0">
                  <a:effectLst/>
                  <a:latin typeface="Times New Roman"/>
                  <a:ea typeface="Calibri"/>
                  <a:cs typeface="Times New Roman"/>
                </a:rPr>
                <a:t>Source : d’après </a:t>
              </a:r>
              <a:r>
                <a:rPr lang="fr-FR" sz="700" dirty="0" err="1">
                  <a:effectLst/>
                  <a:latin typeface="Times New Roman"/>
                  <a:ea typeface="Calibri"/>
                  <a:cs typeface="Times New Roman"/>
                </a:rPr>
                <a:t>My</a:t>
              </a:r>
              <a:r>
                <a:rPr lang="fr-FR" sz="700" dirty="0">
                  <a:effectLst/>
                  <a:latin typeface="Times New Roman"/>
                  <a:ea typeface="Calibri"/>
                  <a:cs typeface="Times New Roman"/>
                </a:rPr>
                <a:t> </a:t>
              </a:r>
              <a:r>
                <a:rPr lang="fr-FR" sz="700" dirty="0" err="1">
                  <a:effectLst/>
                  <a:latin typeface="Times New Roman"/>
                  <a:ea typeface="Calibri"/>
                  <a:cs typeface="Times New Roman"/>
                </a:rPr>
                <a:t>Maps</a:t>
              </a:r>
              <a:r>
                <a:rPr lang="fr-FR" sz="700" dirty="0">
                  <a:effectLst/>
                  <a:latin typeface="Times New Roman"/>
                  <a:ea typeface="Calibri"/>
                  <a:cs typeface="Times New Roman"/>
                </a:rPr>
                <a:t>, données cartographiques ©2018 Google</a:t>
              </a:r>
              <a:endParaRPr lang="fr-FR" sz="1200" dirty="0">
                <a:effectLst/>
                <a:latin typeface="Times New Roman"/>
                <a:ea typeface="Calibri"/>
                <a:cs typeface="Times New Roman"/>
              </a:endParaRPr>
            </a:p>
          </p:txBody>
        </p:sp>
      </p:grpSp>
      <p:sp>
        <p:nvSpPr>
          <p:cNvPr id="33" name="ZoneTexte 32"/>
          <p:cNvSpPr txBox="1"/>
          <p:nvPr/>
        </p:nvSpPr>
        <p:spPr>
          <a:xfrm>
            <a:off x="523061" y="1484784"/>
            <a:ext cx="4176464" cy="677108"/>
          </a:xfrm>
          <a:prstGeom prst="rect">
            <a:avLst/>
          </a:prstGeom>
          <a:noFill/>
        </p:spPr>
        <p:txBody>
          <a:bodyPr wrap="square" rtlCol="0">
            <a:spAutoFit/>
          </a:bodyPr>
          <a:lstStyle/>
          <a:p>
            <a:pPr marL="285750" indent="-285750">
              <a:buFont typeface="Wingdings" panose="05000000000000000000" pitchFamily="2" charset="2"/>
              <a:buChar char="Ø"/>
            </a:pPr>
            <a:r>
              <a:rPr lang="fr-FR" sz="1600" dirty="0" smtClean="0"/>
              <a:t>40 agriculteurs enquêtés</a:t>
            </a:r>
          </a:p>
          <a:p>
            <a:endParaRPr lang="fr-FR" sz="600" dirty="0"/>
          </a:p>
          <a:p>
            <a:pPr marL="285750" indent="-285750">
              <a:buFont typeface="Wingdings" panose="05000000000000000000" pitchFamily="2" charset="2"/>
              <a:buChar char="Ø"/>
            </a:pPr>
            <a:r>
              <a:rPr lang="fr-FR" sz="1600" dirty="0" smtClean="0"/>
              <a:t>111 expériences recensées</a:t>
            </a:r>
            <a:endParaRPr lang="fr-FR" sz="1600" dirty="0"/>
          </a:p>
        </p:txBody>
      </p:sp>
      <p:sp>
        <p:nvSpPr>
          <p:cNvPr id="37" name="ZoneTexte 36"/>
          <p:cNvSpPr txBox="1"/>
          <p:nvPr/>
        </p:nvSpPr>
        <p:spPr>
          <a:xfrm>
            <a:off x="5508104" y="5039032"/>
            <a:ext cx="2843459" cy="1323439"/>
          </a:xfrm>
          <a:prstGeom prst="rect">
            <a:avLst/>
          </a:prstGeom>
          <a:gradFill>
            <a:gsLst>
              <a:gs pos="0">
                <a:schemeClr val="accent1">
                  <a:tint val="66000"/>
                  <a:satMod val="160000"/>
                </a:schemeClr>
              </a:gs>
              <a:gs pos="38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fr-FR" sz="1600" u="sng" dirty="0" smtClean="0"/>
              <a:t>Profil des agriculteurs</a:t>
            </a:r>
            <a:endParaRPr lang="fr-FR" sz="1600" u="sng" dirty="0"/>
          </a:p>
          <a:p>
            <a:pPr marL="742950" lvl="1" indent="-285750">
              <a:buFont typeface="Wingdings" panose="05000000000000000000" pitchFamily="2" charset="2"/>
              <a:buChar char="ü"/>
            </a:pPr>
            <a:r>
              <a:rPr lang="fr-FR" sz="1600" dirty="0"/>
              <a:t>Semis direct</a:t>
            </a:r>
          </a:p>
          <a:p>
            <a:pPr marL="742950" lvl="1" indent="-285750">
              <a:buFont typeface="Wingdings" panose="05000000000000000000" pitchFamily="2" charset="2"/>
              <a:buChar char="ü"/>
            </a:pPr>
            <a:r>
              <a:rPr lang="fr-FR" sz="1600" dirty="0"/>
              <a:t>Couverts végétaux </a:t>
            </a:r>
          </a:p>
          <a:p>
            <a:pPr marL="742950" lvl="1" indent="-285750">
              <a:buFont typeface="Wingdings" panose="05000000000000000000" pitchFamily="2" charset="2"/>
              <a:buChar char="ü"/>
            </a:pPr>
            <a:r>
              <a:rPr lang="fr-FR" sz="1600" dirty="0"/>
              <a:t>Cultures </a:t>
            </a:r>
            <a:r>
              <a:rPr lang="fr-FR" sz="1600" dirty="0" smtClean="0"/>
              <a:t>diversifiées</a:t>
            </a:r>
          </a:p>
          <a:p>
            <a:pPr marL="742950" lvl="1" indent="-285750">
              <a:buFont typeface="Wingdings" panose="05000000000000000000" pitchFamily="2" charset="2"/>
              <a:buChar char="ü"/>
            </a:pPr>
            <a:r>
              <a:rPr lang="fr-FR" sz="1600" dirty="0" smtClean="0"/>
              <a:t>Sarrasin</a:t>
            </a:r>
            <a:endParaRPr lang="fr-FR" sz="1600" dirty="0"/>
          </a:p>
        </p:txBody>
      </p:sp>
      <p:grpSp>
        <p:nvGrpSpPr>
          <p:cNvPr id="3" name="Groupe 2"/>
          <p:cNvGrpSpPr/>
          <p:nvPr/>
        </p:nvGrpSpPr>
        <p:grpSpPr>
          <a:xfrm>
            <a:off x="-108520" y="2852936"/>
            <a:ext cx="4728554" cy="3168352"/>
            <a:chOff x="179512" y="2780928"/>
            <a:chExt cx="4728554" cy="3168352"/>
          </a:xfrm>
        </p:grpSpPr>
        <p:grpSp>
          <p:nvGrpSpPr>
            <p:cNvPr id="34" name="Groupe 33">
              <a:extLst>
                <a:ext uri="{FF2B5EF4-FFF2-40B4-BE49-F238E27FC236}">
                  <a16:creationId xmlns:a16="http://schemas.microsoft.com/office/drawing/2014/main" xmlns="" id="{FEDCE27B-3204-4BE4-B6D3-4B410B82E57E}"/>
                </a:ext>
              </a:extLst>
            </p:cNvPr>
            <p:cNvGrpSpPr/>
            <p:nvPr/>
          </p:nvGrpSpPr>
          <p:grpSpPr>
            <a:xfrm>
              <a:off x="179512" y="2845177"/>
              <a:ext cx="4728554" cy="3055921"/>
              <a:chOff x="539552" y="3751113"/>
              <a:chExt cx="4492397" cy="2941991"/>
            </a:xfrm>
          </p:grpSpPr>
          <p:graphicFrame>
            <p:nvGraphicFramePr>
              <p:cNvPr id="35" name="Graphique 34"/>
              <p:cNvGraphicFramePr/>
              <p:nvPr>
                <p:extLst>
                  <p:ext uri="{D42A27DB-BD31-4B8C-83A1-F6EECF244321}">
                    <p14:modId xmlns:p14="http://schemas.microsoft.com/office/powerpoint/2010/main" val="488941412"/>
                  </p:ext>
                </p:extLst>
              </p:nvPr>
            </p:nvGraphicFramePr>
            <p:xfrm>
              <a:off x="539552" y="3751113"/>
              <a:ext cx="4492397" cy="2731935"/>
            </p:xfrm>
            <a:graphic>
              <a:graphicData uri="http://schemas.openxmlformats.org/drawingml/2006/chart">
                <c:chart xmlns:c="http://schemas.openxmlformats.org/drawingml/2006/chart" xmlns:r="http://schemas.openxmlformats.org/officeDocument/2006/relationships" r:id="rId4"/>
              </a:graphicData>
            </a:graphic>
          </p:graphicFrame>
          <p:sp>
            <p:nvSpPr>
              <p:cNvPr id="36" name="Zone de texte 273"/>
              <p:cNvSpPr txBox="1"/>
              <p:nvPr/>
            </p:nvSpPr>
            <p:spPr>
              <a:xfrm>
                <a:off x="1439693" y="6531521"/>
                <a:ext cx="2999327" cy="161583"/>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a:ln>
                      <a:noFill/>
                    </a:ln>
                    <a:solidFill>
                      <a:sysClr val="windowText" lastClr="000000"/>
                    </a:solidFill>
                    <a:effectLst/>
                    <a:uLnTx/>
                    <a:uFillTx/>
                    <a:ea typeface="Calibri"/>
                    <a:cs typeface="Times New Roman"/>
                  </a:rPr>
                  <a:t>Proportion </a:t>
                </a:r>
                <a:r>
                  <a:rPr kumimoji="0" lang="fr-FR" sz="1050" b="0" i="0" u="none" strike="noStrike" kern="0" cap="none" spc="0" normalizeH="0" baseline="0" noProof="0" dirty="0" smtClean="0">
                    <a:ln>
                      <a:noFill/>
                    </a:ln>
                    <a:solidFill>
                      <a:sysClr val="windowText" lastClr="000000"/>
                    </a:solidFill>
                    <a:effectLst/>
                    <a:uLnTx/>
                    <a:uFillTx/>
                    <a:ea typeface="Calibri"/>
                    <a:cs typeface="Times New Roman"/>
                  </a:rPr>
                  <a:t>des différentes cultures dérobées testées</a:t>
                </a:r>
                <a:endParaRPr kumimoji="0" lang="fr-FR" sz="1050" b="0" i="0" u="none" strike="noStrike" kern="0" cap="none" spc="0" normalizeH="0" baseline="0" noProof="0" dirty="0">
                  <a:ln>
                    <a:noFill/>
                  </a:ln>
                  <a:solidFill>
                    <a:sysClr val="windowText" lastClr="000000"/>
                  </a:solidFill>
                  <a:effectLst/>
                  <a:uLnTx/>
                  <a:uFillTx/>
                  <a:ea typeface="Calibri"/>
                  <a:cs typeface="Times New Roman"/>
                </a:endParaRPr>
              </a:p>
            </p:txBody>
          </p:sp>
        </p:grpSp>
        <p:sp>
          <p:nvSpPr>
            <p:cNvPr id="2" name="Rectangle à coins arrondis 1"/>
            <p:cNvSpPr/>
            <p:nvPr/>
          </p:nvSpPr>
          <p:spPr>
            <a:xfrm>
              <a:off x="467544" y="2780928"/>
              <a:ext cx="4376586" cy="31683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3508349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39752" y="188640"/>
            <a:ext cx="5616624" cy="523220"/>
          </a:xfrm>
          <a:prstGeom prst="rect">
            <a:avLst/>
          </a:prstGeom>
          <a:noFill/>
        </p:spPr>
        <p:txBody>
          <a:bodyPr wrap="square" rtlCol="0">
            <a:spAutoFit/>
          </a:bodyPr>
          <a:lstStyle/>
          <a:p>
            <a:pPr algn="ctr"/>
            <a:r>
              <a:rPr lang="fr-FR" sz="2800" dirty="0" smtClean="0">
                <a:latin typeface="Berlin Sans FB" pitchFamily="34" charset="0"/>
                <a:ea typeface="Verdana" pitchFamily="34" charset="0"/>
                <a:cs typeface="Verdana" pitchFamily="34" charset="0"/>
              </a:rPr>
              <a:t>Quels rendements atteignables ?    </a:t>
            </a:r>
            <a:endParaRPr lang="fr-FR" sz="1600" i="1" dirty="0">
              <a:latin typeface="Berlin Sans FB" pitchFamily="34" charset="0"/>
              <a:ea typeface="Verdana" pitchFamily="34" charset="0"/>
              <a:cs typeface="Verdana" pitchFamily="34" charset="0"/>
            </a:endParaRPr>
          </a:p>
        </p:txBody>
      </p:sp>
      <p:pic>
        <p:nvPicPr>
          <p:cNvPr id="25" name="Picture 4" descr="Afficher l'image d'orig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770" r="25823"/>
          <a:stretch/>
        </p:blipFill>
        <p:spPr bwMode="auto">
          <a:xfrm>
            <a:off x="1871803" y="1630378"/>
            <a:ext cx="1398444" cy="2124000"/>
          </a:xfrm>
          <a:prstGeom prst="rect">
            <a:avLst/>
          </a:prstGeom>
          <a:noFill/>
          <a:ln>
            <a:solidFill>
              <a:srgbClr val="92D050"/>
            </a:solidFill>
          </a:ln>
          <a:effectLst/>
          <a:extLst>
            <a:ext uri="{909E8E84-426E-40DD-AFC4-6F175D3DCCD1}">
              <a14:hiddenFill xmlns:a14="http://schemas.microsoft.com/office/drawing/2010/main">
                <a:solidFill>
                  <a:srgbClr val="FFFFFF"/>
                </a:solidFill>
              </a14:hiddenFill>
            </a:ext>
          </a:extLst>
        </p:spPr>
      </p:pic>
      <p:pic>
        <p:nvPicPr>
          <p:cNvPr id="26" name="Picture 4" descr="http://agron-www.agron.iastate.edu/~weeds/Pix/Im100-199/1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722" r="30720" b="271"/>
          <a:stretch/>
        </p:blipFill>
        <p:spPr bwMode="auto">
          <a:xfrm>
            <a:off x="3251167" y="1630774"/>
            <a:ext cx="1447685" cy="2124000"/>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pic>
        <p:nvPicPr>
          <p:cNvPr id="27"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871" t="13726" r="51941" b="1662"/>
          <a:stretch/>
        </p:blipFill>
        <p:spPr bwMode="auto">
          <a:xfrm>
            <a:off x="4679772" y="1632035"/>
            <a:ext cx="1346317" cy="2122620"/>
          </a:xfrm>
          <a:prstGeom prst="rect">
            <a:avLst/>
          </a:prstGeom>
          <a:noFill/>
          <a:ln>
            <a:solidFill>
              <a:srgbClr val="92D050"/>
            </a:solidFill>
          </a:ln>
          <a:effectLst/>
        </p:spPr>
      </p:pic>
      <p:pic>
        <p:nvPicPr>
          <p:cNvPr id="24" name="Picture 2" descr="C:\Users\callewah86r\Documents\HELENE\Photos diverses\20160629_185921.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2891" t="3410" r="38192" b="10389"/>
          <a:stretch/>
        </p:blipFill>
        <p:spPr bwMode="auto">
          <a:xfrm>
            <a:off x="624258" y="1632035"/>
            <a:ext cx="1266625" cy="2124000"/>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pic>
        <p:nvPicPr>
          <p:cNvPr id="1026" name="Picture 2" descr="C:\Users\callewah86r\Documents\HELENE\10 Suivis juillet 2016\Photos Maïs, Tournesol Sablonceaux\Maïs\20160713_14312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93" t="9318" r="16706" b="-1808"/>
          <a:stretch/>
        </p:blipFill>
        <p:spPr bwMode="auto">
          <a:xfrm rot="5400000">
            <a:off x="6781718" y="2013609"/>
            <a:ext cx="2124000" cy="1360850"/>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pic>
        <p:nvPicPr>
          <p:cNvPr id="30" name="Image 29"/>
          <p:cNvPicPr>
            <a:picLocks noChangeAspect="1"/>
          </p:cNvPicPr>
          <p:nvPr/>
        </p:nvPicPr>
        <p:blipFill rotWithShape="1">
          <a:blip r:embed="rId9" cstate="print">
            <a:extLst>
              <a:ext uri="{28A0092B-C50C-407E-A947-70E740481C1C}">
                <a14:useLocalDpi xmlns:a14="http://schemas.microsoft.com/office/drawing/2010/main" val="0"/>
              </a:ext>
            </a:extLst>
          </a:blip>
          <a:srcRect l="14172" t="7699" r="5850" b="13976"/>
          <a:stretch/>
        </p:blipFill>
        <p:spPr>
          <a:xfrm>
            <a:off x="6007009" y="1628800"/>
            <a:ext cx="1219200" cy="2122620"/>
          </a:xfrm>
          <a:prstGeom prst="rect">
            <a:avLst/>
          </a:prstGeom>
          <a:ln>
            <a:solidFill>
              <a:srgbClr val="92D050"/>
            </a:solidFill>
          </a:ln>
        </p:spPr>
      </p:pic>
      <p:sp>
        <p:nvSpPr>
          <p:cNvPr id="33" name="ZoneTexte 32"/>
          <p:cNvSpPr txBox="1"/>
          <p:nvPr/>
        </p:nvSpPr>
        <p:spPr>
          <a:xfrm>
            <a:off x="624258" y="3756034"/>
            <a:ext cx="1365648" cy="366852"/>
          </a:xfrm>
          <a:prstGeom prst="rect">
            <a:avLst/>
          </a:prstGeom>
          <a:solidFill>
            <a:srgbClr val="92D050"/>
          </a:solidFill>
        </p:spPr>
        <p:txBody>
          <a:bodyPr wrap="square" rtlCol="0">
            <a:spAutoFit/>
          </a:bodyPr>
          <a:lstStyle/>
          <a:p>
            <a:pPr algn="ctr"/>
            <a:r>
              <a:rPr lang="fr-FR" b="1" dirty="0" smtClean="0"/>
              <a:t>Sarrasin</a:t>
            </a:r>
            <a:endParaRPr lang="fr-FR" b="1" dirty="0"/>
          </a:p>
        </p:txBody>
      </p:sp>
      <p:sp>
        <p:nvSpPr>
          <p:cNvPr id="34" name="ZoneTexte 33"/>
          <p:cNvSpPr txBox="1"/>
          <p:nvPr/>
        </p:nvSpPr>
        <p:spPr>
          <a:xfrm>
            <a:off x="1890883" y="3756034"/>
            <a:ext cx="1360284" cy="366852"/>
          </a:xfrm>
          <a:prstGeom prst="rect">
            <a:avLst/>
          </a:prstGeom>
          <a:solidFill>
            <a:srgbClr val="92D050"/>
          </a:solidFill>
        </p:spPr>
        <p:txBody>
          <a:bodyPr wrap="square" rtlCol="0">
            <a:spAutoFit/>
          </a:bodyPr>
          <a:lstStyle/>
          <a:p>
            <a:pPr algn="ctr"/>
            <a:r>
              <a:rPr lang="fr-FR" b="1" dirty="0" smtClean="0"/>
              <a:t>Millet</a:t>
            </a:r>
            <a:endParaRPr lang="fr-FR" b="1" dirty="0"/>
          </a:p>
        </p:txBody>
      </p:sp>
      <p:sp>
        <p:nvSpPr>
          <p:cNvPr id="35" name="ZoneTexte 34"/>
          <p:cNvSpPr txBox="1"/>
          <p:nvPr/>
        </p:nvSpPr>
        <p:spPr>
          <a:xfrm>
            <a:off x="3251167" y="3756034"/>
            <a:ext cx="1428605" cy="366852"/>
          </a:xfrm>
          <a:prstGeom prst="rect">
            <a:avLst/>
          </a:prstGeom>
          <a:solidFill>
            <a:srgbClr val="92D050"/>
          </a:solidFill>
        </p:spPr>
        <p:txBody>
          <a:bodyPr wrap="square" rtlCol="0">
            <a:spAutoFit/>
          </a:bodyPr>
          <a:lstStyle/>
          <a:p>
            <a:pPr algn="ctr"/>
            <a:r>
              <a:rPr lang="fr-FR" b="1" dirty="0" smtClean="0"/>
              <a:t>Moha</a:t>
            </a:r>
            <a:endParaRPr lang="fr-FR" b="1" dirty="0"/>
          </a:p>
        </p:txBody>
      </p:sp>
      <p:sp>
        <p:nvSpPr>
          <p:cNvPr id="36" name="ZoneTexte 35"/>
          <p:cNvSpPr txBox="1"/>
          <p:nvPr/>
        </p:nvSpPr>
        <p:spPr>
          <a:xfrm>
            <a:off x="4608797" y="3751420"/>
            <a:ext cx="1338837" cy="366852"/>
          </a:xfrm>
          <a:prstGeom prst="rect">
            <a:avLst/>
          </a:prstGeom>
          <a:solidFill>
            <a:srgbClr val="92D050"/>
          </a:solidFill>
        </p:spPr>
        <p:txBody>
          <a:bodyPr wrap="square" rtlCol="0">
            <a:spAutoFit/>
          </a:bodyPr>
          <a:lstStyle/>
          <a:p>
            <a:pPr algn="ctr"/>
            <a:r>
              <a:rPr lang="fr-FR" b="1" dirty="0" smtClean="0"/>
              <a:t>Tournesol</a:t>
            </a:r>
            <a:endParaRPr lang="fr-FR" b="1" dirty="0"/>
          </a:p>
        </p:txBody>
      </p:sp>
      <p:sp>
        <p:nvSpPr>
          <p:cNvPr id="37" name="ZoneTexte 36"/>
          <p:cNvSpPr txBox="1"/>
          <p:nvPr/>
        </p:nvSpPr>
        <p:spPr>
          <a:xfrm>
            <a:off x="6007009" y="3751420"/>
            <a:ext cx="1247545" cy="366852"/>
          </a:xfrm>
          <a:prstGeom prst="rect">
            <a:avLst/>
          </a:prstGeom>
          <a:solidFill>
            <a:srgbClr val="92D050"/>
          </a:solidFill>
        </p:spPr>
        <p:txBody>
          <a:bodyPr wrap="square" rtlCol="0">
            <a:spAutoFit/>
          </a:bodyPr>
          <a:lstStyle/>
          <a:p>
            <a:pPr algn="ctr"/>
            <a:r>
              <a:rPr lang="fr-FR" b="1" dirty="0" smtClean="0"/>
              <a:t>Soja</a:t>
            </a:r>
            <a:endParaRPr lang="fr-FR" b="1" dirty="0"/>
          </a:p>
        </p:txBody>
      </p:sp>
      <p:sp>
        <p:nvSpPr>
          <p:cNvPr id="38" name="ZoneTexte 37"/>
          <p:cNvSpPr txBox="1"/>
          <p:nvPr/>
        </p:nvSpPr>
        <p:spPr>
          <a:xfrm>
            <a:off x="7368709" y="3751420"/>
            <a:ext cx="1247545" cy="366852"/>
          </a:xfrm>
          <a:prstGeom prst="rect">
            <a:avLst/>
          </a:prstGeom>
          <a:solidFill>
            <a:srgbClr val="92D050"/>
          </a:solidFill>
        </p:spPr>
        <p:txBody>
          <a:bodyPr wrap="square" rtlCol="0">
            <a:spAutoFit/>
          </a:bodyPr>
          <a:lstStyle/>
          <a:p>
            <a:pPr algn="ctr"/>
            <a:r>
              <a:rPr lang="fr-FR" b="1" dirty="0" smtClean="0"/>
              <a:t>Maïs</a:t>
            </a:r>
            <a:endParaRPr lang="fr-FR" b="1" dirty="0"/>
          </a:p>
        </p:txBody>
      </p:sp>
      <p:sp>
        <p:nvSpPr>
          <p:cNvPr id="67" name="Espace réservé du numéro de diapositive 4"/>
          <p:cNvSpPr txBox="1">
            <a:spLocks/>
          </p:cNvSpPr>
          <p:nvPr/>
        </p:nvSpPr>
        <p:spPr>
          <a:xfrm>
            <a:off x="8604448" y="6309321"/>
            <a:ext cx="432000" cy="432000"/>
          </a:xfrm>
          <a:prstGeom prst="flowChartConnector">
            <a:avLst/>
          </a:prstGeom>
          <a:solidFill>
            <a:srgbClr val="92D050"/>
          </a:solidFill>
        </p:spPr>
        <p:txBody>
          <a:bodyPr lIns="0" tIns="0" rIns="0" bIns="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8EBF25-1E81-4656-BBEC-1D192ACD98C0}" type="slidenum">
              <a:rPr lang="fr-FR" sz="1600" b="1" smtClean="0">
                <a:solidFill>
                  <a:schemeClr val="bg1"/>
                </a:solidFill>
              </a:rPr>
              <a:pPr algn="ctr"/>
              <a:t>8</a:t>
            </a:fld>
            <a:endParaRPr lang="fr-FR" sz="1400" b="1" dirty="0">
              <a:solidFill>
                <a:schemeClr val="bg1"/>
              </a:solidFill>
            </a:endParaRPr>
          </a:p>
        </p:txBody>
      </p:sp>
      <p:sp>
        <p:nvSpPr>
          <p:cNvPr id="3" name="Rectangle 2"/>
          <p:cNvSpPr/>
          <p:nvPr/>
        </p:nvSpPr>
        <p:spPr>
          <a:xfrm>
            <a:off x="639527" y="4578841"/>
            <a:ext cx="7976727" cy="408125"/>
          </a:xfrm>
          <a:prstGeom prst="rect">
            <a:avLst/>
          </a:prstGeom>
          <a:gradFill>
            <a:gsLst>
              <a:gs pos="0">
                <a:schemeClr val="accent1">
                  <a:tint val="66000"/>
                  <a:satMod val="160000"/>
                </a:schemeClr>
              </a:gs>
              <a:gs pos="84000">
                <a:srgbClr val="DDE5F4"/>
              </a:gs>
              <a:gs pos="68000">
                <a:schemeClr val="accent1">
                  <a:tint val="44500"/>
                  <a:satMod val="160000"/>
                </a:schemeClr>
              </a:gs>
              <a:gs pos="100000">
                <a:schemeClr val="accent1">
                  <a:tint val="23500"/>
                  <a:satMod val="160000"/>
                </a:schemeClr>
              </a:gs>
            </a:gsLst>
            <a:path path="rect">
              <a:fillToRect r="100000" b="100000"/>
            </a:path>
          </a:gradFill>
          <a:effectLst>
            <a:softEdge rad="31750"/>
          </a:effectLst>
        </p:spPr>
        <p:txBody>
          <a:bodyPr wrap="square">
            <a:spAutoFit/>
          </a:bodyPr>
          <a:lstStyle/>
          <a:p>
            <a:pPr lvl="0">
              <a:lnSpc>
                <a:spcPct val="114000"/>
              </a:lnSpc>
            </a:pPr>
            <a:r>
              <a:rPr lang="fr-FR" b="1" dirty="0" smtClean="0">
                <a:solidFill>
                  <a:prstClr val="black"/>
                </a:solidFill>
                <a:ea typeface="Calibri"/>
                <a:cs typeface="Times New Roman"/>
              </a:rPr>
              <a:t>Rendement  			    quintaux / ha </a:t>
            </a:r>
            <a:endParaRPr lang="fr-FR" b="1" dirty="0">
              <a:solidFill>
                <a:prstClr val="black"/>
              </a:solidFill>
              <a:ea typeface="Calibri"/>
              <a:cs typeface="Times New Roman"/>
            </a:endParaRPr>
          </a:p>
        </p:txBody>
      </p:sp>
      <p:sp>
        <p:nvSpPr>
          <p:cNvPr id="72" name="Rectangle 71"/>
          <p:cNvSpPr/>
          <p:nvPr/>
        </p:nvSpPr>
        <p:spPr>
          <a:xfrm>
            <a:off x="819288" y="4909573"/>
            <a:ext cx="8865280" cy="1111715"/>
          </a:xfrm>
          <a:prstGeom prst="rect">
            <a:avLst/>
          </a:prstGeom>
        </p:spPr>
        <p:txBody>
          <a:bodyPr wrap="square">
            <a:spAutoFit/>
          </a:bodyPr>
          <a:lstStyle/>
          <a:p>
            <a:pPr lvl="0">
              <a:lnSpc>
                <a:spcPct val="114000"/>
              </a:lnSpc>
            </a:pPr>
            <a:r>
              <a:rPr lang="fr-FR" sz="1600" dirty="0" smtClean="0">
                <a:solidFill>
                  <a:prstClr val="black"/>
                </a:solidFill>
                <a:ea typeface="Calibri"/>
                <a:cs typeface="Times New Roman"/>
              </a:rPr>
              <a:t>6 à 10	            10 à 15 	10 à 15	      10 </a:t>
            </a:r>
            <a:r>
              <a:rPr lang="fr-FR" sz="1200" dirty="0" smtClean="0">
                <a:solidFill>
                  <a:prstClr val="black"/>
                </a:solidFill>
                <a:ea typeface="Calibri"/>
                <a:cs typeface="Times New Roman"/>
              </a:rPr>
              <a:t>« sec »</a:t>
            </a:r>
            <a:r>
              <a:rPr lang="fr-FR" sz="1600" dirty="0" smtClean="0">
                <a:solidFill>
                  <a:prstClr val="black"/>
                </a:solidFill>
                <a:ea typeface="Calibri"/>
                <a:cs typeface="Times New Roman"/>
              </a:rPr>
              <a:t>	    ./	            55	                  </a:t>
            </a:r>
          </a:p>
          <a:p>
            <a:pPr lvl="0"/>
            <a:r>
              <a:rPr lang="fr-FR" sz="1600" dirty="0" smtClean="0">
                <a:solidFill>
                  <a:prstClr val="black"/>
                </a:solidFill>
                <a:ea typeface="Calibri"/>
                <a:cs typeface="Times New Roman"/>
              </a:rPr>
              <a:t>			                         </a:t>
            </a:r>
            <a:r>
              <a:rPr lang="fr-FR" sz="1600" dirty="0" smtClean="0">
                <a:solidFill>
                  <a:srgbClr val="000099"/>
                </a:solidFill>
                <a:ea typeface="Calibri"/>
                <a:cs typeface="Times New Roman"/>
              </a:rPr>
              <a:t>15 </a:t>
            </a:r>
            <a:r>
              <a:rPr lang="fr-FR" sz="1200" dirty="0" smtClean="0">
                <a:solidFill>
                  <a:srgbClr val="000099"/>
                </a:solidFill>
                <a:ea typeface="Calibri"/>
                <a:cs typeface="Times New Roman"/>
              </a:rPr>
              <a:t>« irrigué » 	</a:t>
            </a:r>
            <a:r>
              <a:rPr lang="fr-FR" sz="1600" dirty="0" smtClean="0">
                <a:solidFill>
                  <a:srgbClr val="000099"/>
                </a:solidFill>
                <a:ea typeface="Calibri"/>
                <a:cs typeface="Times New Roman"/>
              </a:rPr>
              <a:t>15</a:t>
            </a:r>
            <a:r>
              <a:rPr lang="fr-FR" sz="1200" dirty="0" smtClean="0">
                <a:solidFill>
                  <a:srgbClr val="000099"/>
                </a:solidFill>
                <a:ea typeface="Calibri"/>
                <a:cs typeface="Times New Roman"/>
              </a:rPr>
              <a:t> « irrigué » 	            « irrigué »</a:t>
            </a:r>
          </a:p>
          <a:p>
            <a:pPr lvl="0"/>
            <a:r>
              <a:rPr lang="fr-FR" sz="1200" i="1" dirty="0">
                <a:solidFill>
                  <a:srgbClr val="000099"/>
                </a:solidFill>
                <a:ea typeface="Calibri"/>
                <a:cs typeface="Times New Roman"/>
              </a:rPr>
              <a:t>	</a:t>
            </a:r>
            <a:r>
              <a:rPr lang="fr-FR" sz="1200" i="1" dirty="0" smtClean="0">
                <a:solidFill>
                  <a:srgbClr val="000099"/>
                </a:solidFill>
                <a:ea typeface="Calibri"/>
                <a:cs typeface="Times New Roman"/>
              </a:rPr>
              <a:t>			   (~ 50 mm/ha) 	 (~100 mm/ha)</a:t>
            </a:r>
            <a:r>
              <a:rPr lang="fr-FR" sz="1600" dirty="0" smtClean="0">
                <a:solidFill>
                  <a:prstClr val="black"/>
                </a:solidFill>
                <a:ea typeface="Calibri"/>
                <a:cs typeface="Times New Roman"/>
              </a:rPr>
              <a:t>						 </a:t>
            </a:r>
            <a:endParaRPr lang="fr-FR" sz="1600" dirty="0">
              <a:solidFill>
                <a:prstClr val="black"/>
              </a:solidFill>
              <a:ea typeface="Calibri"/>
              <a:cs typeface="Times New Roman"/>
            </a:endParaRPr>
          </a:p>
        </p:txBody>
      </p:sp>
      <p:cxnSp>
        <p:nvCxnSpPr>
          <p:cNvPr id="5" name="Connecteur droit 4"/>
          <p:cNvCxnSpPr/>
          <p:nvPr/>
        </p:nvCxnSpPr>
        <p:spPr>
          <a:xfrm>
            <a:off x="1871803" y="4986966"/>
            <a:ext cx="0" cy="599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3267560" y="5010889"/>
            <a:ext cx="0" cy="599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4563704" y="5010889"/>
            <a:ext cx="0" cy="599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6075872" y="5010889"/>
            <a:ext cx="0" cy="599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7588040" y="5010889"/>
            <a:ext cx="0" cy="599987"/>
          </a:xfrm>
          <a:prstGeom prst="line">
            <a:avLst/>
          </a:prstGeom>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5004048" y="1052736"/>
            <a:ext cx="3960080" cy="461665"/>
          </a:xfrm>
          <a:prstGeom prst="rect">
            <a:avLst/>
          </a:prstGeom>
          <a:gradFill flip="none" rotWithShape="1">
            <a:gsLst>
              <a:gs pos="0">
                <a:schemeClr val="accent1">
                  <a:tint val="66000"/>
                  <a:satMod val="160000"/>
                </a:schemeClr>
              </a:gs>
              <a:gs pos="84000">
                <a:srgbClr val="DDE5F4"/>
              </a:gs>
              <a:gs pos="68000">
                <a:schemeClr val="accent1">
                  <a:tint val="44500"/>
                  <a:satMod val="160000"/>
                </a:schemeClr>
              </a:gs>
              <a:gs pos="100000">
                <a:schemeClr val="accent1">
                  <a:tint val="23500"/>
                  <a:satMod val="160000"/>
                </a:schemeClr>
              </a:gs>
            </a:gsLst>
            <a:path path="rect">
              <a:fillToRect r="100000" b="100000"/>
            </a:path>
            <a:tileRect l="-100000" t="-100000"/>
          </a:gradFill>
          <a:effectLst>
            <a:glow>
              <a:schemeClr val="accent1">
                <a:alpha val="40000"/>
              </a:schemeClr>
            </a:glow>
            <a:softEdge rad="63500"/>
          </a:effectLst>
        </p:spPr>
        <p:txBody>
          <a:bodyPr wrap="square">
            <a:spAutoFit/>
          </a:bodyPr>
          <a:lstStyle/>
          <a:p>
            <a:r>
              <a:rPr lang="fr-FR" sz="2400" i="1" dirty="0" smtClean="0">
                <a:solidFill>
                  <a:schemeClr val="tx2"/>
                </a:solidFill>
              </a:rPr>
              <a:t> en nord Nouvelle Aquitaine</a:t>
            </a:r>
            <a:endParaRPr lang="fr-FR" sz="2400" i="1" dirty="0">
              <a:solidFill>
                <a:schemeClr val="tx2"/>
              </a:solidFill>
            </a:endParaRPr>
          </a:p>
        </p:txBody>
      </p:sp>
    </p:spTree>
    <p:extLst>
      <p:ext uri="{BB962C8B-B14F-4D97-AF65-F5344CB8AC3E}">
        <p14:creationId xmlns:p14="http://schemas.microsoft.com/office/powerpoint/2010/main" val="16024639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03" descr="Pulvé trainé 2.jpg"/>
          <p:cNvPicPr>
            <a:picLocks noChangeAspect="1"/>
          </p:cNvPicPr>
          <p:nvPr/>
        </p:nvPicPr>
        <p:blipFill>
          <a:blip r:embed="rId3">
            <a:extLst>
              <a:ext uri="{28A0092B-C50C-407E-A947-70E740481C1C}">
                <a14:useLocalDpi xmlns:a14="http://schemas.microsoft.com/office/drawing/2010/main" val="0"/>
              </a:ext>
            </a:extLst>
          </a:blip>
          <a:srcRect l="1634" t="9052" b="14301"/>
          <a:stretch>
            <a:fillRect/>
          </a:stretch>
        </p:blipFill>
        <p:spPr bwMode="auto">
          <a:xfrm>
            <a:off x="7820765" y="2847391"/>
            <a:ext cx="1304681" cy="8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lèche vers le bas 26"/>
          <p:cNvSpPr/>
          <p:nvPr/>
        </p:nvSpPr>
        <p:spPr>
          <a:xfrm rot="2706907">
            <a:off x="4025163" y="4346550"/>
            <a:ext cx="322641" cy="902802"/>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vers le bas 27"/>
          <p:cNvSpPr/>
          <p:nvPr/>
        </p:nvSpPr>
        <p:spPr>
          <a:xfrm rot="18088652">
            <a:off x="5949806" y="4357487"/>
            <a:ext cx="322641" cy="902802"/>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vers le bas 28"/>
          <p:cNvSpPr/>
          <p:nvPr/>
        </p:nvSpPr>
        <p:spPr>
          <a:xfrm rot="16200000">
            <a:off x="6151517" y="3066340"/>
            <a:ext cx="322641" cy="1126839"/>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èche vers le bas 29"/>
          <p:cNvSpPr/>
          <p:nvPr/>
        </p:nvSpPr>
        <p:spPr>
          <a:xfrm rot="13711720">
            <a:off x="5913974" y="1941380"/>
            <a:ext cx="322641" cy="1062901"/>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vers le bas 25"/>
          <p:cNvSpPr/>
          <p:nvPr/>
        </p:nvSpPr>
        <p:spPr>
          <a:xfrm rot="6768571">
            <a:off x="3999482" y="2120203"/>
            <a:ext cx="322641" cy="902802"/>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p:cNvSpPr>
            <a:spLocks noGrp="1"/>
          </p:cNvSpPr>
          <p:nvPr>
            <p:ph type="sldNum" sz="quarter" idx="4294967295"/>
          </p:nvPr>
        </p:nvSpPr>
        <p:spPr>
          <a:xfrm>
            <a:off x="7010400" y="6356351"/>
            <a:ext cx="2133600" cy="365125"/>
          </a:xfrm>
        </p:spPr>
        <p:txBody>
          <a:bodyPr/>
          <a:lstStyle/>
          <a:p>
            <a:fld id="{158EBF25-1E81-4656-BBEC-1D192ACD98C0}" type="slidenum">
              <a:rPr lang="fr-FR" smtClean="0">
                <a:solidFill>
                  <a:prstClr val="black">
                    <a:tint val="75000"/>
                  </a:prstClr>
                </a:solidFill>
              </a:rPr>
              <a:pPr/>
              <a:t>9</a:t>
            </a:fld>
            <a:endParaRPr lang="fr-FR" dirty="0">
              <a:solidFill>
                <a:prstClr val="black">
                  <a:tint val="75000"/>
                </a:prstClr>
              </a:solidFill>
            </a:endParaRPr>
          </a:p>
        </p:txBody>
      </p:sp>
      <p:sp>
        <p:nvSpPr>
          <p:cNvPr id="13" name="Espace réservé du numéro de diapositive 4"/>
          <p:cNvSpPr txBox="1">
            <a:spLocks/>
          </p:cNvSpPr>
          <p:nvPr/>
        </p:nvSpPr>
        <p:spPr>
          <a:xfrm>
            <a:off x="8604448" y="6309321"/>
            <a:ext cx="432000" cy="432000"/>
          </a:xfrm>
          <a:prstGeom prst="flowChartConnector">
            <a:avLst/>
          </a:prstGeom>
          <a:solidFill>
            <a:srgbClr val="92D050"/>
          </a:solidFill>
        </p:spPr>
        <p:txBody>
          <a:bodyPr lIns="36000" tIns="36000" rIns="36000" bIns="36000" anchor="ctr"/>
          <a:lstStyle>
            <a:defPPr>
              <a:defRPr lang="fr-FR"/>
            </a:defPPr>
            <a:lvl1pPr algn="ctr">
              <a:defRPr sz="1600" b="1">
                <a:solidFill>
                  <a:prstClr val="white"/>
                </a:solidFill>
              </a:defRPr>
            </a:lvl1pPr>
          </a:lstStyle>
          <a:p>
            <a:fld id="{158EBF25-1E81-4656-BBEC-1D192ACD98C0}" type="slidenum">
              <a:rPr lang="fr-FR"/>
              <a:pPr/>
              <a:t>9</a:t>
            </a:fld>
            <a:endParaRPr lang="fr-FR" dirty="0"/>
          </a:p>
        </p:txBody>
      </p:sp>
      <p:sp>
        <p:nvSpPr>
          <p:cNvPr id="2" name="AutoShape 2" descr="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5" descr="https://attachment.outlook.live.net/owa/nicolas.ferrand1994@outlook.fr/service.svc/s/GetFileAttachment?id=AQMkADAwATM3ZmYAZS1jYwAzYy01OTkAZC0wMAItMDAKAEYAAAPJCJTlPZX%2FSa0YUV7OxA4MBwCXNOyyRp51T7PPxTpommUHAAACAQwAAACXNOyyRp51T7PPxTpommUHAAHUT3vwAAAAARIAEACwInWNUff8RIUOWKgIJtAs&amp;X-OWA-CANARY=O3184HKVoku2FrtUBTJjqBB8Dc3m1dUY4A5-67Qdu0-yc1ys9HAl-lIWouHBnugL3wwrxIt3nFg.&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MjI5Mzc0LTM0MjY1MDcxNjVcIixcInB1aWRcIjpcIjk4NTE1NzI1NTA1OTg2OVwiLFwib2lkXCI6XCIwMDAzN2ZmZS1jYzNjLTU5OWQtMDAwMC0wMDAwMDAwMDAwMDBcIixcInNjb3BlXCI6XCJPd2FEb3dubG9hZFwifSIsIm5iZiI6MTUyOTQxNDE0MCwiZXhwIjoxNTI5NDE0NzQwLCJpc3MiOiIwMDAwMDAwMi0wMDAwLTBmZjEtY2UwMC0wMDAwMDAwMDAwMDBAODRkZjllN2YtZTlmNi00MGFmLWI0MzUtYWFhYWFhYWFhYWFhIiwiYXVkIjoiMDAwMDAwMDItMDAwMC0wZmYxLWNlMDAtMDAwMDAwMDAwMDAwL2F0dGFjaG1lbnQub3V0bG9vay5saXZlLm5ldEA4NGRmOWU3Zi1lOWY2LTQwYWYtYjQzNS1hYWFhYWFhYWFhYWEifQ.eOcgqKwZE8nuzpLvGfyX0FhK5hc88LGzIWO_2Yd95HlBvvHDZnjmV1UmVDYhqfnixVpyLQ7MsgkZR5yoBamRXqovxINXXDzJQW_emkhX2TyFKZCCBvhMUmboYyaprrrL1u5Tac7gGEzMzz6fX5m61VmfBVc9laJrtTBR_Vhi9854GJKQBwChEOg3ARLoBP-8lGjaG9wBxJ-Kcl6eHiHfyuKAhD0sHWUAKeuYU37ex-q15vPORxLDoSzs6d4isPYneEzZKTwA2BimgGREb0w7jF4vO-WKd0eXAoOwWrM7jBK5RS-MxuV0C8ygCul9WuAq5ndJrnggqVh1LOMdOHcf4w&amp;owa=outlook.live.com&amp;isc=1&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 name="Zone de texte 311"/>
          <p:cNvSpPr txBox="1"/>
          <p:nvPr/>
        </p:nvSpPr>
        <p:spPr>
          <a:xfrm>
            <a:off x="200619" y="5949280"/>
            <a:ext cx="4115311" cy="411126"/>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Times New Roman"/>
                <a:ea typeface="Calibri"/>
                <a:cs typeface="Times New Roman"/>
              </a:rPr>
              <a:t>Rendement moyen du sarrasin </a:t>
            </a:r>
            <a:r>
              <a:rPr kumimoji="0" lang="fr-FR" sz="1000" b="0" i="1" u="none" strike="noStrike" kern="0" cap="none" spc="0" normalizeH="0" baseline="0" noProof="0" dirty="0">
                <a:ln>
                  <a:noFill/>
                </a:ln>
                <a:solidFill>
                  <a:sysClr val="windowText" lastClr="000000"/>
                </a:solidFill>
                <a:effectLst/>
                <a:uLnTx/>
                <a:uFillTx/>
                <a:latin typeface="Times New Roman"/>
                <a:ea typeface="Calibri"/>
                <a:cs typeface="Times New Roman"/>
              </a:rPr>
              <a:t>(normé à 15 % d’humidité) </a:t>
            </a:r>
            <a:r>
              <a:rPr kumimoji="0" lang="fr-FR" sz="1200" b="0" i="0" u="none" strike="noStrike" kern="0" cap="none" spc="0" normalizeH="0" baseline="0" noProof="0" dirty="0">
                <a:ln>
                  <a:noFill/>
                </a:ln>
                <a:solidFill>
                  <a:sysClr val="windowText" lastClr="000000"/>
                </a:solidFill>
                <a:effectLst/>
                <a:uLnTx/>
                <a:uFillTx/>
                <a:latin typeface="Times New Roman"/>
                <a:ea typeface="Calibri"/>
                <a:cs typeface="Times New Roman"/>
              </a:rPr>
              <a:t>par </a:t>
            </a:r>
            <a:r>
              <a:rPr kumimoji="0" lang="fr-FR" sz="1200" b="0" i="0" u="none" strike="noStrike" kern="0" cap="none" spc="0" normalizeH="0" baseline="0" noProof="0" dirty="0" smtClean="0">
                <a:ln>
                  <a:noFill/>
                </a:ln>
                <a:solidFill>
                  <a:sysClr val="windowText" lastClr="000000"/>
                </a:solidFill>
                <a:effectLst/>
                <a:uLnTx/>
                <a:uFillTx/>
                <a:latin typeface="Times New Roman"/>
                <a:ea typeface="Calibri"/>
                <a:cs typeface="Times New Roman"/>
              </a:rPr>
              <a:t>année</a:t>
            </a:r>
            <a:r>
              <a:rPr kumimoji="0" lang="fr-FR" sz="1200" b="0" i="0" u="none" strike="noStrike" kern="0" cap="none" spc="0" normalizeH="0" baseline="0" noProof="0" dirty="0">
                <a:ln>
                  <a:noFill/>
                </a:ln>
                <a:solidFill>
                  <a:sysClr val="windowText" lastClr="000000"/>
                </a:solidFill>
                <a:effectLst/>
                <a:uLnTx/>
                <a:uFillTx/>
                <a:latin typeface="Times New Roman"/>
                <a:ea typeface="Calibri"/>
                <a:cs typeface="Times New Roman"/>
              </a:rPr>
              <a:t> </a:t>
            </a:r>
          </a:p>
        </p:txBody>
      </p:sp>
      <p:sp>
        <p:nvSpPr>
          <p:cNvPr id="6" name="ZoneTexte 5"/>
          <p:cNvSpPr txBox="1"/>
          <p:nvPr/>
        </p:nvSpPr>
        <p:spPr>
          <a:xfrm>
            <a:off x="2413473" y="160338"/>
            <a:ext cx="5628026" cy="523220"/>
          </a:xfrm>
          <a:prstGeom prst="rect">
            <a:avLst/>
          </a:prstGeom>
          <a:noFill/>
        </p:spPr>
        <p:txBody>
          <a:bodyPr wrap="square" rtlCol="0">
            <a:spAutoFit/>
          </a:bodyPr>
          <a:lstStyle>
            <a:defPPr>
              <a:defRPr lang="fr-FR"/>
            </a:defPPr>
            <a:lvl1pPr>
              <a:defRPr sz="2800">
                <a:latin typeface="Berlin Sans FB" pitchFamily="34" charset="0"/>
                <a:ea typeface="Verdana" pitchFamily="34" charset="0"/>
                <a:cs typeface="Verdana" pitchFamily="34" charset="0"/>
              </a:defRPr>
            </a:lvl1pPr>
          </a:lstStyle>
          <a:p>
            <a:r>
              <a:rPr lang="fr-FR" dirty="0"/>
              <a:t>Expériences recueillies en sarrasin</a:t>
            </a:r>
          </a:p>
        </p:txBody>
      </p:sp>
      <p:grpSp>
        <p:nvGrpSpPr>
          <p:cNvPr id="25" name="Groupe 24">
            <a:extLst>
              <a:ext uri="{FF2B5EF4-FFF2-40B4-BE49-F238E27FC236}">
                <a16:creationId xmlns:a16="http://schemas.microsoft.com/office/drawing/2014/main" xmlns="" id="{719EE7FC-92F0-41F1-A7EB-B589F0174792}"/>
              </a:ext>
            </a:extLst>
          </p:cNvPr>
          <p:cNvGrpSpPr/>
          <p:nvPr/>
        </p:nvGrpSpPr>
        <p:grpSpPr>
          <a:xfrm>
            <a:off x="6178719" y="1017470"/>
            <a:ext cx="1728192" cy="1530851"/>
            <a:chOff x="6046613" y="1135896"/>
            <a:chExt cx="1728192" cy="1530851"/>
          </a:xfrm>
        </p:grpSpPr>
        <p:graphicFrame>
          <p:nvGraphicFramePr>
            <p:cNvPr id="14" name="Graphique 13">
              <a:extLst>
                <a:ext uri="{FF2B5EF4-FFF2-40B4-BE49-F238E27FC236}">
                  <a16:creationId xmlns:a16="http://schemas.microsoft.com/office/drawing/2014/main" xmlns="" id="{00000000-0008-0000-0000-000003000000}"/>
                </a:ext>
              </a:extLst>
            </p:cNvPr>
            <p:cNvGraphicFramePr/>
            <p:nvPr>
              <p:extLst>
                <p:ext uri="{D42A27DB-BD31-4B8C-83A1-F6EECF244321}">
                  <p14:modId xmlns:p14="http://schemas.microsoft.com/office/powerpoint/2010/main" val="1658994379"/>
                </p:ext>
              </p:extLst>
            </p:nvPr>
          </p:nvGraphicFramePr>
          <p:xfrm>
            <a:off x="6046613" y="1135896"/>
            <a:ext cx="1728192" cy="1329933"/>
          </p:xfrm>
          <a:graphic>
            <a:graphicData uri="http://schemas.openxmlformats.org/drawingml/2006/chart">
              <c:chart xmlns:c="http://schemas.openxmlformats.org/drawingml/2006/chart" xmlns:r="http://schemas.openxmlformats.org/officeDocument/2006/relationships" r:id="rId4"/>
            </a:graphicData>
          </a:graphic>
        </p:graphicFrame>
        <p:sp>
          <p:nvSpPr>
            <p:cNvPr id="7" name="ZoneTexte 6"/>
            <p:cNvSpPr txBox="1"/>
            <p:nvPr/>
          </p:nvSpPr>
          <p:spPr>
            <a:xfrm>
              <a:off x="6174997" y="2358970"/>
              <a:ext cx="1584176" cy="307777"/>
            </a:xfrm>
            <a:prstGeom prst="rect">
              <a:avLst/>
            </a:prstGeom>
            <a:noFill/>
          </p:spPr>
          <p:txBody>
            <a:bodyPr wrap="square" rtlCol="0">
              <a:spAutoFit/>
            </a:bodyPr>
            <a:lstStyle/>
            <a:p>
              <a:pPr algn="ctr"/>
              <a:r>
                <a:rPr lang="fr-FR" sz="1400" dirty="0"/>
                <a:t>Travail du sol</a:t>
              </a:r>
            </a:p>
          </p:txBody>
        </p:sp>
      </p:grpSp>
      <p:grpSp>
        <p:nvGrpSpPr>
          <p:cNvPr id="23" name="Groupe 22">
            <a:extLst>
              <a:ext uri="{FF2B5EF4-FFF2-40B4-BE49-F238E27FC236}">
                <a16:creationId xmlns:a16="http://schemas.microsoft.com/office/drawing/2014/main" xmlns="" id="{3189B12D-56B9-4C9E-851C-9340A3992643}"/>
              </a:ext>
            </a:extLst>
          </p:cNvPr>
          <p:cNvGrpSpPr/>
          <p:nvPr/>
        </p:nvGrpSpPr>
        <p:grpSpPr>
          <a:xfrm>
            <a:off x="6596027" y="2895304"/>
            <a:ext cx="1828165" cy="1524936"/>
            <a:chOff x="6668035" y="2936336"/>
            <a:chExt cx="1828165" cy="1524936"/>
          </a:xfrm>
        </p:grpSpPr>
        <p:graphicFrame>
          <p:nvGraphicFramePr>
            <p:cNvPr id="16" name="Graphique 15">
              <a:extLst>
                <a:ext uri="{FF2B5EF4-FFF2-40B4-BE49-F238E27FC236}">
                  <a16:creationId xmlns:a16="http://schemas.microsoft.com/office/drawing/2014/main" xmlns="" id="{00000000-0008-0000-0000-000007000000}"/>
                </a:ext>
              </a:extLst>
            </p:cNvPr>
            <p:cNvGraphicFramePr/>
            <p:nvPr>
              <p:extLst>
                <p:ext uri="{D42A27DB-BD31-4B8C-83A1-F6EECF244321}">
                  <p14:modId xmlns:p14="http://schemas.microsoft.com/office/powerpoint/2010/main" val="1671077313"/>
                </p:ext>
              </p:extLst>
            </p:nvPr>
          </p:nvGraphicFramePr>
          <p:xfrm>
            <a:off x="6668035" y="2936336"/>
            <a:ext cx="1656184" cy="1302762"/>
          </p:xfrm>
          <a:graphic>
            <a:graphicData uri="http://schemas.openxmlformats.org/drawingml/2006/chart">
              <c:chart xmlns:c="http://schemas.openxmlformats.org/drawingml/2006/chart" xmlns:r="http://schemas.openxmlformats.org/officeDocument/2006/relationships" r:id="rId5"/>
            </a:graphicData>
          </a:graphic>
        </p:graphicFrame>
        <p:sp>
          <p:nvSpPr>
            <p:cNvPr id="20" name="ZoneTexte 19"/>
            <p:cNvSpPr txBox="1"/>
            <p:nvPr/>
          </p:nvSpPr>
          <p:spPr>
            <a:xfrm>
              <a:off x="6912024" y="4153495"/>
              <a:ext cx="1584176" cy="307777"/>
            </a:xfrm>
            <a:prstGeom prst="rect">
              <a:avLst/>
            </a:prstGeom>
            <a:noFill/>
          </p:spPr>
          <p:txBody>
            <a:bodyPr wrap="square" rtlCol="0">
              <a:spAutoFit/>
            </a:bodyPr>
            <a:lstStyle/>
            <a:p>
              <a:pPr algn="ctr"/>
              <a:r>
                <a:rPr lang="fr-FR" sz="1400" dirty="0"/>
                <a:t>Herbicide</a:t>
              </a:r>
            </a:p>
          </p:txBody>
        </p:sp>
      </p:grpSp>
      <p:grpSp>
        <p:nvGrpSpPr>
          <p:cNvPr id="10" name="Groupe 9">
            <a:extLst>
              <a:ext uri="{FF2B5EF4-FFF2-40B4-BE49-F238E27FC236}">
                <a16:creationId xmlns:a16="http://schemas.microsoft.com/office/drawing/2014/main" xmlns="" id="{FEE98F9F-7899-4902-8CA6-52C6509FD935}"/>
              </a:ext>
            </a:extLst>
          </p:cNvPr>
          <p:cNvGrpSpPr/>
          <p:nvPr/>
        </p:nvGrpSpPr>
        <p:grpSpPr>
          <a:xfrm>
            <a:off x="193958" y="921494"/>
            <a:ext cx="3599185" cy="2363490"/>
            <a:chOff x="211700" y="819242"/>
            <a:chExt cx="3599185" cy="2363490"/>
          </a:xfrm>
        </p:grpSpPr>
        <p:grpSp>
          <p:nvGrpSpPr>
            <p:cNvPr id="4" name="Groupe 3"/>
            <p:cNvGrpSpPr/>
            <p:nvPr/>
          </p:nvGrpSpPr>
          <p:grpSpPr>
            <a:xfrm>
              <a:off x="211700" y="819242"/>
              <a:ext cx="3599185" cy="2200275"/>
              <a:chOff x="394605" y="1031344"/>
              <a:chExt cx="2931160" cy="2200275"/>
            </a:xfrm>
          </p:grpSpPr>
          <p:graphicFrame>
            <p:nvGraphicFramePr>
              <p:cNvPr id="11" name="Graphique 10">
                <a:extLst>
                  <a:ext uri="{FF2B5EF4-FFF2-40B4-BE49-F238E27FC236}">
                    <a16:creationId xmlns:a16="http://schemas.microsoft.com/office/drawing/2014/main" xmlns="" id="{00000000-0008-0000-0000-00000B000000}"/>
                  </a:ext>
                </a:extLst>
              </p:cNvPr>
              <p:cNvGraphicFramePr/>
              <p:nvPr>
                <p:extLst>
                  <p:ext uri="{D42A27DB-BD31-4B8C-83A1-F6EECF244321}">
                    <p14:modId xmlns:p14="http://schemas.microsoft.com/office/powerpoint/2010/main" val="802347794"/>
                  </p:ext>
                </p:extLst>
              </p:nvPr>
            </p:nvGraphicFramePr>
            <p:xfrm>
              <a:off x="394605" y="1031344"/>
              <a:ext cx="2931160" cy="2200275"/>
            </p:xfrm>
            <a:graphic>
              <a:graphicData uri="http://schemas.openxmlformats.org/drawingml/2006/chart">
                <c:chart xmlns:c="http://schemas.openxmlformats.org/drawingml/2006/chart" xmlns:r="http://schemas.openxmlformats.org/officeDocument/2006/relationships" r:id="rId6"/>
              </a:graphicData>
            </a:graphic>
          </p:graphicFrame>
          <p:sp>
            <p:nvSpPr>
              <p:cNvPr id="12" name="Zone de texte 2"/>
              <p:cNvSpPr txBox="1">
                <a:spLocks noChangeArrowheads="1"/>
              </p:cNvSpPr>
              <p:nvPr/>
            </p:nvSpPr>
            <p:spPr bwMode="auto">
              <a:xfrm>
                <a:off x="2037446" y="2779281"/>
                <a:ext cx="485775" cy="307777"/>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spcAft>
                    <a:spcPts val="0"/>
                  </a:spcAft>
                </a:pPr>
                <a:r>
                  <a:rPr lang="fr-FR" sz="1400">
                    <a:effectLst/>
                    <a:latin typeface="Times New Roman"/>
                    <a:ea typeface="Calibri"/>
                    <a:cs typeface="Times New Roman"/>
                  </a:rPr>
                  <a:t> </a:t>
                </a:r>
              </a:p>
            </p:txBody>
          </p:sp>
        </p:grpSp>
        <p:sp>
          <p:nvSpPr>
            <p:cNvPr id="9" name="ZoneTexte 8">
              <a:extLst>
                <a:ext uri="{FF2B5EF4-FFF2-40B4-BE49-F238E27FC236}">
                  <a16:creationId xmlns:a16="http://schemas.microsoft.com/office/drawing/2014/main" xmlns="" id="{6A8CDB1F-A410-4734-9406-5E28C1DEAF00}"/>
                </a:ext>
              </a:extLst>
            </p:cNvPr>
            <p:cNvSpPr txBox="1"/>
            <p:nvPr/>
          </p:nvSpPr>
          <p:spPr>
            <a:xfrm>
              <a:off x="369319" y="2721067"/>
              <a:ext cx="3343170" cy="461665"/>
            </a:xfrm>
            <a:prstGeom prst="rect">
              <a:avLst/>
            </a:prstGeom>
            <a:noFill/>
          </p:spPr>
          <p:txBody>
            <a:bodyPr wrap="square" rtlCol="0">
              <a:spAutoFit/>
            </a:bodyPr>
            <a:lstStyle/>
            <a:p>
              <a:pPr algn="ctr"/>
              <a:r>
                <a:rPr lang="fr-FR" sz="1200" dirty="0"/>
                <a:t>Proportion de chaque précédent cultural du sarrasin</a:t>
              </a:r>
            </a:p>
          </p:txBody>
        </p:sp>
      </p:grpSp>
      <p:pic>
        <p:nvPicPr>
          <p:cNvPr id="31" name="Image 3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2655" y="1340768"/>
            <a:ext cx="13700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1499" y="4660559"/>
            <a:ext cx="847164" cy="125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49" name="Groupe 2048"/>
          <p:cNvGrpSpPr/>
          <p:nvPr/>
        </p:nvGrpSpPr>
        <p:grpSpPr>
          <a:xfrm>
            <a:off x="4343291" y="2473242"/>
            <a:ext cx="1696393" cy="2225699"/>
            <a:chOff x="4343291" y="2473242"/>
            <a:chExt cx="1696393" cy="2225699"/>
          </a:xfrm>
        </p:grpSpPr>
        <p:pic>
          <p:nvPicPr>
            <p:cNvPr id="2057" name="Picture 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280" b="15589"/>
            <a:stretch/>
          </p:blipFill>
          <p:spPr bwMode="auto">
            <a:xfrm>
              <a:off x="4343291" y="2473242"/>
              <a:ext cx="1456296" cy="2181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 name="ZoneTexte 2047"/>
            <p:cNvSpPr txBox="1"/>
            <p:nvPr/>
          </p:nvSpPr>
          <p:spPr>
            <a:xfrm>
              <a:off x="5244145" y="4483497"/>
              <a:ext cx="795539" cy="215444"/>
            </a:xfrm>
            <a:prstGeom prst="rect">
              <a:avLst/>
            </a:prstGeom>
            <a:noFill/>
          </p:spPr>
          <p:txBody>
            <a:bodyPr wrap="square" rtlCol="0">
              <a:spAutoFit/>
            </a:bodyPr>
            <a:lstStyle/>
            <a:p>
              <a:r>
                <a:rPr lang="fr-FR" sz="800" dirty="0">
                  <a:solidFill>
                    <a:schemeClr val="bg1"/>
                  </a:solidFill>
                </a:rPr>
                <a:t>S. Minette</a:t>
              </a:r>
            </a:p>
          </p:txBody>
        </p:sp>
      </p:grpSp>
      <p:graphicFrame>
        <p:nvGraphicFramePr>
          <p:cNvPr id="36" name="Graphique 35"/>
          <p:cNvGraphicFramePr>
            <a:graphicFrameLocks/>
          </p:cNvGraphicFramePr>
          <p:nvPr>
            <p:extLst>
              <p:ext uri="{D42A27DB-BD31-4B8C-83A1-F6EECF244321}">
                <p14:modId xmlns:p14="http://schemas.microsoft.com/office/powerpoint/2010/main" val="1520379761"/>
              </p:ext>
            </p:extLst>
          </p:nvPr>
        </p:nvGraphicFramePr>
        <p:xfrm>
          <a:off x="67443" y="3597227"/>
          <a:ext cx="4572000" cy="2743200"/>
        </p:xfrm>
        <a:graphic>
          <a:graphicData uri="http://schemas.openxmlformats.org/drawingml/2006/chart">
            <c:chart xmlns:c="http://schemas.openxmlformats.org/drawingml/2006/chart" xmlns:r="http://schemas.openxmlformats.org/officeDocument/2006/relationships" r:id="rId10"/>
          </a:graphicData>
        </a:graphic>
      </p:graphicFrame>
      <p:grpSp>
        <p:nvGrpSpPr>
          <p:cNvPr id="32" name="Groupe 31"/>
          <p:cNvGrpSpPr/>
          <p:nvPr/>
        </p:nvGrpSpPr>
        <p:grpSpPr>
          <a:xfrm>
            <a:off x="6112253" y="4618137"/>
            <a:ext cx="1990541" cy="1804393"/>
            <a:chOff x="6112253" y="4618137"/>
            <a:chExt cx="1990541" cy="1804393"/>
          </a:xfrm>
        </p:grpSpPr>
        <p:grpSp>
          <p:nvGrpSpPr>
            <p:cNvPr id="24" name="Groupe 23">
              <a:extLst>
                <a:ext uri="{FF2B5EF4-FFF2-40B4-BE49-F238E27FC236}">
                  <a16:creationId xmlns:a16="http://schemas.microsoft.com/office/drawing/2014/main" xmlns="" id="{66800A1B-D75D-4002-BBBB-F675F1775656}"/>
                </a:ext>
              </a:extLst>
            </p:cNvPr>
            <p:cNvGrpSpPr/>
            <p:nvPr/>
          </p:nvGrpSpPr>
          <p:grpSpPr>
            <a:xfrm>
              <a:off x="6112253" y="4618137"/>
              <a:ext cx="1990541" cy="1804393"/>
              <a:chOff x="6040005" y="4608507"/>
              <a:chExt cx="1990541" cy="1804393"/>
            </a:xfrm>
          </p:grpSpPr>
          <p:graphicFrame>
            <p:nvGraphicFramePr>
              <p:cNvPr id="15" name="Graphique 14">
                <a:extLst>
                  <a:ext uri="{FF2B5EF4-FFF2-40B4-BE49-F238E27FC236}">
                    <a16:creationId xmlns:a16="http://schemas.microsoft.com/office/drawing/2014/main" xmlns="" id="{00000000-0008-0000-0000-000006000000}"/>
                  </a:ext>
                </a:extLst>
              </p:cNvPr>
              <p:cNvGraphicFramePr/>
              <p:nvPr>
                <p:extLst>
                  <p:ext uri="{D42A27DB-BD31-4B8C-83A1-F6EECF244321}">
                    <p14:modId xmlns:p14="http://schemas.microsoft.com/office/powerpoint/2010/main" val="1601520336"/>
                  </p:ext>
                </p:extLst>
              </p:nvPr>
            </p:nvGraphicFramePr>
            <p:xfrm>
              <a:off x="6146304" y="4608507"/>
              <a:ext cx="1728192" cy="1421760"/>
            </p:xfrm>
            <a:graphic>
              <a:graphicData uri="http://schemas.openxmlformats.org/drawingml/2006/chart">
                <c:chart xmlns:c="http://schemas.openxmlformats.org/drawingml/2006/chart" xmlns:r="http://schemas.openxmlformats.org/officeDocument/2006/relationships" r:id="rId11"/>
              </a:graphicData>
            </a:graphic>
          </p:graphicFrame>
          <p:sp>
            <p:nvSpPr>
              <p:cNvPr id="22" name="ZoneTexte 21"/>
              <p:cNvSpPr txBox="1"/>
              <p:nvPr/>
            </p:nvSpPr>
            <p:spPr>
              <a:xfrm>
                <a:off x="6040005" y="5889680"/>
                <a:ext cx="1990541" cy="523220"/>
              </a:xfrm>
              <a:prstGeom prst="rect">
                <a:avLst/>
              </a:prstGeom>
              <a:noFill/>
            </p:spPr>
            <p:txBody>
              <a:bodyPr wrap="square" rtlCol="0">
                <a:spAutoFit/>
              </a:bodyPr>
              <a:lstStyle/>
              <a:p>
                <a:pPr algn="ctr"/>
                <a:r>
                  <a:rPr lang="fr-FR" sz="1400" dirty="0"/>
                  <a:t>Origine des semences </a:t>
                </a:r>
                <a:r>
                  <a:rPr lang="fr-FR" sz="1000" i="1" dirty="0"/>
                  <a:t>(certifiées ou ferme</a:t>
                </a:r>
                <a:r>
                  <a:rPr lang="fr-FR" sz="1400" dirty="0"/>
                  <a:t>)</a:t>
                </a:r>
              </a:p>
            </p:txBody>
          </p:sp>
        </p:grpSp>
        <p:sp>
          <p:nvSpPr>
            <p:cNvPr id="8" name="ZoneTexte 7"/>
            <p:cNvSpPr txBox="1"/>
            <p:nvPr/>
          </p:nvSpPr>
          <p:spPr>
            <a:xfrm>
              <a:off x="6924669" y="5352254"/>
              <a:ext cx="707435" cy="461665"/>
            </a:xfrm>
            <a:prstGeom prst="rect">
              <a:avLst/>
            </a:prstGeom>
            <a:noFill/>
          </p:spPr>
          <p:txBody>
            <a:bodyPr wrap="square" rtlCol="0">
              <a:spAutoFit/>
            </a:bodyPr>
            <a:lstStyle/>
            <a:p>
              <a:pPr algn="ctr"/>
              <a:r>
                <a:rPr lang="fr-FR" sz="1100" dirty="0"/>
                <a:t>Ferme</a:t>
              </a:r>
              <a:r>
                <a:rPr lang="fr-FR" sz="1200" dirty="0"/>
                <a:t> 79 %</a:t>
              </a:r>
            </a:p>
          </p:txBody>
        </p:sp>
      </p:grpSp>
      <p:sp>
        <p:nvSpPr>
          <p:cNvPr id="37" name="Rectangle 36"/>
          <p:cNvSpPr/>
          <p:nvPr/>
        </p:nvSpPr>
        <p:spPr>
          <a:xfrm>
            <a:off x="272423" y="6134240"/>
            <a:ext cx="3867529" cy="307777"/>
          </a:xfrm>
          <a:prstGeom prst="rect">
            <a:avLst/>
          </a:prstGeom>
        </p:spPr>
        <p:txBody>
          <a:bodyPr wrap="square">
            <a:spAutoFit/>
          </a:bodyPr>
          <a:lstStyle/>
          <a:p>
            <a:r>
              <a:rPr lang="fr-FR" sz="1400" dirty="0" smtClean="0">
                <a:solidFill>
                  <a:srgbClr val="C00000"/>
                </a:solidFill>
                <a:sym typeface="Wingdings"/>
              </a:rPr>
              <a:t></a:t>
            </a:r>
            <a:r>
              <a:rPr lang="fr-FR" sz="1400" dirty="0" smtClean="0">
                <a:solidFill>
                  <a:srgbClr val="C00000"/>
                </a:solidFill>
              </a:rPr>
              <a:t> Pas de différence selon le précédent du sarrasin</a:t>
            </a:r>
            <a:endParaRPr lang="fr-FR" sz="1400" dirty="0">
              <a:solidFill>
                <a:srgbClr val="C00000"/>
              </a:solidFill>
            </a:endParaRPr>
          </a:p>
        </p:txBody>
      </p:sp>
      <p:cxnSp>
        <p:nvCxnSpPr>
          <p:cNvPr id="19" name="Connecteur droit 18"/>
          <p:cNvCxnSpPr/>
          <p:nvPr/>
        </p:nvCxnSpPr>
        <p:spPr>
          <a:xfrm>
            <a:off x="755576" y="5157192"/>
            <a:ext cx="2997236" cy="12491"/>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2627784" y="4941168"/>
            <a:ext cx="1328106" cy="261610"/>
          </a:xfrm>
          <a:prstGeom prst="rect">
            <a:avLst/>
          </a:prstGeom>
          <a:noFill/>
        </p:spPr>
        <p:txBody>
          <a:bodyPr wrap="square" rtlCol="0">
            <a:spAutoFit/>
          </a:bodyPr>
          <a:lstStyle/>
          <a:p>
            <a:r>
              <a:rPr lang="fr-FR" sz="1100" dirty="0" smtClean="0">
                <a:solidFill>
                  <a:srgbClr val="000099"/>
                </a:solidFill>
              </a:rPr>
              <a:t>Moyenne 6 </a:t>
            </a:r>
            <a:r>
              <a:rPr lang="fr-FR" sz="1100" dirty="0" err="1" smtClean="0">
                <a:solidFill>
                  <a:srgbClr val="000099"/>
                </a:solidFill>
              </a:rPr>
              <a:t>qx</a:t>
            </a:r>
            <a:r>
              <a:rPr lang="fr-FR" sz="1100" dirty="0" smtClean="0">
                <a:solidFill>
                  <a:srgbClr val="000099"/>
                </a:solidFill>
              </a:rPr>
              <a:t>/ha</a:t>
            </a:r>
            <a:endParaRPr lang="fr-FR" sz="1100" dirty="0">
              <a:solidFill>
                <a:srgbClr val="000099"/>
              </a:solidFill>
            </a:endParaRPr>
          </a:p>
        </p:txBody>
      </p:sp>
    </p:spTree>
    <p:extLst>
      <p:ext uri="{BB962C8B-B14F-4D97-AF65-F5344CB8AC3E}">
        <p14:creationId xmlns:p14="http://schemas.microsoft.com/office/powerpoint/2010/main" val="555238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18" grpId="0" animBg="1"/>
      <p:bldGraphic spid="36" grpId="0">
        <p:bldAsOne/>
      </p:bldGraphic>
      <p:bldP spid="37" grpId="0"/>
      <p:bldP spid="38" grpId="0"/>
    </p:bldLst>
  </p:timing>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12481</TotalTime>
  <Words>3216</Words>
  <Application>Microsoft Office PowerPoint</Application>
  <PresentationFormat>Affichage à l'écran (4:3)</PresentationFormat>
  <Paragraphs>1100</Paragraphs>
  <Slides>40</Slides>
  <Notes>35</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40</vt:i4>
      </vt:variant>
    </vt:vector>
  </HeadingPairs>
  <TitlesOfParts>
    <vt:vector size="43" baseType="lpstr">
      <vt:lpstr>1_Thème Office</vt:lpstr>
      <vt:lpstr>Clip</vt:lpstr>
      <vt:lpstr>Image bitmap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CAPC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CALLEWAERT Hélène</dc:creator>
  <cp:lastModifiedBy>MINETTE Sébastien</cp:lastModifiedBy>
  <cp:revision>574</cp:revision>
  <dcterms:created xsi:type="dcterms:W3CDTF">2016-04-11T07:46:35Z</dcterms:created>
  <dcterms:modified xsi:type="dcterms:W3CDTF">2018-11-21T06:20:12Z</dcterms:modified>
</cp:coreProperties>
</file>